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3.xml" ContentType="application/vnd.openxmlformats-officedocument.presentationml.tags+xml"/>
  <Override PartName="/ppt/notesSlides/notesSlide28.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29.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30.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31.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32.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33.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34.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35.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36.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37.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34.xml" ContentType="application/vnd.openxmlformats-officedocument.presentationml.tags+xml"/>
  <Override PartName="/ppt/notesSlides/notesSlide6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notesSlides/notesSlide62.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notesSlides/notesSlide63.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notesSlides/notesSlide64.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notesSlides/notesSlide65.xml" ContentType="application/vnd.openxmlformats-officedocument.presentationml.notesSlide+xml"/>
  <Override PartName="/ppt/tags/tag43.xml" ContentType="application/vnd.openxmlformats-officedocument.presentationml.tags+xml"/>
  <Override PartName="/ppt/tags/tag44.xml" ContentType="application/vnd.openxmlformats-officedocument.presentationml.tags+xml"/>
  <Override PartName="/ppt/notesSlides/notesSlide66.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67.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68.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69.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4059" r:id="rId4"/>
  </p:sldMasterIdLst>
  <p:notesMasterIdLst>
    <p:notesMasterId r:id="rId158"/>
  </p:notesMasterIdLst>
  <p:handoutMasterIdLst>
    <p:handoutMasterId r:id="rId159"/>
  </p:handoutMasterIdLst>
  <p:sldIdLst>
    <p:sldId id="12132" r:id="rId5"/>
    <p:sldId id="12135" r:id="rId6"/>
    <p:sldId id="12194" r:id="rId7"/>
    <p:sldId id="12196" r:id="rId8"/>
    <p:sldId id="12244" r:id="rId9"/>
    <p:sldId id="12151" r:id="rId10"/>
    <p:sldId id="12167" r:id="rId11"/>
    <p:sldId id="12189" r:id="rId12"/>
    <p:sldId id="12190" r:id="rId13"/>
    <p:sldId id="12206" r:id="rId14"/>
    <p:sldId id="12248" r:id="rId15"/>
    <p:sldId id="12249" r:id="rId16"/>
    <p:sldId id="12251" r:id="rId17"/>
    <p:sldId id="12195" r:id="rId18"/>
    <p:sldId id="12246" r:id="rId19"/>
    <p:sldId id="12245" r:id="rId20"/>
    <p:sldId id="12199" r:id="rId21"/>
    <p:sldId id="12192" r:id="rId22"/>
    <p:sldId id="12204" r:id="rId23"/>
    <p:sldId id="12207" r:id="rId24"/>
    <p:sldId id="12197" r:id="rId25"/>
    <p:sldId id="12198" r:id="rId26"/>
    <p:sldId id="12165" r:id="rId27"/>
    <p:sldId id="12193" r:id="rId28"/>
    <p:sldId id="12247" r:id="rId29"/>
    <p:sldId id="12200" r:id="rId30"/>
    <p:sldId id="12211" r:id="rId31"/>
    <p:sldId id="12210" r:id="rId32"/>
    <p:sldId id="12250" r:id="rId33"/>
    <p:sldId id="12209" r:id="rId34"/>
    <p:sldId id="12203" r:id="rId35"/>
    <p:sldId id="12266" r:id="rId36"/>
    <p:sldId id="303" r:id="rId37"/>
    <p:sldId id="379" r:id="rId38"/>
    <p:sldId id="12260" r:id="rId39"/>
    <p:sldId id="12261" r:id="rId40"/>
    <p:sldId id="12262" r:id="rId41"/>
    <p:sldId id="374" r:id="rId42"/>
    <p:sldId id="377" r:id="rId43"/>
    <p:sldId id="381" r:id="rId44"/>
    <p:sldId id="12272" r:id="rId45"/>
    <p:sldId id="382" r:id="rId46"/>
    <p:sldId id="12273" r:id="rId47"/>
    <p:sldId id="12158" r:id="rId48"/>
    <p:sldId id="12159" r:id="rId49"/>
    <p:sldId id="12170" r:id="rId50"/>
    <p:sldId id="12176" r:id="rId51"/>
    <p:sldId id="12177" r:id="rId52"/>
    <p:sldId id="12212" r:id="rId53"/>
    <p:sldId id="12213" r:id="rId54"/>
    <p:sldId id="12215" r:id="rId55"/>
    <p:sldId id="12214" r:id="rId56"/>
    <p:sldId id="12216" r:id="rId57"/>
    <p:sldId id="12217" r:id="rId58"/>
    <p:sldId id="12218" r:id="rId59"/>
    <p:sldId id="12219" r:id="rId60"/>
    <p:sldId id="12220" r:id="rId61"/>
    <p:sldId id="12221" r:id="rId62"/>
    <p:sldId id="12222" r:id="rId63"/>
    <p:sldId id="12223" r:id="rId64"/>
    <p:sldId id="12224" r:id="rId65"/>
    <p:sldId id="12225" r:id="rId66"/>
    <p:sldId id="12226" r:id="rId67"/>
    <p:sldId id="12171" r:id="rId68"/>
    <p:sldId id="12227" r:id="rId69"/>
    <p:sldId id="12228" r:id="rId70"/>
    <p:sldId id="12229" r:id="rId71"/>
    <p:sldId id="12154" r:id="rId72"/>
    <p:sldId id="12155" r:id="rId73"/>
    <p:sldId id="12157" r:id="rId74"/>
    <p:sldId id="12173" r:id="rId75"/>
    <p:sldId id="12253" r:id="rId76"/>
    <p:sldId id="12255" r:id="rId77"/>
    <p:sldId id="12254" r:id="rId78"/>
    <p:sldId id="12174" r:id="rId79"/>
    <p:sldId id="12257" r:id="rId80"/>
    <p:sldId id="12259" r:id="rId81"/>
    <p:sldId id="12258" r:id="rId82"/>
    <p:sldId id="12156" r:id="rId83"/>
    <p:sldId id="12183" r:id="rId84"/>
    <p:sldId id="12268" r:id="rId85"/>
    <p:sldId id="12267" r:id="rId86"/>
    <p:sldId id="12271" r:id="rId87"/>
    <p:sldId id="12140" r:id="rId88"/>
    <p:sldId id="263" r:id="rId89"/>
    <p:sldId id="12143" r:id="rId90"/>
    <p:sldId id="12141" r:id="rId91"/>
    <p:sldId id="12263" r:id="rId92"/>
    <p:sldId id="12142" r:id="rId93"/>
    <p:sldId id="12265" r:id="rId94"/>
    <p:sldId id="259" r:id="rId95"/>
    <p:sldId id="12182" r:id="rId96"/>
    <p:sldId id="12235" r:id="rId97"/>
    <p:sldId id="12236" r:id="rId98"/>
    <p:sldId id="12237" r:id="rId99"/>
    <p:sldId id="12238" r:id="rId100"/>
    <p:sldId id="12239" r:id="rId101"/>
    <p:sldId id="12240" r:id="rId102"/>
    <p:sldId id="12241" r:id="rId103"/>
    <p:sldId id="12242" r:id="rId104"/>
    <p:sldId id="12243" r:id="rId105"/>
    <p:sldId id="12264" r:id="rId106"/>
    <p:sldId id="12306" r:id="rId107"/>
    <p:sldId id="12270" r:id="rId108"/>
    <p:sldId id="12287" r:id="rId109"/>
    <p:sldId id="12276" r:id="rId110"/>
    <p:sldId id="12277" r:id="rId111"/>
    <p:sldId id="12298" r:id="rId112"/>
    <p:sldId id="12299" r:id="rId113"/>
    <p:sldId id="12301" r:id="rId114"/>
    <p:sldId id="12302" r:id="rId115"/>
    <p:sldId id="12303" r:id="rId116"/>
    <p:sldId id="12295" r:id="rId117"/>
    <p:sldId id="12285" r:id="rId118"/>
    <p:sldId id="12319" r:id="rId119"/>
    <p:sldId id="12133" r:id="rId120"/>
    <p:sldId id="12134" r:id="rId121"/>
    <p:sldId id="12288" r:id="rId122"/>
    <p:sldId id="12136" r:id="rId123"/>
    <p:sldId id="12138" r:id="rId124"/>
    <p:sldId id="12139" r:id="rId125"/>
    <p:sldId id="12318" r:id="rId126"/>
    <p:sldId id="12296" r:id="rId127"/>
    <p:sldId id="12160" r:id="rId128"/>
    <p:sldId id="12307" r:id="rId129"/>
    <p:sldId id="12275" r:id="rId130"/>
    <p:sldId id="12232" r:id="rId131"/>
    <p:sldId id="12297" r:id="rId132"/>
    <p:sldId id="12300" r:id="rId133"/>
    <p:sldId id="12161" r:id="rId134"/>
    <p:sldId id="12290" r:id="rId135"/>
    <p:sldId id="12289" r:id="rId136"/>
    <p:sldId id="12308" r:id="rId137"/>
    <p:sldId id="12291" r:id="rId138"/>
    <p:sldId id="12309" r:id="rId139"/>
    <p:sldId id="12292" r:id="rId140"/>
    <p:sldId id="12310" r:id="rId141"/>
    <p:sldId id="12293" r:id="rId142"/>
    <p:sldId id="12317" r:id="rId143"/>
    <p:sldId id="12311" r:id="rId144"/>
    <p:sldId id="12313" r:id="rId145"/>
    <p:sldId id="12312" r:id="rId146"/>
    <p:sldId id="12314" r:id="rId147"/>
    <p:sldId id="12315" r:id="rId148"/>
    <p:sldId id="12153" r:id="rId149"/>
    <p:sldId id="12180" r:id="rId150"/>
    <p:sldId id="12181" r:id="rId151"/>
    <p:sldId id="12168" r:id="rId152"/>
    <p:sldId id="12184" r:id="rId153"/>
    <p:sldId id="12185" r:id="rId154"/>
    <p:sldId id="12187" r:id="rId155"/>
    <p:sldId id="12186" r:id="rId156"/>
    <p:sldId id="12274" r:id="rId157"/>
  </p:sldIdLst>
  <p:sldSz cx="12192000" cy="6858000"/>
  <p:notesSz cx="7315200" cy="9601200"/>
  <p:custDataLst>
    <p:tags r:id="rId16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0E1B7E7-FA0D-46E0-AEA0-AD3195393C5E}">
          <p14:sldIdLst>
            <p14:sldId id="12132"/>
            <p14:sldId id="12135"/>
          </p14:sldIdLst>
        </p14:section>
        <p14:section name="Intro - Grant McKinnon (45 mins)" id="{554F71C5-48C9-485A-BEC1-F174F27DD13A}">
          <p14:sldIdLst>
            <p14:sldId id="12194"/>
            <p14:sldId id="12196"/>
            <p14:sldId id="12244"/>
            <p14:sldId id="12151"/>
            <p14:sldId id="12167"/>
            <p14:sldId id="12189"/>
            <p14:sldId id="12190"/>
            <p14:sldId id="12206"/>
            <p14:sldId id="12248"/>
            <p14:sldId id="12249"/>
            <p14:sldId id="12251"/>
            <p14:sldId id="12195"/>
            <p14:sldId id="12246"/>
            <p14:sldId id="12245"/>
            <p14:sldId id="12199"/>
            <p14:sldId id="12192"/>
            <p14:sldId id="12204"/>
            <p14:sldId id="12207"/>
            <p14:sldId id="12197"/>
            <p14:sldId id="12198"/>
            <p14:sldId id="12165"/>
            <p14:sldId id="12193"/>
            <p14:sldId id="12247"/>
            <p14:sldId id="12200"/>
            <p14:sldId id="12211"/>
            <p14:sldId id="12210"/>
            <p14:sldId id="12250"/>
            <p14:sldId id="12209"/>
            <p14:sldId id="12203"/>
          </p14:sldIdLst>
        </p14:section>
        <p14:section name="Checkpoint - Menti" id="{2D72B7CB-09AE-491A-BD1C-210F9A3035C9}">
          <p14:sldIdLst>
            <p14:sldId id="12266"/>
          </p14:sldIdLst>
        </p14:section>
        <p14:section name="Basic SQL Syntax &amp; Queries - Watson, Aaron (45 mins)" id="{8D0B98C7-5642-4D33-A9B7-F4FA3A54A7AD}">
          <p14:sldIdLst>
            <p14:sldId id="303"/>
            <p14:sldId id="379"/>
            <p14:sldId id="12260"/>
            <p14:sldId id="12261"/>
            <p14:sldId id="12262"/>
            <p14:sldId id="374"/>
            <p14:sldId id="377"/>
            <p14:sldId id="381"/>
            <p14:sldId id="12272"/>
            <p14:sldId id="382"/>
            <p14:sldId id="12273"/>
          </p14:sldIdLst>
        </p14:section>
        <p14:section name="Joins &amp; Relationships - Frith, Isaac" id="{15AA7F44-9F3D-4ACF-B72A-8B048678D44F}">
          <p14:sldIdLst>
            <p14:sldId id="12158"/>
            <p14:sldId id="12159"/>
            <p14:sldId id="12170"/>
            <p14:sldId id="12176"/>
            <p14:sldId id="12177"/>
            <p14:sldId id="12212"/>
            <p14:sldId id="12213"/>
            <p14:sldId id="12215"/>
            <p14:sldId id="12214"/>
            <p14:sldId id="12216"/>
            <p14:sldId id="12217"/>
            <p14:sldId id="12218"/>
            <p14:sldId id="12219"/>
            <p14:sldId id="12220"/>
            <p14:sldId id="12221"/>
            <p14:sldId id="12222"/>
            <p14:sldId id="12223"/>
            <p14:sldId id="12224"/>
            <p14:sldId id="12225"/>
            <p14:sldId id="12226"/>
            <p14:sldId id="12171"/>
            <p14:sldId id="12227"/>
            <p14:sldId id="12228"/>
            <p14:sldId id="12229"/>
          </p14:sldIdLst>
        </p14:section>
        <p14:section name="Grouping &amp; Aggregations - Udawat, Anisha (45 mins)" id="{2F9BB15F-F3EA-43F0-8DDB-554834FADA7C}">
          <p14:sldIdLst>
            <p14:sldId id="12154"/>
            <p14:sldId id="12155"/>
            <p14:sldId id="12157"/>
            <p14:sldId id="12173"/>
            <p14:sldId id="12253"/>
            <p14:sldId id="12255"/>
            <p14:sldId id="12254"/>
            <p14:sldId id="12174"/>
            <p14:sldId id="12257"/>
            <p14:sldId id="12259"/>
            <p14:sldId id="12258"/>
            <p14:sldId id="12156"/>
            <p14:sldId id="12183"/>
            <p14:sldId id="12268"/>
            <p14:sldId id="12267"/>
            <p14:sldId id="12271"/>
          </p14:sldIdLst>
        </p14:section>
        <p14:section name="Practice - Poon, Pam (60 - 75 mins)" id="{2C2033AD-C5E0-4CBB-AE33-DCE1C4179ADA}">
          <p14:sldIdLst>
            <p14:sldId id="12140"/>
            <p14:sldId id="263"/>
            <p14:sldId id="12143"/>
            <p14:sldId id="12141"/>
            <p14:sldId id="12263"/>
            <p14:sldId id="12142"/>
            <p14:sldId id="12265"/>
          </p14:sldIdLst>
        </p14:section>
        <p14:section name="Day 2" id="{16B63579-974B-48C4-A5C9-078B6346EE57}">
          <p14:sldIdLst>
            <p14:sldId id="259"/>
          </p14:sldIdLst>
        </p14:section>
        <p14:section name="Subqueries &amp; Derived Tables - Prashant (45 mins)" id="{131DE1B8-42B0-4A5D-835D-3C4F2D1C6D62}">
          <p14:sldIdLst>
            <p14:sldId id="12182"/>
            <p14:sldId id="12235"/>
            <p14:sldId id="12236"/>
            <p14:sldId id="12237"/>
            <p14:sldId id="12238"/>
            <p14:sldId id="12239"/>
            <p14:sldId id="12240"/>
            <p14:sldId id="12241"/>
            <p14:sldId id="12242"/>
            <p14:sldId id="12243"/>
            <p14:sldId id="12264"/>
            <p14:sldId id="12306"/>
            <p14:sldId id="12270"/>
          </p14:sldIdLst>
        </p14:section>
        <p14:section name="Table Manipulation - Aaron" id="{5492E8E9-8E89-431A-93A8-A08D223335DD}">
          <p14:sldIdLst>
            <p14:sldId id="12287"/>
            <p14:sldId id="12276"/>
            <p14:sldId id="12277"/>
            <p14:sldId id="12298"/>
            <p14:sldId id="12299"/>
            <p14:sldId id="12301"/>
            <p14:sldId id="12302"/>
            <p14:sldId id="12303"/>
            <p14:sldId id="12295"/>
            <p14:sldId id="12285"/>
            <p14:sldId id="12319"/>
          </p14:sldIdLst>
        </p14:section>
        <p14:section name="Data Manipulation - Mary (45 mins)" id="{54BE4EDD-4CA8-4DE5-9A59-7CC82703DDE6}">
          <p14:sldIdLst>
            <p14:sldId id="12133"/>
            <p14:sldId id="12134"/>
            <p14:sldId id="12288"/>
            <p14:sldId id="12136"/>
            <p14:sldId id="12138"/>
            <p14:sldId id="12139"/>
            <p14:sldId id="12318"/>
          </p14:sldIdLst>
        </p14:section>
        <p14:section name="Best Practices &amp; Performance Tuning - Dubey, Ashish (20 mins)" id="{4647DC54-FC19-4B34-B8A7-90F765FBDCA4}">
          <p14:sldIdLst>
            <p14:sldId id="12296"/>
            <p14:sldId id="12160"/>
            <p14:sldId id="12307"/>
            <p14:sldId id="12275"/>
            <p14:sldId id="12232"/>
            <p14:sldId id="12297"/>
            <p14:sldId id="12300"/>
            <p14:sldId id="12161"/>
            <p14:sldId id="12290"/>
            <p14:sldId id="12289"/>
            <p14:sldId id="12308"/>
            <p14:sldId id="12291"/>
            <p14:sldId id="12309"/>
            <p14:sldId id="12292"/>
            <p14:sldId id="12310"/>
            <p14:sldId id="12293"/>
            <p14:sldId id="12317"/>
            <p14:sldId id="12311"/>
            <p14:sldId id="12313"/>
            <p14:sldId id="12312"/>
            <p14:sldId id="12314"/>
            <p14:sldId id="12315"/>
          </p14:sldIdLst>
        </p14:section>
        <p14:section name="Database vs Data Warehouse vs Datamart - Poon, Pam (15 - 20 mins)" id="{8D2EF4E4-0F56-46F4-8CE0-8662BBFD610A}">
          <p14:sldIdLst>
            <p14:sldId id="12153"/>
            <p14:sldId id="12180"/>
            <p14:sldId id="12181"/>
            <p14:sldId id="12168"/>
            <p14:sldId id="12184"/>
            <p14:sldId id="12185"/>
          </p14:sldIdLst>
        </p14:section>
        <p14:section name="Wrap Up" id="{7AF2C536-F78D-4067-9643-78526203FCAD}">
          <p14:sldIdLst>
            <p14:sldId id="12187"/>
            <p14:sldId id="12186"/>
            <p14:sldId id="12274"/>
          </p14:sldIdLst>
        </p14:section>
      </p14:sectionLst>
    </p:ext>
    <p:ext uri="{EFAFB233-063F-42B5-8137-9DF3F51BA10A}">
      <p15:sldGuideLst xmlns:p15="http://schemas.microsoft.com/office/powerpoint/2012/main">
        <p15:guide id="11" orient="horz" pos="2160">
          <p15:clr>
            <a:srgbClr val="A4A3A4"/>
          </p15:clr>
        </p15:guide>
        <p15:guide id="12" pos="384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DADC"/>
    <a:srgbClr val="7030A0"/>
    <a:srgbClr val="007CB0"/>
    <a:srgbClr val="26890D"/>
    <a:srgbClr val="000000"/>
    <a:srgbClr val="FFCD00"/>
    <a:srgbClr val="37C4FF"/>
    <a:srgbClr val="194955"/>
    <a:srgbClr val="046A38"/>
    <a:srgbClr val="62B5E5"/>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1BE214-E9B4-4A2E-AF3F-237395E6639C}" v="6" dt="2023-10-30T01:25:09.180"/>
    <p1510:client id="{03770CC5-3A87-4E55-ACE2-192817725193}" vWet="8" dt="2023-10-31T05:39:39.070"/>
    <p1510:client id="{0453CD03-A238-4F32-954D-2159AC61B34A}" vWet="20" dt="2023-10-31T05:39:38.896"/>
    <p1510:client id="{0BE3FC53-21A7-40CB-A581-300E0C632AEF}" v="660" dt="2023-11-01T12:11:13.376"/>
    <p1510:client id="{4A70C54E-3368-B643-B73B-B9BF08F3682B}" v="11570" vWet="11574" dt="2023-10-31T05:39:41.894"/>
    <p1510:client id="{4FC40187-DC2D-4752-8F7E-E72DEBF7AA51}" vWet="16" dt="2023-10-31T05:39:39.733"/>
    <p1510:client id="{5551F227-4310-DFB2-B3FA-DB0364DC0843}" v="7" dt="2023-10-31T02:54:50.136"/>
    <p1510:client id="{55676C64-1DFB-461D-913F-3ACDE9F1E949}" vWet="4" dt="2023-10-31T04:17:27.127"/>
    <p1510:client id="{9456B83F-A332-4FC7-ACB7-8492F1584E90}" vWet="12" dt="2023-10-31T05:39:39.307"/>
    <p1510:client id="{A85D1E9B-D47D-4333-A3C1-432F12AD4D05}" v="909" vWet="911" dt="2023-10-31T05:39:37.648"/>
    <p1510:client id="{AABCE1C8-C349-47F8-A310-3456E6B072F9}" v="171" vWet="181" dt="2023-10-30T23:23:17.410"/>
    <p1510:client id="{BEFABEF6-2E4B-4644-8462-7F01CCD1FF18}" v="1051" dt="2023-10-31T05:59:21.512"/>
    <p1510:client id="{C2BDF781-0AA2-5446-9702-22FB8C4AF354}" v="270" vWet="278" dt="2023-10-31T05:39:38.5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48" autoAdjust="0"/>
    <p:restoredTop sz="80041" autoAdjust="0"/>
  </p:normalViewPr>
  <p:slideViewPr>
    <p:cSldViewPr snapToGrid="0" showGuides="1">
      <p:cViewPr varScale="1">
        <p:scale>
          <a:sx n="85" d="100"/>
          <a:sy n="85" d="100"/>
        </p:scale>
        <p:origin x="1644" y="78"/>
      </p:cViewPr>
      <p:guideLst>
        <p:guide orient="horz" pos="2160"/>
        <p:guide pos="3840"/>
      </p:guideLst>
    </p:cSldViewPr>
  </p:slideViewPr>
  <p:outlineViewPr>
    <p:cViewPr>
      <p:scale>
        <a:sx n="33" d="100"/>
        <a:sy n="33" d="100"/>
      </p:scale>
      <p:origin x="0" y="-59190"/>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27" d="100"/>
          <a:sy n="27" d="100"/>
        </p:scale>
        <p:origin x="2148" y="6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handoutMaster" Target="handoutMasters/handoutMaster1.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tags" Target="tags/tag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commentAuthors" Target="commentAuthors.xml"/><Relationship Id="rId16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tableStyles" Target="tableStyle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1"/>
            <a:ext cx="3170138" cy="479539"/>
          </a:xfrm>
          <a:prstGeom prst="rect">
            <a:avLst/>
          </a:prstGeom>
        </p:spPr>
        <p:txBody>
          <a:bodyPr vert="horz" lIns="90913" tIns="45457" rIns="90913" bIns="45457" rtlCol="0"/>
          <a:lstStyle>
            <a:lvl1pPr algn="l">
              <a:defRPr sz="1100"/>
            </a:lvl1pPr>
          </a:lstStyle>
          <a:p>
            <a:endParaRPr lang="en-US" dirty="0">
              <a:latin typeface="Arial" panose="020B0604020202020204" pitchFamily="34" charset="0"/>
            </a:endParaRPr>
          </a:p>
        </p:txBody>
      </p:sp>
      <p:sp>
        <p:nvSpPr>
          <p:cNvPr id="3" name="Date Placeholder 2"/>
          <p:cNvSpPr>
            <a:spLocks noGrp="1"/>
          </p:cNvSpPr>
          <p:nvPr>
            <p:ph type="dt" sz="quarter" idx="1"/>
          </p:nvPr>
        </p:nvSpPr>
        <p:spPr>
          <a:xfrm>
            <a:off x="4143427" y="1"/>
            <a:ext cx="3170138" cy="479539"/>
          </a:xfrm>
          <a:prstGeom prst="rect">
            <a:avLst/>
          </a:prstGeom>
        </p:spPr>
        <p:txBody>
          <a:bodyPr vert="horz" lIns="90913" tIns="45457" rIns="90913" bIns="45457" rtlCol="0"/>
          <a:lstStyle>
            <a:lvl1pPr algn="r">
              <a:defRPr sz="1100"/>
            </a:lvl1pPr>
          </a:lstStyle>
          <a:p>
            <a:fld id="{B4AD245C-091B-44E2-BFB0-BD94217887F7}" type="datetimeFigureOut">
              <a:rPr lang="en-US" smtClean="0">
                <a:latin typeface="Arial" panose="020B0604020202020204" pitchFamily="34" charset="0"/>
              </a:rPr>
              <a:t>11/1/2023</a:t>
            </a:fld>
            <a:endParaRPr lang="en-US" dirty="0">
              <a:latin typeface="Arial" panose="020B0604020202020204" pitchFamily="34" charset="0"/>
            </a:endParaRPr>
          </a:p>
        </p:txBody>
      </p:sp>
      <p:sp>
        <p:nvSpPr>
          <p:cNvPr id="4" name="Footer Placeholder 3"/>
          <p:cNvSpPr>
            <a:spLocks noGrp="1"/>
          </p:cNvSpPr>
          <p:nvPr>
            <p:ph type="ftr" sz="quarter" idx="2"/>
          </p:nvPr>
        </p:nvSpPr>
        <p:spPr>
          <a:xfrm>
            <a:off x="4" y="9120173"/>
            <a:ext cx="3170138" cy="479539"/>
          </a:xfrm>
          <a:prstGeom prst="rect">
            <a:avLst/>
          </a:prstGeom>
        </p:spPr>
        <p:txBody>
          <a:bodyPr vert="horz" lIns="90913" tIns="45457" rIns="90913" bIns="45457" rtlCol="0" anchor="b"/>
          <a:lstStyle>
            <a:lvl1pPr algn="l">
              <a:defRPr sz="1100"/>
            </a:lvl1pPr>
          </a:lstStyle>
          <a:p>
            <a:endParaRPr lang="en-US" dirty="0">
              <a:latin typeface="Arial" panose="020B0604020202020204" pitchFamily="34" charset="0"/>
            </a:endParaRPr>
          </a:p>
        </p:txBody>
      </p:sp>
      <p:sp>
        <p:nvSpPr>
          <p:cNvPr id="5" name="Slide Number Placeholder 4"/>
          <p:cNvSpPr>
            <a:spLocks noGrp="1"/>
          </p:cNvSpPr>
          <p:nvPr>
            <p:ph type="sldNum" sz="quarter" idx="3"/>
          </p:nvPr>
        </p:nvSpPr>
        <p:spPr>
          <a:xfrm>
            <a:off x="4143427" y="9120173"/>
            <a:ext cx="3170138" cy="479539"/>
          </a:xfrm>
          <a:prstGeom prst="rect">
            <a:avLst/>
          </a:prstGeom>
        </p:spPr>
        <p:txBody>
          <a:bodyPr vert="horz" lIns="90913" tIns="45457" rIns="90913" bIns="45457" rtlCol="0" anchor="b"/>
          <a:lstStyle>
            <a:lvl1pPr algn="r">
              <a:defRPr sz="1100"/>
            </a:lvl1pPr>
          </a:lstStyle>
          <a:p>
            <a:fld id="{9A913F39-CFF6-40F1-84D1-700840B41EAB}" type="slidenum">
              <a:rPr lang="en-US" smtClean="0">
                <a:latin typeface="Arial" panose="020B0604020202020204" pitchFamily="34" charset="0"/>
              </a:rPr>
              <a:t>‹#›</a:t>
            </a:fld>
            <a:endParaRPr lang="en-US" dirty="0">
              <a:latin typeface="Arial" panose="020B0604020202020204" pitchFamily="34" charset="0"/>
            </a:endParaRPr>
          </a:p>
        </p:txBody>
      </p:sp>
    </p:spTree>
    <p:extLst>
      <p:ext uri="{BB962C8B-B14F-4D97-AF65-F5344CB8AC3E}">
        <p14:creationId xmlns:p14="http://schemas.microsoft.com/office/powerpoint/2010/main" val="195481318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169920" cy="480060"/>
          </a:xfrm>
          <a:prstGeom prst="rect">
            <a:avLst/>
          </a:prstGeom>
        </p:spPr>
        <p:txBody>
          <a:bodyPr vert="horz" lIns="98478" tIns="49238" rIns="98478" bIns="49238" rtlCol="0"/>
          <a:lstStyle>
            <a:lvl1pPr algn="l">
              <a:defRPr sz="1200">
                <a:latin typeface="Arial" panose="020B0604020202020204" pitchFamily="34" charset="0"/>
              </a:defRPr>
            </a:lvl1pPr>
          </a:lstStyle>
          <a:p>
            <a:endParaRPr lang="en-US" dirty="0"/>
          </a:p>
        </p:txBody>
      </p:sp>
      <p:sp>
        <p:nvSpPr>
          <p:cNvPr id="3" name="Date Placeholder 2"/>
          <p:cNvSpPr>
            <a:spLocks noGrp="1"/>
          </p:cNvSpPr>
          <p:nvPr>
            <p:ph type="dt" idx="1"/>
          </p:nvPr>
        </p:nvSpPr>
        <p:spPr>
          <a:xfrm>
            <a:off x="4143589" y="1"/>
            <a:ext cx="3169920" cy="480060"/>
          </a:xfrm>
          <a:prstGeom prst="rect">
            <a:avLst/>
          </a:prstGeom>
        </p:spPr>
        <p:txBody>
          <a:bodyPr vert="horz" lIns="98478" tIns="49238" rIns="98478" bIns="49238" rtlCol="0"/>
          <a:lstStyle>
            <a:lvl1pPr algn="r">
              <a:defRPr sz="1200">
                <a:latin typeface="Arial" panose="020B0604020202020204" pitchFamily="34" charset="0"/>
              </a:defRPr>
            </a:lvl1pPr>
          </a:lstStyle>
          <a:p>
            <a:fld id="{0BA5BBE4-AEA3-489A-A28E-0C2FAF2506E3}" type="datetimeFigureOut">
              <a:rPr lang="en-US" smtClean="0"/>
              <a:pPr/>
              <a:t>11/1/2023</a:t>
            </a:fld>
            <a:endParaRPr lang="en-US" dirty="0"/>
          </a:p>
        </p:txBody>
      </p:sp>
      <p:sp>
        <p:nvSpPr>
          <p:cNvPr id="4" name="Slide Image Placeholder 3"/>
          <p:cNvSpPr>
            <a:spLocks noGrp="1" noRot="1" noChangeAspect="1"/>
          </p:cNvSpPr>
          <p:nvPr>
            <p:ph type="sldImg" idx="2"/>
          </p:nvPr>
        </p:nvSpPr>
        <p:spPr>
          <a:xfrm>
            <a:off x="458788" y="720725"/>
            <a:ext cx="6397625" cy="3598863"/>
          </a:xfrm>
          <a:prstGeom prst="rect">
            <a:avLst/>
          </a:prstGeom>
          <a:noFill/>
          <a:ln w="12700">
            <a:solidFill>
              <a:prstClr val="black"/>
            </a:solidFill>
          </a:ln>
        </p:spPr>
        <p:txBody>
          <a:bodyPr vert="horz" lIns="98478" tIns="49238" rIns="98478" bIns="49238" rtlCol="0" anchor="ctr"/>
          <a:lstStyle/>
          <a:p>
            <a:endParaRPr lang="en-GB" dirty="0"/>
          </a:p>
        </p:txBody>
      </p:sp>
      <p:sp>
        <p:nvSpPr>
          <p:cNvPr id="5" name="Notes Placeholder 4"/>
          <p:cNvSpPr>
            <a:spLocks noGrp="1"/>
          </p:cNvSpPr>
          <p:nvPr>
            <p:ph type="body" sz="quarter" idx="3"/>
          </p:nvPr>
        </p:nvSpPr>
        <p:spPr>
          <a:xfrm>
            <a:off x="731520" y="4560571"/>
            <a:ext cx="5852160" cy="4320540"/>
          </a:xfrm>
          <a:prstGeom prst="rect">
            <a:avLst/>
          </a:prstGeom>
        </p:spPr>
        <p:txBody>
          <a:bodyPr vert="horz" lIns="98478" tIns="49238" rIns="98478" bIns="49238"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119475"/>
            <a:ext cx="3169920" cy="480060"/>
          </a:xfrm>
          <a:prstGeom prst="rect">
            <a:avLst/>
          </a:prstGeom>
        </p:spPr>
        <p:txBody>
          <a:bodyPr vert="horz" lIns="98478" tIns="49238" rIns="98478" bIns="49238" rtlCol="0" anchor="b"/>
          <a:lstStyle>
            <a:lvl1pPr algn="l">
              <a:defRPr sz="1200">
                <a:latin typeface="Arial" panose="020B0604020202020204" pitchFamily="34" charset="0"/>
              </a:defRPr>
            </a:lvl1pPr>
          </a:lstStyle>
          <a:p>
            <a:endParaRPr lang="en-US" dirty="0"/>
          </a:p>
        </p:txBody>
      </p:sp>
      <p:sp>
        <p:nvSpPr>
          <p:cNvPr id="7" name="Slide Number Placeholder 6"/>
          <p:cNvSpPr>
            <a:spLocks noGrp="1"/>
          </p:cNvSpPr>
          <p:nvPr>
            <p:ph type="sldNum" sz="quarter" idx="5"/>
          </p:nvPr>
        </p:nvSpPr>
        <p:spPr>
          <a:xfrm>
            <a:off x="4143589" y="9119475"/>
            <a:ext cx="3169920" cy="480060"/>
          </a:xfrm>
          <a:prstGeom prst="rect">
            <a:avLst/>
          </a:prstGeom>
        </p:spPr>
        <p:txBody>
          <a:bodyPr vert="horz" lIns="98478" tIns="49238" rIns="98478" bIns="49238" rtlCol="0" anchor="b"/>
          <a:lstStyle>
            <a:lvl1pPr algn="r">
              <a:defRPr sz="1200">
                <a:latin typeface="Arial" panose="020B0604020202020204" pitchFamily="34" charset="0"/>
              </a:defRPr>
            </a:lvl1pPr>
          </a:lstStyle>
          <a:p>
            <a:fld id="{C0F4A2C8-6C88-4E71-83EE-698B9D4FE22F}" type="slidenum">
              <a:rPr lang="en-US" smtClean="0"/>
              <a:pPr/>
              <a:t>‹#›</a:t>
            </a:fld>
            <a:endParaRPr lang="en-US" dirty="0"/>
          </a:p>
        </p:txBody>
      </p:sp>
    </p:spTree>
    <p:extLst>
      <p:ext uri="{BB962C8B-B14F-4D97-AF65-F5344CB8AC3E}">
        <p14:creationId xmlns:p14="http://schemas.microsoft.com/office/powerpoint/2010/main" val="190473029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mn-cs"/>
      </a:defRPr>
    </a:lvl1pPr>
    <a:lvl2pPr marL="457200" algn="l" defTabSz="914400" rtl="0" eaLnBrk="1" latinLnBrk="0" hangingPunct="1">
      <a:defRPr sz="1200" kern="1200">
        <a:solidFill>
          <a:schemeClr val="tx1"/>
        </a:solidFill>
        <a:latin typeface="Arial" panose="020B0604020202020204" pitchFamily="34" charset="0"/>
        <a:ea typeface="+mn-ea"/>
        <a:cs typeface="+mn-cs"/>
      </a:defRPr>
    </a:lvl2pPr>
    <a:lvl3pPr marL="914400" algn="l" defTabSz="914400" rtl="0" eaLnBrk="1" latinLnBrk="0" hangingPunct="1">
      <a:defRPr sz="1200" kern="1200">
        <a:solidFill>
          <a:schemeClr val="tx1"/>
        </a:solidFill>
        <a:latin typeface="Arial" panose="020B0604020202020204" pitchFamily="34" charset="0"/>
        <a:ea typeface="+mn-ea"/>
        <a:cs typeface="+mn-cs"/>
      </a:defRPr>
    </a:lvl3pPr>
    <a:lvl4pPr marL="1371600" algn="l" defTabSz="914400" rtl="0" eaLnBrk="1" latinLnBrk="0" hangingPunct="1">
      <a:defRPr sz="1200" kern="1200">
        <a:solidFill>
          <a:schemeClr val="tx1"/>
        </a:solidFill>
        <a:latin typeface="Arial" panose="020B0604020202020204" pitchFamily="34" charset="0"/>
        <a:ea typeface="+mn-ea"/>
        <a:cs typeface="+mn-cs"/>
      </a:defRPr>
    </a:lvl4pPr>
    <a:lvl5pPr marL="1828800" algn="l" defTabSz="914400" rtl="0" eaLnBrk="1" latinLnBrk="0" hangingPunct="1">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8" Type="http://schemas.openxmlformats.org/officeDocument/2006/relationships/hyperlink" Target="https://www.geeksforgeeks.org/sql-drop-truncate/" TargetMode="External"/><Relationship Id="rId3" Type="http://schemas.openxmlformats.org/officeDocument/2006/relationships/hyperlink" Target="https://www.geeksforgeeks.org/sql-select-clause/" TargetMode="External"/><Relationship Id="rId7" Type="http://schemas.openxmlformats.org/officeDocument/2006/relationships/hyperlink" Target="https://www.geeksforgeeks.org/sql-create/" TargetMode="External"/><Relationship Id="rId12" Type="http://schemas.openxmlformats.org/officeDocument/2006/relationships/hyperlink" Target="https://www.geeksforgeeks.org/sql-transactions/"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www.geeksforgeeks.org/sql-delete-statement/" TargetMode="External"/><Relationship Id="rId11" Type="http://schemas.openxmlformats.org/officeDocument/2006/relationships/hyperlink" Target="https://www.geeksforgeeks.org/difference-between-grant-and-revoke/" TargetMode="External"/><Relationship Id="rId5" Type="http://schemas.openxmlformats.org/officeDocument/2006/relationships/hyperlink" Target="https://www.geeksforgeeks.org/sql-update-statement/" TargetMode="External"/><Relationship Id="rId10" Type="http://schemas.openxmlformats.org/officeDocument/2006/relationships/hyperlink" Target="https://www.geeksforgeeks.org/mysql-grant-revoke-privileges/" TargetMode="External"/><Relationship Id="rId4" Type="http://schemas.openxmlformats.org/officeDocument/2006/relationships/hyperlink" Target="https://www.geeksforgeeks.org/sql-insert-statement/" TargetMode="External"/><Relationship Id="rId9" Type="http://schemas.openxmlformats.org/officeDocument/2006/relationships/hyperlink" Target="https://www.geeksforgeeks.org/sql-alter-add-drop-modify/"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0F4A2C8-6C88-4E71-83EE-698B9D4FE2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29856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What is a Database.</a:t>
            </a:r>
          </a:p>
          <a:p>
            <a:r>
              <a:rPr lang="en-AU" dirty="0"/>
              <a:t>You will recall in a previous slide that SQL Is used to Query, Insert, Update and Delete Data from a Database. But what is a Database.</a:t>
            </a:r>
          </a:p>
          <a:p>
            <a:r>
              <a:rPr lang="en-AU" dirty="0"/>
              <a:t>Wikipedia’s definition is that a database outside the context of computing, is a collection of related Data. This could be a paper record kept by a Hospital, a Phone book (Do they still have those?) but if you don’t know it is a big book of people's names and phone numbers printed alphabetically. By this definition these can all be considered Databases.  </a:t>
            </a:r>
          </a:p>
          <a:p>
            <a:endParaRPr lang="en-AU" dirty="0"/>
          </a:p>
          <a:p>
            <a:r>
              <a:rPr lang="en-AU" dirty="0"/>
              <a:t>Within the context of Computing, we would typically consider a Database as a collection of Data stored and accessed electronically. We use </a:t>
            </a:r>
            <a:r>
              <a:rPr lang="en-AU" dirty="0" err="1"/>
              <a:t>whats</a:t>
            </a:r>
            <a:r>
              <a:rPr lang="en-AU" dirty="0"/>
              <a:t> known as a database management system or DBMS which acts as the interface between us and the database. </a:t>
            </a:r>
          </a:p>
        </p:txBody>
      </p:sp>
      <p:sp>
        <p:nvSpPr>
          <p:cNvPr id="4" name="Slide Number Placeholder 3"/>
          <p:cNvSpPr>
            <a:spLocks noGrp="1"/>
          </p:cNvSpPr>
          <p:nvPr>
            <p:ph type="sldNum" sz="quarter" idx="5"/>
          </p:nvPr>
        </p:nvSpPr>
        <p:spPr/>
        <p:txBody>
          <a:bodyPr/>
          <a:lstStyle/>
          <a:p>
            <a:fld id="{C0F4A2C8-6C88-4E71-83EE-698B9D4FE22F}" type="slidenum">
              <a:rPr lang="en-US" smtClean="0"/>
              <a:pPr/>
              <a:t>14</a:t>
            </a:fld>
            <a:endParaRPr lang="en-US" dirty="0"/>
          </a:p>
        </p:txBody>
      </p:sp>
    </p:spTree>
    <p:extLst>
      <p:ext uri="{BB962C8B-B14F-4D97-AF65-F5344CB8AC3E}">
        <p14:creationId xmlns:p14="http://schemas.microsoft.com/office/powerpoint/2010/main" val="313306909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Datamart – think of it like a sub set of a data warehouse, where .</a:t>
            </a:r>
          </a:p>
          <a:p>
            <a:r>
              <a:rPr lang="en-AU" dirty="0"/>
              <a:t>Difference in the way the consumption layer is set up. Can be flattened tables that you point a report to. It can also be a star-schema dataset which is then used as the dataset for reporting.</a:t>
            </a:r>
          </a:p>
          <a:p>
            <a:endParaRPr lang="en-AU" dirty="0"/>
          </a:p>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149</a:t>
            </a:fld>
            <a:endParaRPr lang="en-US" dirty="0"/>
          </a:p>
        </p:txBody>
      </p:sp>
    </p:spTree>
    <p:extLst>
      <p:ext uri="{BB962C8B-B14F-4D97-AF65-F5344CB8AC3E}">
        <p14:creationId xmlns:p14="http://schemas.microsoft.com/office/powerpoint/2010/main" val="6837559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effectLst/>
                <a:latin typeface="Söhne"/>
              </a:rPr>
              <a:t>A database, like Excel, organises data in structured tables and allows for efficient data retrieval and organisation. However, databases are designed to handle larger datasets, enforce data integrity, and support more complex data analysis, making them suitable for a wide range of applications.</a:t>
            </a:r>
          </a:p>
          <a:p>
            <a:pPr algn="l"/>
            <a:endParaRPr lang="en-AU" b="0" i="0" dirty="0">
              <a:effectLst/>
              <a:latin typeface="Söhne"/>
            </a:endParaRPr>
          </a:p>
          <a:p>
            <a:pPr algn="l"/>
            <a:r>
              <a:rPr lang="en-AU" b="0" i="0" dirty="0">
                <a:effectLst/>
                <a:latin typeface="Söhne"/>
              </a:rPr>
              <a:t>Some companies will use Excel like a Database (looking at you Accounting Teams) but for majority of companies, web apps, websites they will use Databases to store their data.</a:t>
            </a:r>
          </a:p>
          <a:p>
            <a:br>
              <a:rPr lang="en-AU" dirty="0"/>
            </a:br>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15</a:t>
            </a:fld>
            <a:endParaRPr lang="en-US" dirty="0"/>
          </a:p>
        </p:txBody>
      </p:sp>
    </p:spTree>
    <p:extLst>
      <p:ext uri="{BB962C8B-B14F-4D97-AF65-F5344CB8AC3E}">
        <p14:creationId xmlns:p14="http://schemas.microsoft.com/office/powerpoint/2010/main" val="867986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a database there are lots of tables. This is an example of a table in a database. This example we can call the Employee table.</a:t>
            </a:r>
          </a:p>
          <a:p>
            <a:r>
              <a:rPr lang="en-AU" dirty="0"/>
              <a:t>You can see it looks like a table in a excel spreadsheet. It has Rows, it has columns, but it is a table in a database. </a:t>
            </a:r>
          </a:p>
          <a:p>
            <a:endParaRPr lang="en-AU" dirty="0"/>
          </a:p>
          <a:p>
            <a:r>
              <a:rPr lang="en-AU" dirty="0"/>
              <a:t> </a:t>
            </a:r>
          </a:p>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16</a:t>
            </a:fld>
            <a:endParaRPr lang="en-US" dirty="0"/>
          </a:p>
        </p:txBody>
      </p:sp>
    </p:spTree>
    <p:extLst>
      <p:ext uri="{BB962C8B-B14F-4D97-AF65-F5344CB8AC3E}">
        <p14:creationId xmlns:p14="http://schemas.microsoft.com/office/powerpoint/2010/main" val="337039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1" dirty="0">
                <a:solidFill>
                  <a:srgbClr val="4D5B7C"/>
                </a:solidFill>
                <a:effectLst/>
                <a:latin typeface="Inter"/>
              </a:rPr>
              <a:t>Database management systems</a:t>
            </a:r>
            <a:r>
              <a:rPr lang="en-AU" b="0" i="0" dirty="0">
                <a:solidFill>
                  <a:srgbClr val="4D5B7C"/>
                </a:solidFill>
                <a:effectLst/>
                <a:latin typeface="Inter"/>
              </a:rPr>
              <a:t> (DBMS) are computer programs that allow users to interact with a database. A DBMS allows users to control access to a database, write data, run queries, and perform any other tasks related to database management.</a:t>
            </a:r>
          </a:p>
          <a:p>
            <a:pPr algn="l"/>
            <a:endParaRPr lang="en-AU" b="0" i="0" dirty="0">
              <a:solidFill>
                <a:srgbClr val="4D5B7C"/>
              </a:solidFill>
              <a:effectLst/>
              <a:latin typeface="Inter"/>
            </a:endParaRPr>
          </a:p>
          <a:p>
            <a:pPr algn="l"/>
            <a:r>
              <a:rPr lang="en-AU" b="0" i="0" dirty="0">
                <a:solidFill>
                  <a:srgbClr val="4D5B7C"/>
                </a:solidFill>
                <a:effectLst/>
                <a:latin typeface="Inter"/>
              </a:rPr>
              <a:t>The most well known DBMS’s are SQL Server, MySQL, </a:t>
            </a:r>
            <a:r>
              <a:rPr lang="en-AU" b="0" i="0" dirty="0" err="1">
                <a:solidFill>
                  <a:srgbClr val="4D5B7C"/>
                </a:solidFill>
                <a:effectLst/>
                <a:latin typeface="Inter"/>
              </a:rPr>
              <a:t>PostGreSQL</a:t>
            </a:r>
            <a:r>
              <a:rPr lang="en-AU" b="0" i="0" dirty="0">
                <a:solidFill>
                  <a:srgbClr val="4D5B7C"/>
                </a:solidFill>
                <a:effectLst/>
                <a:latin typeface="Inter"/>
              </a:rPr>
              <a:t>, Oracle etc. </a:t>
            </a:r>
          </a:p>
          <a:p>
            <a:br>
              <a:rPr lang="en-AU" dirty="0"/>
            </a:br>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17</a:t>
            </a:fld>
            <a:endParaRPr lang="en-US" dirty="0"/>
          </a:p>
        </p:txBody>
      </p:sp>
    </p:spTree>
    <p:extLst>
      <p:ext uri="{BB962C8B-B14F-4D97-AF65-F5344CB8AC3E}">
        <p14:creationId xmlns:p14="http://schemas.microsoft.com/office/powerpoint/2010/main" val="2135871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For the most part the SQL language is the same everywhere but there can be some minor differences across different database management system. </a:t>
            </a:r>
          </a:p>
        </p:txBody>
      </p:sp>
      <p:sp>
        <p:nvSpPr>
          <p:cNvPr id="4" name="Slide Number Placeholder 3"/>
          <p:cNvSpPr>
            <a:spLocks noGrp="1"/>
          </p:cNvSpPr>
          <p:nvPr>
            <p:ph type="sldNum" sz="quarter" idx="5"/>
          </p:nvPr>
        </p:nvSpPr>
        <p:spPr/>
        <p:txBody>
          <a:bodyPr/>
          <a:lstStyle/>
          <a:p>
            <a:fld id="{C0F4A2C8-6C88-4E71-83EE-698B9D4FE22F}" type="slidenum">
              <a:rPr lang="en-US" smtClean="0"/>
              <a:pPr/>
              <a:t>18</a:t>
            </a:fld>
            <a:endParaRPr lang="en-US" dirty="0"/>
          </a:p>
        </p:txBody>
      </p:sp>
    </p:spTree>
    <p:extLst>
      <p:ext uri="{BB962C8B-B14F-4D97-AF65-F5344CB8AC3E}">
        <p14:creationId xmlns:p14="http://schemas.microsoft.com/office/powerpoint/2010/main" val="532255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1E1E1E"/>
                </a:solidFill>
                <a:effectLst/>
                <a:latin typeface="Roboto-Light"/>
              </a:rPr>
              <a:t>Now, I just want to briefly touch on the main 2 types of databases. The focus on this bootcamp is on Relational Databases but you may come across Non-</a:t>
            </a:r>
            <a:r>
              <a:rPr lang="en-AU" b="0" i="0" dirty="0" err="1">
                <a:solidFill>
                  <a:srgbClr val="1E1E1E"/>
                </a:solidFill>
                <a:effectLst/>
                <a:latin typeface="Roboto-Light"/>
              </a:rPr>
              <a:t>relattional</a:t>
            </a:r>
            <a:r>
              <a:rPr lang="en-AU" b="0" i="0" dirty="0">
                <a:solidFill>
                  <a:srgbClr val="1E1E1E"/>
                </a:solidFill>
                <a:effectLst/>
                <a:latin typeface="Roboto-Light"/>
              </a:rPr>
              <a:t> databases so its good to know they key differences and use cases.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b="0" i="0" dirty="0">
              <a:solidFill>
                <a:srgbClr val="1E1E1E"/>
              </a:solidFill>
              <a:effectLst/>
              <a:latin typeface="Roboto-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b="0" i="0" dirty="0">
                <a:solidFill>
                  <a:srgbClr val="1E1E1E"/>
                </a:solidFill>
                <a:effectLst/>
                <a:latin typeface="Roboto-Light"/>
              </a:rPr>
              <a:t>Relational databases are used to store data in a structured table-based manner. All the data remains easily accessible, linked and related to support relations. The main characteristic of a relational database is that it always stores data in tables using rows and columns. Most relational databases use Structured Query Language;  so they are often called SQL databases and use SQL for querying and modifying data.</a:t>
            </a:r>
          </a:p>
          <a:p>
            <a:endParaRPr lang="en-AU" dirty="0"/>
          </a:p>
          <a:p>
            <a:pPr algn="l">
              <a:buFont typeface="Arial" panose="020B0604020202020204" pitchFamily="34" charset="0"/>
              <a:buNone/>
            </a:pPr>
            <a:r>
              <a:rPr lang="en-AU" b="0" i="0" dirty="0">
                <a:solidFill>
                  <a:srgbClr val="1E1E1E"/>
                </a:solidFill>
                <a:effectLst/>
                <a:latin typeface="Roboto-Light"/>
              </a:rPr>
              <a:t>Non-relational databases work in a completely different way to store semi-structured data. They don’t apply a rigid structure, thus introducing more dynamic schemas for unstructured data processing.</a:t>
            </a:r>
          </a:p>
          <a:p>
            <a:pPr algn="l">
              <a:buFont typeface="Arial" panose="020B0604020202020204" pitchFamily="34" charset="0"/>
              <a:buNone/>
            </a:pPr>
            <a:endParaRPr lang="en-AU" b="0" i="0" dirty="0">
              <a:solidFill>
                <a:srgbClr val="1E1E1E"/>
              </a:solidFill>
              <a:effectLst/>
              <a:latin typeface="Roboto-Light"/>
            </a:endParaRPr>
          </a:p>
          <a:p>
            <a:pPr algn="l">
              <a:buFont typeface="Arial" panose="020B0604020202020204" pitchFamily="34" charset="0"/>
              <a:buNone/>
            </a:pPr>
            <a:r>
              <a:rPr lang="en-AU" b="0" i="0" dirty="0">
                <a:solidFill>
                  <a:srgbClr val="1E1E1E"/>
                </a:solidFill>
                <a:effectLst/>
                <a:latin typeface="Roboto-Light"/>
              </a:rPr>
              <a:t>This type embraces all the database types that can’t follow the relational structure and traditional SQL syntax. </a:t>
            </a:r>
          </a:p>
          <a:p>
            <a:pPr algn="l">
              <a:buFont typeface="Arial" panose="020B0604020202020204" pitchFamily="34" charset="0"/>
              <a:buNone/>
            </a:pPr>
            <a:endParaRPr lang="en-AU" b="0" i="0" dirty="0">
              <a:solidFill>
                <a:srgbClr val="1E1E1E"/>
              </a:solidFill>
              <a:effectLst/>
              <a:latin typeface="Roboto-Light"/>
            </a:endParaRPr>
          </a:p>
          <a:p>
            <a:pPr algn="l"/>
            <a:r>
              <a:rPr lang="en-AU" b="0" i="0" dirty="0">
                <a:solidFill>
                  <a:srgbClr val="1E1E1E"/>
                </a:solidFill>
                <a:effectLst/>
                <a:latin typeface="Roboto-Light"/>
              </a:rPr>
              <a:t>If SQL databases fall under the table-based category, NoSQL databases can be divided into several categories. The most common types of Non-relational databases include:</a:t>
            </a:r>
            <a:br>
              <a:rPr lang="en-AU" b="0" i="0" dirty="0">
                <a:solidFill>
                  <a:srgbClr val="1E1E1E"/>
                </a:solidFill>
                <a:effectLst/>
                <a:latin typeface="Roboto-Light"/>
              </a:rPr>
            </a:br>
            <a:endParaRPr lang="en-AU" b="0" i="0" dirty="0">
              <a:solidFill>
                <a:srgbClr val="1E1E1E"/>
              </a:solidFill>
              <a:effectLst/>
              <a:latin typeface="Roboto-Light"/>
            </a:endParaRPr>
          </a:p>
          <a:p>
            <a:pPr algn="l">
              <a:buFont typeface="Arial" panose="020B0604020202020204" pitchFamily="34" charset="0"/>
              <a:buChar char="•"/>
            </a:pPr>
            <a:r>
              <a:rPr lang="en-AU" b="0" i="0" dirty="0">
                <a:solidFill>
                  <a:srgbClr val="1E1E1E"/>
                </a:solidFill>
                <a:effectLst/>
                <a:latin typeface="Roboto-Light"/>
              </a:rPr>
              <a:t>Document databases collect, process and retrieve data as JSON-like documents. </a:t>
            </a:r>
          </a:p>
          <a:p>
            <a:pPr algn="l">
              <a:buFont typeface="Arial" panose="020B0604020202020204" pitchFamily="34" charset="0"/>
              <a:buChar char="•"/>
            </a:pPr>
            <a:r>
              <a:rPr lang="en-AU" b="0" i="0" dirty="0">
                <a:solidFill>
                  <a:srgbClr val="1E1E1E"/>
                </a:solidFill>
                <a:effectLst/>
                <a:latin typeface="Roboto-Light"/>
              </a:rPr>
              <a:t>Key-value stores arrange data in a key-value format where keys serve as unique identifiers.</a:t>
            </a:r>
          </a:p>
          <a:p>
            <a:pPr algn="l">
              <a:buFont typeface="Arial" panose="020B0604020202020204" pitchFamily="34" charset="0"/>
              <a:buChar char="•"/>
            </a:pPr>
            <a:r>
              <a:rPr lang="en-AU" b="0" i="0" dirty="0">
                <a:solidFill>
                  <a:srgbClr val="1E1E1E"/>
                </a:solidFill>
                <a:effectLst/>
                <a:latin typeface="Roboto-Light"/>
              </a:rPr>
              <a:t>Wide-column stores organize data into flexible columns to be spread across database nodes and multiple servers. It supports varying the column format regardless of the row in the same table.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b="0" i="0" dirty="0">
                <a:solidFill>
                  <a:srgbClr val="1E1E1E"/>
                </a:solidFill>
                <a:effectLst/>
                <a:latin typeface="Roboto-Light"/>
              </a:rPr>
              <a:t>Graph databases are single-purpose platforms to create and manipulate graphs where data is presented in the form of nodes, edges and properties.</a:t>
            </a:r>
          </a:p>
          <a:p>
            <a:pPr algn="l">
              <a:buFont typeface="Arial" panose="020B0604020202020204" pitchFamily="34" charset="0"/>
              <a:buChar char="•"/>
            </a:pPr>
            <a:endParaRPr lang="en-AU" b="0" i="0" dirty="0">
              <a:solidFill>
                <a:srgbClr val="1E1E1E"/>
              </a:solidFill>
              <a:effectLst/>
              <a:latin typeface="Roboto-Ligh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AU" b="0" i="0" dirty="0">
                <a:solidFill>
                  <a:srgbClr val="1E1E1E"/>
                </a:solidFill>
                <a:effectLst/>
                <a:latin typeface="Roboto-Light"/>
              </a:rPr>
              <a:t>It doesn’t mean they don’t apply SQL language. Most of them use both SQL and </a:t>
            </a:r>
            <a:r>
              <a:rPr lang="en-AU" b="0" i="0" dirty="0" err="1">
                <a:solidFill>
                  <a:srgbClr val="1E1E1E"/>
                </a:solidFill>
                <a:effectLst/>
                <a:latin typeface="Roboto-Light"/>
              </a:rPr>
              <a:t>UnQL</a:t>
            </a:r>
            <a:r>
              <a:rPr lang="en-AU" b="0" i="0" dirty="0">
                <a:solidFill>
                  <a:srgbClr val="1E1E1E"/>
                </a:solidFill>
                <a:effectLst/>
                <a:latin typeface="Roboto-Light"/>
              </a:rPr>
              <a:t> (Unstructured Query Language).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AU" b="0" i="0" dirty="0">
                <a:solidFill>
                  <a:srgbClr val="1E1E1E"/>
                </a:solidFill>
                <a:effectLst/>
                <a:latin typeface="Roboto-Light"/>
              </a:rPr>
              <a:t>Therefore this type can also be referred to as NoSQL (not only SQL) databases. </a:t>
            </a:r>
          </a:p>
          <a:p>
            <a:pPr algn="l">
              <a:buFont typeface="Arial" panose="020B0604020202020204" pitchFamily="34" charset="0"/>
              <a:buNone/>
            </a:pPr>
            <a:endParaRPr lang="en-AU" b="0" i="0" dirty="0">
              <a:solidFill>
                <a:srgbClr val="1E1E1E"/>
              </a:solidFill>
              <a:effectLst/>
              <a:latin typeface="Roboto-Light"/>
            </a:endParaRPr>
          </a:p>
          <a:p>
            <a:pPr algn="l">
              <a:buFont typeface="Arial" panose="020B0604020202020204" pitchFamily="34" charset="0"/>
              <a:buNone/>
            </a:pPr>
            <a:endParaRPr lang="en-AU" b="0" i="0" dirty="0">
              <a:solidFill>
                <a:srgbClr val="1E1E1E"/>
              </a:solidFill>
              <a:effectLst/>
              <a:latin typeface="Roboto-Light"/>
            </a:endParaRPr>
          </a:p>
          <a:p>
            <a:br>
              <a:rPr lang="en-AU" dirty="0"/>
            </a:br>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19</a:t>
            </a:fld>
            <a:endParaRPr lang="en-US" dirty="0"/>
          </a:p>
        </p:txBody>
      </p:sp>
    </p:spTree>
    <p:extLst>
      <p:ext uri="{BB962C8B-B14F-4D97-AF65-F5344CB8AC3E}">
        <p14:creationId xmlns:p14="http://schemas.microsoft.com/office/powerpoint/2010/main" val="1741917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I do also want </a:t>
            </a:r>
            <a:r>
              <a:rPr lang="en-AU"/>
              <a:t>to briefly touch on </a:t>
            </a:r>
            <a:r>
              <a:rPr lang="en-AU" dirty="0"/>
              <a:t>the 2 main categories of data, structured and un-</a:t>
            </a:r>
            <a:r>
              <a:rPr lang="en-AU" dirty="0" err="1"/>
              <a:t>strucuturted</a:t>
            </a:r>
            <a:r>
              <a:rPr lang="en-AU" dirty="0"/>
              <a:t>. </a:t>
            </a:r>
          </a:p>
          <a:p>
            <a:endParaRPr lang="en-AU" dirty="0"/>
          </a:p>
          <a:p>
            <a:r>
              <a:rPr lang="en-AU" dirty="0"/>
              <a:t>Structured data is </a:t>
            </a:r>
            <a:r>
              <a:rPr lang="en-AU"/>
              <a:t>our data </a:t>
            </a:r>
            <a:r>
              <a:rPr lang="en-AU" dirty="0"/>
              <a:t>that is in the form of columns and rows, so tables. </a:t>
            </a:r>
          </a:p>
          <a:p>
            <a:r>
              <a:rPr lang="en-AU" dirty="0"/>
              <a:t>Unstructured data is </a:t>
            </a:r>
            <a:r>
              <a:rPr lang="en-AU"/>
              <a:t>everything else</a:t>
            </a:r>
            <a:r>
              <a:rPr lang="en-AU" dirty="0"/>
              <a:t> </a:t>
            </a:r>
            <a:r>
              <a:rPr lang="en-AU"/>
              <a:t>so </a:t>
            </a:r>
            <a:r>
              <a:rPr lang="en-AU" dirty="0"/>
              <a:t>things like the JSON </a:t>
            </a:r>
            <a:r>
              <a:rPr lang="en-AU"/>
              <a:t>documents</a:t>
            </a:r>
            <a:r>
              <a:rPr lang="en-AU" dirty="0"/>
              <a:t> we discussed on the previous slide but it also includes images</a:t>
            </a:r>
            <a:r>
              <a:rPr lang="en-AU"/>
              <a:t>, videos, sound</a:t>
            </a:r>
            <a:r>
              <a:rPr lang="en-AU" dirty="0"/>
              <a:t>, word documents etc. </a:t>
            </a:r>
          </a:p>
          <a:p>
            <a:r>
              <a:rPr lang="en-AU" dirty="0"/>
              <a:t>These can not be stored as is in </a:t>
            </a:r>
            <a:r>
              <a:rPr lang="en-AU"/>
              <a:t>a database </a:t>
            </a:r>
            <a:r>
              <a:rPr lang="en-AU" dirty="0"/>
              <a:t>like a table can. </a:t>
            </a:r>
          </a:p>
          <a:p>
            <a:endParaRPr lang="en-AU" dirty="0"/>
          </a:p>
          <a:p>
            <a:r>
              <a:rPr lang="en-AU" dirty="0"/>
              <a:t>So how is unstructured data handled in a modern </a:t>
            </a:r>
            <a:r>
              <a:rPr lang="en-AU"/>
              <a:t>data platform</a:t>
            </a:r>
            <a:r>
              <a:rPr lang="en-AU" dirty="0"/>
              <a:t>? </a:t>
            </a:r>
            <a:endParaRPr lang="en-AU"/>
          </a:p>
        </p:txBody>
      </p:sp>
      <p:sp>
        <p:nvSpPr>
          <p:cNvPr id="4" name="Slide Number Placeholder 3"/>
          <p:cNvSpPr>
            <a:spLocks noGrp="1"/>
          </p:cNvSpPr>
          <p:nvPr>
            <p:ph type="sldNum" sz="quarter" idx="5"/>
          </p:nvPr>
        </p:nvSpPr>
        <p:spPr/>
        <p:txBody>
          <a:bodyPr/>
          <a:lstStyle/>
          <a:p>
            <a:fld id="{C0F4A2C8-6C88-4E71-83EE-698B9D4FE22F}" type="slidenum">
              <a:rPr lang="en-US" smtClean="0"/>
              <a:pPr/>
              <a:t>20</a:t>
            </a:fld>
            <a:endParaRPr lang="en-US" dirty="0"/>
          </a:p>
        </p:txBody>
      </p:sp>
    </p:spTree>
    <p:extLst>
      <p:ext uri="{BB962C8B-B14F-4D97-AF65-F5344CB8AC3E}">
        <p14:creationId xmlns:p14="http://schemas.microsoft.com/office/powerpoint/2010/main" val="18583671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Taking a step back, Why do we need a database, it won’t come as any surprise that storing data digital is much more efficient than on paper. Using the Phone book example imagine we have a book with 10,000 names and phone numbers in it.</a:t>
            </a:r>
          </a:p>
          <a:p>
            <a:r>
              <a:rPr lang="en-AU" dirty="0"/>
              <a:t>You might need to find Ned Stark’s forgotten brother Ted’s phone number. Knowing that the surnames are sorted alphabetically you can easily find Stark and then Ted.</a:t>
            </a:r>
          </a:p>
          <a:p>
            <a:endParaRPr lang="en-AU" dirty="0"/>
          </a:p>
          <a:p>
            <a:r>
              <a:rPr lang="en-AU" dirty="0"/>
              <a:t>Now, maybe you need to find all the people with first Name John. This would have you going through page by page finding all the records with John as the first name. Pretty time consuming. </a:t>
            </a:r>
          </a:p>
          <a:p>
            <a:endParaRPr lang="en-AU" dirty="0"/>
          </a:p>
          <a:p>
            <a:r>
              <a:rPr lang="en-AU" dirty="0"/>
              <a:t>Another example that is impractical to do manually, is finding all the people who have area codes of 02. </a:t>
            </a:r>
          </a:p>
          <a:p>
            <a:r>
              <a:rPr lang="en-AU" dirty="0"/>
              <a:t>Or finding all the people who have 3 letter first names. </a:t>
            </a:r>
          </a:p>
          <a:p>
            <a:endParaRPr lang="en-AU" dirty="0"/>
          </a:p>
          <a:p>
            <a:endParaRPr lang="en-AU" dirty="0"/>
          </a:p>
          <a:p>
            <a:r>
              <a:rPr lang="en-AU" dirty="0"/>
              <a:t>This is where a database and SQL comes in and you will see in the next session that we can answers these types of questions very easily with SQL. </a:t>
            </a:r>
          </a:p>
        </p:txBody>
      </p:sp>
      <p:sp>
        <p:nvSpPr>
          <p:cNvPr id="4" name="Slide Number Placeholder 3"/>
          <p:cNvSpPr>
            <a:spLocks noGrp="1"/>
          </p:cNvSpPr>
          <p:nvPr>
            <p:ph type="sldNum" sz="quarter" idx="5"/>
          </p:nvPr>
        </p:nvSpPr>
        <p:spPr/>
        <p:txBody>
          <a:bodyPr/>
          <a:lstStyle/>
          <a:p>
            <a:fld id="{C0F4A2C8-6C88-4E71-83EE-698B9D4FE22F}" type="slidenum">
              <a:rPr lang="en-US" smtClean="0"/>
              <a:pPr/>
              <a:t>21</a:t>
            </a:fld>
            <a:endParaRPr lang="en-US" dirty="0"/>
          </a:p>
        </p:txBody>
      </p:sp>
    </p:spTree>
    <p:extLst>
      <p:ext uri="{BB962C8B-B14F-4D97-AF65-F5344CB8AC3E}">
        <p14:creationId xmlns:p14="http://schemas.microsoft.com/office/powerpoint/2010/main" val="2337641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Looking back at our table example, typically this is how a table will look in the database but we will normally have many </a:t>
            </a:r>
            <a:r>
              <a:rPr lang="en-AU"/>
              <a:t>more tables in </a:t>
            </a:r>
            <a:r>
              <a:rPr lang="en-AU" dirty="0"/>
              <a:t>the database that we will need to use SQL to join together to </a:t>
            </a:r>
            <a:r>
              <a:rPr lang="en-AU"/>
              <a:t>get the output we need. </a:t>
            </a:r>
            <a:endParaRPr lang="en-AU" dirty="0"/>
          </a:p>
          <a:p>
            <a:endParaRPr lang="en-AU" dirty="0"/>
          </a:p>
          <a:p>
            <a:r>
              <a:rPr lang="en-AU" dirty="0"/>
              <a:t> </a:t>
            </a:r>
          </a:p>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22</a:t>
            </a:fld>
            <a:endParaRPr lang="en-US" dirty="0"/>
          </a:p>
        </p:txBody>
      </p:sp>
    </p:spTree>
    <p:extLst>
      <p:ext uri="{BB962C8B-B14F-4D97-AF65-F5344CB8AC3E}">
        <p14:creationId xmlns:p14="http://schemas.microsoft.com/office/powerpoint/2010/main" val="18869725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algn="l">
              <a:buFont typeface="Arial" panose="020B0604020202020204" pitchFamily="34" charset="0"/>
              <a:buNone/>
            </a:pPr>
            <a:r>
              <a:rPr lang="en-AU" b="0" i="0" dirty="0">
                <a:solidFill>
                  <a:srgbClr val="212529"/>
                </a:solidFill>
                <a:effectLst/>
                <a:latin typeface="Wotfard"/>
              </a:rPr>
              <a:t>As previously mentioned, A Database is a collection of tables. Tables contain information. </a:t>
            </a:r>
          </a:p>
          <a:p>
            <a:pPr algn="l">
              <a:buFont typeface="Arial" panose="020B0604020202020204" pitchFamily="34" charset="0"/>
              <a:buChar char="•"/>
            </a:pPr>
            <a:r>
              <a:rPr lang="en-AU" b="0" i="0" dirty="0">
                <a:solidFill>
                  <a:srgbClr val="212529"/>
                </a:solidFill>
                <a:effectLst/>
                <a:latin typeface="Wotfard"/>
              </a:rPr>
              <a:t>Here’s an example Relational diagram showing you several tables in a sample database and how they relate to each other.</a:t>
            </a:r>
          </a:p>
          <a:p>
            <a:pPr algn="l">
              <a:buFont typeface="Arial" panose="020B0604020202020204" pitchFamily="34" charset="0"/>
              <a:buChar char="•"/>
            </a:pPr>
            <a:endParaRPr lang="en-AU" b="1" i="0" dirty="0">
              <a:solidFill>
                <a:srgbClr val="212529"/>
              </a:solidFill>
              <a:effectLst/>
              <a:latin typeface="Wotfard"/>
            </a:endParaRPr>
          </a:p>
          <a:p>
            <a:pPr algn="l">
              <a:buFont typeface="Arial" panose="020B0604020202020204" pitchFamily="34" charset="0"/>
              <a:buChar char="•"/>
            </a:pPr>
            <a:r>
              <a:rPr lang="en-AU" b="1" i="0" dirty="0">
                <a:solidFill>
                  <a:srgbClr val="212529"/>
                </a:solidFill>
                <a:effectLst/>
                <a:latin typeface="Wotfard"/>
              </a:rPr>
              <a:t>Customers</a:t>
            </a:r>
            <a:r>
              <a:rPr lang="en-AU" b="0" i="0" dirty="0">
                <a:solidFill>
                  <a:srgbClr val="212529"/>
                </a:solidFill>
                <a:effectLst/>
                <a:latin typeface="Wotfard"/>
              </a:rPr>
              <a:t>: stores customer’s data.</a:t>
            </a:r>
          </a:p>
          <a:p>
            <a:pPr algn="l">
              <a:buFont typeface="Arial" panose="020B0604020202020204" pitchFamily="34" charset="0"/>
              <a:buChar char="•"/>
            </a:pPr>
            <a:r>
              <a:rPr lang="en-AU" b="1" i="0" dirty="0">
                <a:solidFill>
                  <a:srgbClr val="212529"/>
                </a:solidFill>
                <a:effectLst/>
                <a:latin typeface="Wotfard"/>
              </a:rPr>
              <a:t>Products</a:t>
            </a:r>
            <a:r>
              <a:rPr lang="en-AU" b="0" i="0" dirty="0">
                <a:solidFill>
                  <a:srgbClr val="212529"/>
                </a:solidFill>
                <a:effectLst/>
                <a:latin typeface="Wotfard"/>
              </a:rPr>
              <a:t>: stores a list of product data</a:t>
            </a:r>
          </a:p>
          <a:p>
            <a:pPr algn="l">
              <a:buFont typeface="Arial" panose="020B0604020202020204" pitchFamily="34" charset="0"/>
              <a:buChar char="•"/>
            </a:pPr>
            <a:r>
              <a:rPr lang="en-AU" b="1" i="0" dirty="0" err="1">
                <a:solidFill>
                  <a:srgbClr val="212529"/>
                </a:solidFill>
                <a:effectLst/>
                <a:latin typeface="Wotfard"/>
              </a:rPr>
              <a:t>ProductLines</a:t>
            </a:r>
            <a:r>
              <a:rPr lang="en-AU" b="0" i="0" dirty="0">
                <a:solidFill>
                  <a:srgbClr val="212529"/>
                </a:solidFill>
                <a:effectLst/>
                <a:latin typeface="Wotfard"/>
              </a:rPr>
              <a:t>: stores a list of product line categories.</a:t>
            </a:r>
          </a:p>
          <a:p>
            <a:pPr algn="l">
              <a:buFont typeface="Arial" panose="020B0604020202020204" pitchFamily="34" charset="0"/>
              <a:buChar char="•"/>
            </a:pPr>
            <a:r>
              <a:rPr lang="en-AU" b="1" i="0" dirty="0">
                <a:solidFill>
                  <a:srgbClr val="212529"/>
                </a:solidFill>
                <a:effectLst/>
                <a:latin typeface="Wotfard"/>
              </a:rPr>
              <a:t>Orders</a:t>
            </a:r>
            <a:r>
              <a:rPr lang="en-AU" b="0" i="0" dirty="0">
                <a:solidFill>
                  <a:srgbClr val="212529"/>
                </a:solidFill>
                <a:effectLst/>
                <a:latin typeface="Wotfard"/>
              </a:rPr>
              <a:t>: stores sales orders placed by customers.</a:t>
            </a:r>
          </a:p>
          <a:p>
            <a:pPr algn="l">
              <a:buFont typeface="Arial" panose="020B0604020202020204" pitchFamily="34" charset="0"/>
              <a:buChar char="•"/>
            </a:pPr>
            <a:r>
              <a:rPr lang="en-AU" b="1" i="0" dirty="0" err="1">
                <a:solidFill>
                  <a:srgbClr val="212529"/>
                </a:solidFill>
                <a:effectLst/>
                <a:latin typeface="Wotfard"/>
              </a:rPr>
              <a:t>OrderDetails</a:t>
            </a:r>
            <a:r>
              <a:rPr lang="en-AU" b="0" i="0" dirty="0">
                <a:solidFill>
                  <a:srgbClr val="212529"/>
                </a:solidFill>
                <a:effectLst/>
                <a:latin typeface="Wotfard"/>
              </a:rPr>
              <a:t>: stores sales order line items for each sales order.</a:t>
            </a:r>
          </a:p>
          <a:p>
            <a:pPr algn="l">
              <a:buFont typeface="Arial" panose="020B0604020202020204" pitchFamily="34" charset="0"/>
              <a:buChar char="•"/>
            </a:pPr>
            <a:r>
              <a:rPr lang="en-AU" b="1" i="0" dirty="0">
                <a:solidFill>
                  <a:srgbClr val="212529"/>
                </a:solidFill>
                <a:effectLst/>
                <a:latin typeface="Wotfard"/>
              </a:rPr>
              <a:t>Payments</a:t>
            </a:r>
            <a:r>
              <a:rPr lang="en-AU" b="0" i="0" dirty="0">
                <a:solidFill>
                  <a:srgbClr val="212529"/>
                </a:solidFill>
                <a:effectLst/>
                <a:latin typeface="Wotfard"/>
              </a:rPr>
              <a:t>: stores payments made by customers based on their accounts.</a:t>
            </a:r>
          </a:p>
          <a:p>
            <a:pPr algn="l">
              <a:buFont typeface="Arial" panose="020B0604020202020204" pitchFamily="34" charset="0"/>
              <a:buChar char="•"/>
            </a:pPr>
            <a:r>
              <a:rPr lang="en-AU" b="1" i="0" dirty="0">
                <a:solidFill>
                  <a:srgbClr val="212529"/>
                </a:solidFill>
                <a:effectLst/>
                <a:latin typeface="Wotfard"/>
              </a:rPr>
              <a:t>Employees</a:t>
            </a:r>
            <a:r>
              <a:rPr lang="en-AU" b="0" i="0" dirty="0">
                <a:solidFill>
                  <a:srgbClr val="212529"/>
                </a:solidFill>
                <a:effectLst/>
                <a:latin typeface="Wotfard"/>
              </a:rPr>
              <a:t>: stores all employee information as well as the organisation structure such as who reports to who.</a:t>
            </a:r>
          </a:p>
          <a:p>
            <a:pPr algn="l">
              <a:buFont typeface="Arial" panose="020B0604020202020204" pitchFamily="34" charset="0"/>
              <a:buChar char="•"/>
            </a:pPr>
            <a:r>
              <a:rPr lang="en-AU" b="1" i="0" dirty="0">
                <a:solidFill>
                  <a:srgbClr val="212529"/>
                </a:solidFill>
                <a:effectLst/>
                <a:latin typeface="Wotfard"/>
              </a:rPr>
              <a:t>Offices</a:t>
            </a:r>
            <a:r>
              <a:rPr lang="en-AU" b="0" i="0" dirty="0">
                <a:solidFill>
                  <a:srgbClr val="212529"/>
                </a:solidFill>
                <a:effectLst/>
                <a:latin typeface="Wotfard"/>
              </a:rPr>
              <a:t>: stores office data.</a:t>
            </a:r>
          </a:p>
          <a:p>
            <a:pPr algn="l">
              <a:buFont typeface="Arial" panose="020B0604020202020204" pitchFamily="34" charset="0"/>
              <a:buChar char="•"/>
            </a:pPr>
            <a:endParaRPr lang="en-AU" b="0" i="0" dirty="0">
              <a:solidFill>
                <a:srgbClr val="212529"/>
              </a:solidFill>
              <a:effectLst/>
              <a:latin typeface="Wotfard"/>
            </a:endParaRPr>
          </a:p>
          <a:p>
            <a:pPr algn="l">
              <a:buFont typeface="Arial" panose="020B0604020202020204" pitchFamily="34" charset="0"/>
              <a:buChar char="•"/>
            </a:pPr>
            <a:endParaRPr lang="en-AU" b="0" i="0" dirty="0">
              <a:solidFill>
                <a:srgbClr val="212529"/>
              </a:solidFill>
              <a:effectLst/>
              <a:latin typeface="Wotfard"/>
            </a:endParaRPr>
          </a:p>
          <a:p>
            <a:pPr algn="l">
              <a:buFont typeface="Arial" panose="020B0604020202020204" pitchFamily="34" charset="0"/>
              <a:buNone/>
            </a:pPr>
            <a:r>
              <a:rPr lang="en-AU" b="0" i="0" dirty="0">
                <a:solidFill>
                  <a:srgbClr val="212529"/>
                </a:solidFill>
                <a:effectLst/>
                <a:latin typeface="Wotfard"/>
              </a:rPr>
              <a:t>Relationships are used to represent how tables can be joined together. There are different types of notation used, a column one used here is known as Crows Foot notation. </a:t>
            </a:r>
          </a:p>
          <a:p>
            <a:pPr algn="l">
              <a:buFont typeface="Arial" panose="020B0604020202020204" pitchFamily="34" charset="0"/>
              <a:buNone/>
            </a:pPr>
            <a:endParaRPr lang="en-AU" b="0" i="0" dirty="0">
              <a:solidFill>
                <a:srgbClr val="212529"/>
              </a:solidFill>
              <a:effectLst/>
              <a:latin typeface="Wotfard"/>
            </a:endParaRPr>
          </a:p>
          <a:p>
            <a:pPr algn="l">
              <a:buFont typeface="Arial" panose="020B0604020202020204" pitchFamily="34" charset="0"/>
              <a:buNone/>
            </a:pPr>
            <a:r>
              <a:rPr lang="en-AU" b="0" i="0" dirty="0">
                <a:solidFill>
                  <a:srgbClr val="212529"/>
                </a:solidFill>
                <a:effectLst/>
                <a:latin typeface="Wotfard"/>
              </a:rPr>
              <a:t>It’s a little tricky at first, but we can look at Employees and Offices. This shows us that 1 and only 1 office can have 0 or many employees and looking the other way, an employee can only belong to 1 and only 1 office. </a:t>
            </a:r>
          </a:p>
          <a:p>
            <a:pPr algn="l">
              <a:buFont typeface="Arial" panose="020B0604020202020204" pitchFamily="34" charset="0"/>
              <a:buChar char="•"/>
            </a:pPr>
            <a:endParaRPr lang="en-AU" b="0" i="0" dirty="0">
              <a:solidFill>
                <a:srgbClr val="212529"/>
              </a:solidFill>
              <a:effectLst/>
              <a:latin typeface="Wotfard"/>
            </a:endParaRPr>
          </a:p>
          <a:p>
            <a:r>
              <a:rPr lang="en-AU" dirty="0"/>
              <a:t>Another example is One Customer can make many orders, but an order can only belong to 1 customer. </a:t>
            </a:r>
          </a:p>
          <a:p>
            <a:endParaRPr lang="en-AU" dirty="0"/>
          </a:p>
          <a:p>
            <a:r>
              <a:rPr lang="en-AU" dirty="0"/>
              <a:t>They Key to joining these tables is by using defined Keys. </a:t>
            </a:r>
          </a:p>
        </p:txBody>
      </p:sp>
      <p:sp>
        <p:nvSpPr>
          <p:cNvPr id="4" name="Slide Number Placeholder 3"/>
          <p:cNvSpPr>
            <a:spLocks noGrp="1"/>
          </p:cNvSpPr>
          <p:nvPr>
            <p:ph type="sldNum" sz="quarter" idx="5"/>
          </p:nvPr>
        </p:nvSpPr>
        <p:spPr/>
        <p:txBody>
          <a:bodyPr/>
          <a:lstStyle/>
          <a:p>
            <a:fld id="{C0F4A2C8-6C88-4E71-83EE-698B9D4FE22F}" type="slidenum">
              <a:rPr lang="en-US" smtClean="0"/>
              <a:pPr/>
              <a:t>23</a:t>
            </a:fld>
            <a:endParaRPr lang="en-US" dirty="0"/>
          </a:p>
        </p:txBody>
      </p:sp>
    </p:spTree>
    <p:extLst>
      <p:ext uri="{BB962C8B-B14F-4D97-AF65-F5344CB8AC3E}">
        <p14:creationId xmlns:p14="http://schemas.microsoft.com/office/powerpoint/2010/main" val="11675672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3</a:t>
            </a:fld>
            <a:endParaRPr lang="en-US" dirty="0"/>
          </a:p>
        </p:txBody>
      </p:sp>
    </p:spTree>
    <p:extLst>
      <p:ext uri="{BB962C8B-B14F-4D97-AF65-F5344CB8AC3E}">
        <p14:creationId xmlns:p14="http://schemas.microsoft.com/office/powerpoint/2010/main" val="41843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4D5B7C"/>
                </a:solidFill>
                <a:effectLst/>
                <a:latin typeface="Inter"/>
              </a:rPr>
              <a:t>In a relational database each Table should have a Primary key which acts as the unique identifier for that record or row. </a:t>
            </a:r>
          </a:p>
          <a:p>
            <a:endParaRPr lang="en-AU" b="0" i="0" dirty="0">
              <a:solidFill>
                <a:srgbClr val="4D5B7C"/>
              </a:solidFill>
              <a:effectLst/>
              <a:latin typeface="Inter"/>
            </a:endParaRPr>
          </a:p>
          <a:p>
            <a:r>
              <a:rPr lang="en-AU" b="0" i="0" dirty="0">
                <a:solidFill>
                  <a:srgbClr val="4D5B7C"/>
                </a:solidFill>
                <a:effectLst/>
                <a:latin typeface="Inter"/>
              </a:rPr>
              <a:t>Here we see that the Primary Key on the employees table is the foreign key in the sales table, so we can tell which sales person made each Sale. </a:t>
            </a:r>
          </a:p>
          <a:p>
            <a:endParaRPr lang="en-AU" b="0" i="0" dirty="0">
              <a:solidFill>
                <a:srgbClr val="4D5B7C"/>
              </a:solidFill>
              <a:effectLst/>
              <a:latin typeface="Inter"/>
            </a:endParaRPr>
          </a:p>
          <a:p>
            <a:r>
              <a:rPr lang="en-AU" b="0" i="0" dirty="0">
                <a:solidFill>
                  <a:srgbClr val="4D5B7C"/>
                </a:solidFill>
                <a:effectLst/>
                <a:latin typeface="Inter"/>
              </a:rPr>
              <a:t>This avoids duplicate records. For example if we didn’t have a key on the Employees Tables, and we had another Anna Wrigley from Sales, how do we know which one made a Sale?</a:t>
            </a:r>
          </a:p>
          <a:p>
            <a:endParaRPr lang="en-AU" b="0" i="0" dirty="0">
              <a:solidFill>
                <a:srgbClr val="4D5B7C"/>
              </a:solidFill>
              <a:effectLst/>
              <a:latin typeface="Inter"/>
            </a:endParaRPr>
          </a:p>
          <a:p>
            <a:r>
              <a:rPr lang="en-AU" b="0" i="0" dirty="0">
                <a:solidFill>
                  <a:srgbClr val="4D5B7C"/>
                </a:solidFill>
                <a:effectLst/>
                <a:latin typeface="Inter"/>
              </a:rPr>
              <a:t>You might be thinking, why not store all the data into one big table and avoid all the table joins. </a:t>
            </a:r>
          </a:p>
        </p:txBody>
      </p:sp>
      <p:sp>
        <p:nvSpPr>
          <p:cNvPr id="4" name="Slide Number Placeholder 3"/>
          <p:cNvSpPr>
            <a:spLocks noGrp="1"/>
          </p:cNvSpPr>
          <p:nvPr>
            <p:ph type="sldNum" sz="quarter" idx="5"/>
          </p:nvPr>
        </p:nvSpPr>
        <p:spPr/>
        <p:txBody>
          <a:bodyPr/>
          <a:lstStyle/>
          <a:p>
            <a:fld id="{C0F4A2C8-6C88-4E71-83EE-698B9D4FE22F}" type="slidenum">
              <a:rPr lang="en-US" smtClean="0"/>
              <a:pPr/>
              <a:t>24</a:t>
            </a:fld>
            <a:endParaRPr lang="en-US" dirty="0"/>
          </a:p>
        </p:txBody>
      </p:sp>
    </p:spTree>
    <p:extLst>
      <p:ext uri="{BB962C8B-B14F-4D97-AF65-F5344CB8AC3E}">
        <p14:creationId xmlns:p14="http://schemas.microsoft.com/office/powerpoint/2010/main" val="2520049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AU" b="1" i="0" dirty="0">
                <a:solidFill>
                  <a:srgbClr val="374151"/>
                </a:solidFill>
                <a:effectLst/>
                <a:latin typeface="Söhne"/>
              </a:rPr>
              <a:t>Primary Key</a:t>
            </a:r>
            <a:r>
              <a:rPr lang="en-AU" b="0" i="0" dirty="0">
                <a:solidFill>
                  <a:srgbClr val="374151"/>
                </a:solidFill>
                <a:effectLst/>
                <a:latin typeface="Söhne"/>
              </a:rPr>
              <a:t> is a column or set of columns that uniquely identify each record in a table and can't have duplicate or null values. Each table can have only one primary key.</a:t>
            </a:r>
          </a:p>
          <a:p>
            <a:pPr algn="l">
              <a:buFont typeface="Arial" panose="020B0604020202020204" pitchFamily="34" charset="0"/>
              <a:buChar char="•"/>
            </a:pPr>
            <a:r>
              <a:rPr lang="en-AU" b="1" i="0" dirty="0">
                <a:solidFill>
                  <a:srgbClr val="374151"/>
                </a:solidFill>
                <a:effectLst/>
                <a:latin typeface="Söhne"/>
              </a:rPr>
              <a:t>Candidate Key</a:t>
            </a:r>
            <a:r>
              <a:rPr lang="en-AU" b="0" i="0" dirty="0">
                <a:solidFill>
                  <a:srgbClr val="374151"/>
                </a:solidFill>
                <a:effectLst/>
                <a:latin typeface="Söhne"/>
              </a:rPr>
              <a:t> is an attribute or set of attributes that uniquely identify rows in a table. A table can have multiple candidate keys, but one is chosen as the primary key.</a:t>
            </a:r>
          </a:p>
          <a:p>
            <a:pPr algn="l">
              <a:buFont typeface="Arial" panose="020B0604020202020204" pitchFamily="34" charset="0"/>
              <a:buChar char="•"/>
            </a:pPr>
            <a:r>
              <a:rPr lang="en-AU" b="1" i="0" dirty="0">
                <a:solidFill>
                  <a:srgbClr val="374151"/>
                </a:solidFill>
                <a:effectLst/>
                <a:latin typeface="Söhne"/>
              </a:rPr>
              <a:t>Alternate Key</a:t>
            </a:r>
            <a:r>
              <a:rPr lang="en-AU" b="0" i="0" dirty="0">
                <a:solidFill>
                  <a:srgbClr val="374151"/>
                </a:solidFill>
                <a:effectLst/>
                <a:latin typeface="Söhne"/>
              </a:rPr>
              <a:t> is any key that isn't selected as the primary key when multiple options exist for a primary key.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b="1" i="0" dirty="0">
                <a:solidFill>
                  <a:srgbClr val="374151"/>
                </a:solidFill>
                <a:effectLst/>
                <a:latin typeface="Söhne"/>
              </a:rPr>
              <a:t>Super Key</a:t>
            </a:r>
            <a:r>
              <a:rPr lang="en-AU" b="0" i="0" dirty="0">
                <a:solidFill>
                  <a:srgbClr val="374151"/>
                </a:solidFill>
                <a:effectLst/>
                <a:latin typeface="Söhne"/>
              </a:rPr>
              <a:t> is a set of one or more columns that can uniquely identify all the rows in a table, and it includes candidate keys. From the super key, you choose the primary key for a table.</a:t>
            </a:r>
            <a:endParaRPr lang="en-AU" b="1" i="0" dirty="0">
              <a:solidFill>
                <a:srgbClr val="374151"/>
              </a:solidFill>
              <a:effectLst/>
              <a:latin typeface="Söhne"/>
            </a:endParaRPr>
          </a:p>
          <a:p>
            <a:pPr algn="l">
              <a:buFont typeface="Arial" panose="020B0604020202020204" pitchFamily="34" charset="0"/>
              <a:buChar char="•"/>
            </a:pPr>
            <a:r>
              <a:rPr lang="en-AU" b="1" i="0" dirty="0">
                <a:solidFill>
                  <a:srgbClr val="374151"/>
                </a:solidFill>
                <a:effectLst/>
                <a:latin typeface="Söhne"/>
              </a:rPr>
              <a:t>Foreign Key</a:t>
            </a:r>
            <a:r>
              <a:rPr lang="en-AU" b="0" i="0" dirty="0">
                <a:solidFill>
                  <a:srgbClr val="374151"/>
                </a:solidFill>
                <a:effectLst/>
                <a:latin typeface="Söhne"/>
              </a:rPr>
              <a:t> is used to create relationships between tables, with its values matching the primary key in another table. It helps maintain data and referential integrity.</a:t>
            </a:r>
          </a:p>
          <a:p>
            <a:pPr algn="l">
              <a:buFont typeface="Arial" panose="020B0604020202020204" pitchFamily="34" charset="0"/>
              <a:buChar char="•"/>
            </a:pPr>
            <a:r>
              <a:rPr lang="en-AU" b="1" i="0" dirty="0">
                <a:solidFill>
                  <a:srgbClr val="374151"/>
                </a:solidFill>
                <a:effectLst/>
                <a:latin typeface="Söhne"/>
              </a:rPr>
              <a:t>Unique Key</a:t>
            </a:r>
            <a:r>
              <a:rPr lang="en-AU" b="0" i="0" dirty="0">
                <a:solidFill>
                  <a:srgbClr val="374151"/>
                </a:solidFill>
                <a:effectLst/>
                <a:latin typeface="Söhne"/>
              </a:rPr>
              <a:t> is a column or set of columns that ensure each record's uniqueness in a table, allowing one null value, unlike a primary key, which cannot have null values.</a:t>
            </a:r>
          </a:p>
          <a:p>
            <a:pPr algn="l">
              <a:buFont typeface="Arial" panose="020B0604020202020204" pitchFamily="34" charset="0"/>
              <a:buChar char="•"/>
            </a:pPr>
            <a:endParaRPr lang="en-AU" b="0" i="0" dirty="0">
              <a:solidFill>
                <a:srgbClr val="374151"/>
              </a:solidFill>
              <a:effectLst/>
              <a:latin typeface="Söhne"/>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b="1" i="0" dirty="0">
                <a:solidFill>
                  <a:srgbClr val="374151"/>
                </a:solidFill>
                <a:effectLst/>
                <a:latin typeface="Söhne"/>
              </a:rPr>
              <a:t>Composite Key</a:t>
            </a:r>
            <a:r>
              <a:rPr lang="en-AU" b="0" i="0" dirty="0">
                <a:solidFill>
                  <a:srgbClr val="374151"/>
                </a:solidFill>
                <a:effectLst/>
                <a:latin typeface="Söhne"/>
              </a:rPr>
              <a:t> is a set of multiple attributes that, when considered together, uniquely identify each record in a table, even if the attributes themselves aren't unique individually.</a:t>
            </a:r>
          </a:p>
          <a:p>
            <a:pPr algn="l">
              <a:buFont typeface="Arial" panose="020B0604020202020204" pitchFamily="34" charset="0"/>
              <a:buChar char="•"/>
            </a:pPr>
            <a:endParaRPr lang="en-AU"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C0F4A2C8-6C88-4E71-83EE-698B9D4FE22F}" type="slidenum">
              <a:rPr lang="en-US" smtClean="0"/>
              <a:pPr/>
              <a:t>25</a:t>
            </a:fld>
            <a:endParaRPr lang="en-US" dirty="0"/>
          </a:p>
        </p:txBody>
      </p:sp>
    </p:spTree>
    <p:extLst>
      <p:ext uri="{BB962C8B-B14F-4D97-AF65-F5344CB8AC3E}">
        <p14:creationId xmlns:p14="http://schemas.microsoft.com/office/powerpoint/2010/main" val="483616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26</a:t>
            </a:fld>
            <a:endParaRPr lang="en-US" dirty="0"/>
          </a:p>
        </p:txBody>
      </p:sp>
    </p:spTree>
    <p:extLst>
      <p:ext uri="{BB962C8B-B14F-4D97-AF65-F5344CB8AC3E}">
        <p14:creationId xmlns:p14="http://schemas.microsoft.com/office/powerpoint/2010/main" val="36063301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pPr marL="0" marR="0" lvl="0" indent="0" algn="just"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AU" b="1" i="0" u="sng" dirty="0">
                <a:solidFill>
                  <a:srgbClr val="273239"/>
                </a:solidFill>
                <a:effectLst/>
                <a:latin typeface="Nunito" pitchFamily="2" charset="0"/>
                <a:hlinkClick r:id="rId3"/>
              </a:rPr>
              <a:t>SELECT</a:t>
            </a:r>
            <a:r>
              <a:rPr lang="en-AU" b="1" i="0" dirty="0">
                <a:solidFill>
                  <a:srgbClr val="273239"/>
                </a:solidFill>
                <a:effectLst/>
                <a:latin typeface="Nunito" pitchFamily="2" charset="0"/>
              </a:rPr>
              <a:t>: </a:t>
            </a:r>
            <a:r>
              <a:rPr lang="en-AU" b="0" i="0" dirty="0">
                <a:solidFill>
                  <a:srgbClr val="273239"/>
                </a:solidFill>
                <a:effectLst/>
                <a:latin typeface="Nunito" pitchFamily="2" charset="0"/>
              </a:rPr>
              <a:t>It is used to retrieve data from the database.</a:t>
            </a:r>
            <a:endParaRPr lang="en-AU" b="1" i="0" u="sng" dirty="0">
              <a:solidFill>
                <a:srgbClr val="273239"/>
              </a:solidFill>
              <a:effectLst/>
              <a:latin typeface="Nunito" panose="020B0604020202020204" pitchFamily="2" charset="0"/>
              <a:hlinkClick r:id="rId4"/>
            </a:endParaRPr>
          </a:p>
          <a:p>
            <a:pPr algn="just" fontAlgn="base">
              <a:buFont typeface="Arial" panose="020B0604020202020204" pitchFamily="34" charset="0"/>
              <a:buChar char="•"/>
            </a:pPr>
            <a:r>
              <a:rPr lang="en-AU" b="1" i="0" u="sng" dirty="0">
                <a:solidFill>
                  <a:srgbClr val="273239"/>
                </a:solidFill>
                <a:effectLst/>
                <a:latin typeface="Nunito" panose="020B0604020202020204" pitchFamily="2" charset="0"/>
                <a:hlinkClick r:id="rId4"/>
              </a:rPr>
              <a:t>INSERT</a:t>
            </a:r>
            <a:r>
              <a:rPr lang="en-AU" b="0" i="0" dirty="0">
                <a:solidFill>
                  <a:srgbClr val="273239"/>
                </a:solidFill>
                <a:effectLst/>
                <a:latin typeface="Nunito" panose="020B0604020202020204" pitchFamily="2" charset="0"/>
              </a:rPr>
              <a:t>: It is used to insert data into a table.</a:t>
            </a:r>
          </a:p>
          <a:p>
            <a:pPr algn="just" fontAlgn="base">
              <a:buFont typeface="Arial" panose="020B0604020202020204" pitchFamily="34" charset="0"/>
              <a:buChar char="•"/>
            </a:pPr>
            <a:r>
              <a:rPr lang="en-AU" b="1" i="0" u="sng" dirty="0">
                <a:solidFill>
                  <a:srgbClr val="273239"/>
                </a:solidFill>
                <a:effectLst/>
                <a:latin typeface="Nunito" panose="020B0604020202020204" pitchFamily="2" charset="0"/>
                <a:hlinkClick r:id="rId5"/>
              </a:rPr>
              <a:t>UPDATE</a:t>
            </a:r>
            <a:r>
              <a:rPr lang="en-AU" b="1" i="0" dirty="0">
                <a:solidFill>
                  <a:srgbClr val="273239"/>
                </a:solidFill>
                <a:effectLst/>
                <a:latin typeface="Nunito" panose="020B0604020202020204" pitchFamily="2" charset="0"/>
              </a:rPr>
              <a:t>:</a:t>
            </a:r>
            <a:r>
              <a:rPr lang="en-AU" b="0" i="0" dirty="0">
                <a:solidFill>
                  <a:srgbClr val="273239"/>
                </a:solidFill>
                <a:effectLst/>
                <a:latin typeface="Nunito" panose="020B0604020202020204" pitchFamily="2" charset="0"/>
              </a:rPr>
              <a:t> It is used to update existing data within a table.</a:t>
            </a:r>
          </a:p>
          <a:p>
            <a:pPr algn="just" fontAlgn="base">
              <a:buFont typeface="Arial" panose="020B0604020202020204" pitchFamily="34" charset="0"/>
              <a:buChar char="•"/>
            </a:pPr>
            <a:r>
              <a:rPr lang="en-AU" b="1" i="0" u="sng" dirty="0">
                <a:solidFill>
                  <a:srgbClr val="273239"/>
                </a:solidFill>
                <a:effectLst/>
                <a:latin typeface="Nunito" panose="020B0604020202020204" pitchFamily="2" charset="0"/>
                <a:hlinkClick r:id="rId6"/>
              </a:rPr>
              <a:t>DELETE</a:t>
            </a:r>
            <a:r>
              <a:rPr lang="en-AU" b="0" i="0" dirty="0">
                <a:solidFill>
                  <a:srgbClr val="273239"/>
                </a:solidFill>
                <a:effectLst/>
                <a:latin typeface="Nunito" panose="020B0604020202020204" pitchFamily="2" charset="0"/>
              </a:rPr>
              <a:t>: It is used to delete records from a database table.</a:t>
            </a:r>
          </a:p>
          <a:p>
            <a:pPr algn="just" fontAlgn="base">
              <a:buFont typeface="Arial" panose="020B0604020202020204" pitchFamily="34" charset="0"/>
              <a:buChar char="•"/>
            </a:pPr>
            <a:endParaRPr lang="en-AU" b="0" i="0" dirty="0">
              <a:solidFill>
                <a:srgbClr val="273239"/>
              </a:solidFill>
              <a:effectLst/>
              <a:latin typeface="Nunito" panose="020B0604020202020204" pitchFamily="2" charset="0"/>
            </a:endParaRPr>
          </a:p>
          <a:p>
            <a:pPr algn="just" fontAlgn="base">
              <a:buFont typeface="Arial" panose="020B0604020202020204" pitchFamily="34" charset="0"/>
              <a:buChar char="•"/>
            </a:pPr>
            <a:r>
              <a:rPr lang="en-AU" b="1" i="0" u="sng" dirty="0">
                <a:solidFill>
                  <a:srgbClr val="273239"/>
                </a:solidFill>
                <a:effectLst/>
                <a:latin typeface="Nunito" pitchFamily="2" charset="0"/>
                <a:hlinkClick r:id="rId7"/>
              </a:rPr>
              <a:t>CREATE</a:t>
            </a:r>
            <a:r>
              <a:rPr lang="en-AU" b="0" i="0" dirty="0">
                <a:solidFill>
                  <a:srgbClr val="273239"/>
                </a:solidFill>
                <a:effectLst/>
                <a:latin typeface="Nunito" pitchFamily="2" charset="0"/>
              </a:rPr>
              <a:t>: This command is used to create the database or its objects (like table, index, function, views, store procedure, and triggers).</a:t>
            </a:r>
          </a:p>
          <a:p>
            <a:pPr algn="just" fontAlgn="base">
              <a:buFont typeface="Arial" panose="020B0604020202020204" pitchFamily="34" charset="0"/>
              <a:buChar char="•"/>
            </a:pPr>
            <a:r>
              <a:rPr lang="en-AU" b="1" i="0" u="sng" dirty="0">
                <a:solidFill>
                  <a:srgbClr val="273239"/>
                </a:solidFill>
                <a:effectLst/>
                <a:latin typeface="Nunito" pitchFamily="2" charset="0"/>
                <a:hlinkClick r:id="rId8"/>
              </a:rPr>
              <a:t>DROP</a:t>
            </a:r>
            <a:r>
              <a:rPr lang="en-AU" b="0" i="0" dirty="0">
                <a:solidFill>
                  <a:srgbClr val="273239"/>
                </a:solidFill>
                <a:effectLst/>
                <a:latin typeface="Nunito" pitchFamily="2" charset="0"/>
              </a:rPr>
              <a:t>: This command is used to delete objects from the database.</a:t>
            </a:r>
          </a:p>
          <a:p>
            <a:pPr algn="just" fontAlgn="base">
              <a:buFont typeface="Arial" panose="020B0604020202020204" pitchFamily="34" charset="0"/>
              <a:buChar char="•"/>
            </a:pPr>
            <a:r>
              <a:rPr lang="en-AU" b="1" i="0" u="sng" dirty="0">
                <a:solidFill>
                  <a:srgbClr val="273239"/>
                </a:solidFill>
                <a:effectLst/>
                <a:latin typeface="Nunito" pitchFamily="2" charset="0"/>
                <a:hlinkClick r:id="rId9"/>
              </a:rPr>
              <a:t>ALTER</a:t>
            </a:r>
            <a:r>
              <a:rPr lang="en-AU" b="1" i="0" dirty="0">
                <a:solidFill>
                  <a:srgbClr val="273239"/>
                </a:solidFill>
                <a:effectLst/>
                <a:latin typeface="Nunito" pitchFamily="2" charset="0"/>
              </a:rPr>
              <a:t>: </a:t>
            </a:r>
            <a:r>
              <a:rPr lang="en-AU" b="0" i="0" dirty="0">
                <a:solidFill>
                  <a:srgbClr val="273239"/>
                </a:solidFill>
                <a:effectLst/>
                <a:latin typeface="Nunito" pitchFamily="2" charset="0"/>
              </a:rPr>
              <a:t>This is used to alter the structure of the database.</a:t>
            </a:r>
          </a:p>
          <a:p>
            <a:pPr algn="just" fontAlgn="base">
              <a:buFont typeface="Arial" panose="020B0604020202020204" pitchFamily="34" charset="0"/>
              <a:buChar char="•"/>
            </a:pPr>
            <a:r>
              <a:rPr lang="en-AU" b="1" i="0" u="sng" dirty="0">
                <a:solidFill>
                  <a:srgbClr val="273239"/>
                </a:solidFill>
                <a:effectLst/>
                <a:latin typeface="Nunito" pitchFamily="2" charset="0"/>
                <a:hlinkClick r:id="rId8"/>
              </a:rPr>
              <a:t>TRUNCATE</a:t>
            </a:r>
            <a:r>
              <a:rPr lang="en-AU" b="1" i="0" dirty="0">
                <a:solidFill>
                  <a:srgbClr val="273239"/>
                </a:solidFill>
                <a:effectLst/>
                <a:latin typeface="Nunito" pitchFamily="2" charset="0"/>
              </a:rPr>
              <a:t>: </a:t>
            </a:r>
            <a:r>
              <a:rPr lang="en-AU" b="0" i="0" dirty="0">
                <a:solidFill>
                  <a:srgbClr val="273239"/>
                </a:solidFill>
                <a:effectLst/>
                <a:latin typeface="Nunito" pitchFamily="2" charset="0"/>
              </a:rPr>
              <a:t>This is used to remove all records from a table, including all spaces allocated for the records are removed.</a:t>
            </a:r>
          </a:p>
          <a:p>
            <a:pPr algn="just" fontAlgn="base">
              <a:buFont typeface="Arial" panose="020B0604020202020204" pitchFamily="34" charset="0"/>
              <a:buChar char="•"/>
            </a:pPr>
            <a:endParaRPr lang="en-AU" b="0" i="0" dirty="0">
              <a:solidFill>
                <a:srgbClr val="273239"/>
              </a:solidFill>
              <a:effectLst/>
              <a:latin typeface="Nunito" pitchFamily="2" charset="0"/>
            </a:endParaRPr>
          </a:p>
          <a:p>
            <a:pPr algn="just" fontAlgn="base"/>
            <a:r>
              <a:rPr lang="en-AU" b="1" i="0" u="sng" dirty="0">
                <a:solidFill>
                  <a:srgbClr val="273239"/>
                </a:solidFill>
                <a:effectLst/>
                <a:latin typeface="Nunito" pitchFamily="2" charset="0"/>
                <a:hlinkClick r:id="rId10"/>
              </a:rPr>
              <a:t>GRANT: </a:t>
            </a:r>
            <a:r>
              <a:rPr lang="en-AU" b="0" i="0" dirty="0">
                <a:solidFill>
                  <a:srgbClr val="273239"/>
                </a:solidFill>
                <a:effectLst/>
                <a:latin typeface="Nunito" pitchFamily="2" charset="0"/>
              </a:rPr>
              <a:t>This command</a:t>
            </a:r>
            <a:r>
              <a:rPr lang="en-AU" b="1" i="0" dirty="0">
                <a:solidFill>
                  <a:srgbClr val="273239"/>
                </a:solidFill>
                <a:effectLst/>
                <a:latin typeface="Nunito" pitchFamily="2" charset="0"/>
              </a:rPr>
              <a:t> </a:t>
            </a:r>
            <a:r>
              <a:rPr lang="en-AU" b="0" i="0" dirty="0">
                <a:solidFill>
                  <a:srgbClr val="273239"/>
                </a:solidFill>
                <a:effectLst/>
                <a:latin typeface="Nunito" pitchFamily="2" charset="0"/>
              </a:rPr>
              <a:t>gives users access privileges to the database.</a:t>
            </a:r>
          </a:p>
          <a:p>
            <a:pPr algn="just" fontAlgn="base"/>
            <a:r>
              <a:rPr lang="en-AU" b="1" i="0" u="sng" dirty="0">
                <a:solidFill>
                  <a:srgbClr val="273239"/>
                </a:solidFill>
                <a:effectLst/>
                <a:latin typeface="Nunito" pitchFamily="2" charset="0"/>
                <a:hlinkClick r:id="rId11"/>
              </a:rPr>
              <a:t>REVOKE:</a:t>
            </a:r>
            <a:r>
              <a:rPr lang="en-AU" b="1" i="0" dirty="0">
                <a:solidFill>
                  <a:srgbClr val="273239"/>
                </a:solidFill>
                <a:effectLst/>
                <a:latin typeface="Nunito" pitchFamily="2" charset="0"/>
              </a:rPr>
              <a:t> </a:t>
            </a:r>
            <a:r>
              <a:rPr lang="en-AU" b="0" i="0" dirty="0">
                <a:solidFill>
                  <a:srgbClr val="273239"/>
                </a:solidFill>
                <a:effectLst/>
                <a:latin typeface="Nunito" pitchFamily="2" charset="0"/>
              </a:rPr>
              <a:t>This command withdraws the user’s access privileges given by using the GRANT command.</a:t>
            </a:r>
          </a:p>
          <a:p>
            <a:pPr algn="just" fontAlgn="base"/>
            <a:endParaRPr lang="en-AU" b="0" i="0" dirty="0">
              <a:solidFill>
                <a:srgbClr val="273239"/>
              </a:solidFill>
              <a:effectLst/>
              <a:latin typeface="Nunito" pitchFamily="2" charset="0"/>
            </a:endParaRPr>
          </a:p>
          <a:p>
            <a:pPr algn="just" fontAlgn="base"/>
            <a:r>
              <a:rPr lang="en-AU" b="0" i="0" dirty="0">
                <a:solidFill>
                  <a:srgbClr val="273239"/>
                </a:solidFill>
                <a:effectLst/>
                <a:latin typeface="Nunito" pitchFamily="2" charset="0"/>
              </a:rPr>
              <a:t>TCL I personally have not used much before, </a:t>
            </a:r>
          </a:p>
          <a:p>
            <a:pPr algn="just" fontAlgn="base"/>
            <a:r>
              <a:rPr lang="en-AU" b="1" i="0" u="sng" dirty="0">
                <a:solidFill>
                  <a:srgbClr val="273239"/>
                </a:solidFill>
                <a:effectLst/>
                <a:latin typeface="Nunito" pitchFamily="2" charset="0"/>
                <a:hlinkClick r:id="rId12"/>
              </a:rPr>
              <a:t>COMMIT</a:t>
            </a:r>
            <a:r>
              <a:rPr lang="en-AU" b="1" i="0" dirty="0">
                <a:solidFill>
                  <a:srgbClr val="273239"/>
                </a:solidFill>
                <a:effectLst/>
                <a:latin typeface="Nunito" pitchFamily="2" charset="0"/>
              </a:rPr>
              <a:t>: </a:t>
            </a:r>
            <a:r>
              <a:rPr lang="en-AU" b="0" i="0" dirty="0">
                <a:solidFill>
                  <a:srgbClr val="273239"/>
                </a:solidFill>
                <a:effectLst/>
                <a:latin typeface="Nunito" pitchFamily="2" charset="0"/>
              </a:rPr>
              <a:t>Commits a Transaction.</a:t>
            </a:r>
          </a:p>
          <a:p>
            <a:pPr algn="just" fontAlgn="base"/>
            <a:r>
              <a:rPr lang="en-AU" b="1" i="0" u="sng" dirty="0">
                <a:solidFill>
                  <a:srgbClr val="273239"/>
                </a:solidFill>
                <a:effectLst/>
                <a:latin typeface="Nunito" pitchFamily="2" charset="0"/>
                <a:hlinkClick r:id="rId12"/>
              </a:rPr>
              <a:t>SAVEPOINT</a:t>
            </a:r>
            <a:r>
              <a:rPr lang="en-AU" b="1" i="0" dirty="0">
                <a:solidFill>
                  <a:srgbClr val="273239"/>
                </a:solidFill>
                <a:effectLst/>
                <a:latin typeface="Nunito" pitchFamily="2" charset="0"/>
              </a:rPr>
              <a:t>: </a:t>
            </a:r>
            <a:r>
              <a:rPr lang="en-AU" b="0" i="0" dirty="0">
                <a:solidFill>
                  <a:srgbClr val="273239"/>
                </a:solidFill>
                <a:effectLst/>
                <a:latin typeface="Nunito" pitchFamily="2" charset="0"/>
              </a:rPr>
              <a:t>Sets a save point within a transaction.</a:t>
            </a:r>
            <a:endParaRPr lang="en-AU" b="1" i="0" dirty="0">
              <a:solidFill>
                <a:srgbClr val="273239"/>
              </a:solidFill>
              <a:effectLst/>
              <a:latin typeface="Nunito" pitchFamily="2" charset="0"/>
            </a:endParaRPr>
          </a:p>
          <a:p>
            <a:pPr algn="just" fontAlgn="base"/>
            <a:r>
              <a:rPr lang="en-AU" b="1" i="0" u="sng" dirty="0">
                <a:solidFill>
                  <a:srgbClr val="273239"/>
                </a:solidFill>
                <a:effectLst/>
                <a:latin typeface="Nunito" pitchFamily="2" charset="0"/>
                <a:hlinkClick r:id="rId12"/>
              </a:rPr>
              <a:t>ROLLBACK</a:t>
            </a:r>
            <a:r>
              <a:rPr lang="en-AU" b="1" i="0" dirty="0">
                <a:solidFill>
                  <a:srgbClr val="273239"/>
                </a:solidFill>
                <a:effectLst/>
                <a:latin typeface="Nunito" pitchFamily="2" charset="0"/>
              </a:rPr>
              <a:t>: </a:t>
            </a:r>
            <a:r>
              <a:rPr lang="en-AU" b="0" i="0" dirty="0">
                <a:solidFill>
                  <a:srgbClr val="273239"/>
                </a:solidFill>
                <a:effectLst/>
                <a:latin typeface="Nunito" pitchFamily="2" charset="0"/>
              </a:rPr>
              <a:t>Rollbacks a transaction in case of any error occurs.</a:t>
            </a:r>
          </a:p>
          <a:p>
            <a:br>
              <a:rPr lang="en-AU" dirty="0"/>
            </a:br>
            <a:endParaRPr lang="en-AU" b="0" i="0" dirty="0">
              <a:solidFill>
                <a:srgbClr val="273239"/>
              </a:solidFill>
              <a:effectLst/>
              <a:latin typeface="Nunito" pitchFamily="2" charset="0"/>
            </a:endParaRPr>
          </a:p>
          <a:p>
            <a:br>
              <a:rPr lang="en-AU" dirty="0"/>
            </a:br>
            <a:br>
              <a:rPr lang="en-AU" dirty="0"/>
            </a:br>
            <a:endParaRPr lang="en-AU" b="0" i="0" dirty="0">
              <a:solidFill>
                <a:srgbClr val="273239"/>
              </a:solidFill>
              <a:effectLst/>
              <a:latin typeface="Nunito" pitchFamily="2" charset="0"/>
            </a:endParaRPr>
          </a:p>
          <a:p>
            <a:endParaRPr lang="en-AU" b="0" i="0" dirty="0">
              <a:solidFill>
                <a:srgbClr val="273239"/>
              </a:solidFill>
              <a:effectLst/>
              <a:latin typeface="Nunito" pitchFamily="2" charset="0"/>
            </a:endParaRPr>
          </a:p>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27</a:t>
            </a:fld>
            <a:endParaRPr lang="en-US" dirty="0"/>
          </a:p>
        </p:txBody>
      </p:sp>
    </p:spTree>
    <p:extLst>
      <p:ext uri="{BB962C8B-B14F-4D97-AF65-F5344CB8AC3E}">
        <p14:creationId xmlns:p14="http://schemas.microsoft.com/office/powerpoint/2010/main" val="32327830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AU" dirty="0"/>
              <a:t>You might be thinking, why couldn’t we just load all the data into 1 big table?</a:t>
            </a:r>
          </a:p>
          <a:p>
            <a:endParaRPr lang="en-AU" dirty="0"/>
          </a:p>
          <a:p>
            <a:r>
              <a:rPr lang="en-AU" dirty="0"/>
              <a:t>The key is the concept of </a:t>
            </a:r>
            <a:r>
              <a:rPr lang="en-AU" sz="1200" dirty="0"/>
              <a:t>Normalisation and denormalization.</a:t>
            </a:r>
          </a:p>
          <a:p>
            <a:endParaRPr lang="en-AU" sz="1200" dirty="0"/>
          </a:p>
          <a:p>
            <a:pPr algn="l">
              <a:buFont typeface="+mj-lt"/>
              <a:buAutoNum type="arabicPeriod"/>
            </a:pPr>
            <a:r>
              <a:rPr lang="en-AU" b="0" i="0" dirty="0">
                <a:solidFill>
                  <a:srgbClr val="242424"/>
                </a:solidFill>
                <a:effectLst/>
                <a:latin typeface="source-serif-pro"/>
              </a:rPr>
              <a:t>Normalization is the technique of dividing the data into multiple tables to reduce data redundancy and inconsistency and to achieve data integrity. On the other hand, Denormalization is the technique of combining the data into a single table to make data retrieval faster.</a:t>
            </a:r>
            <a:br>
              <a:rPr lang="en-AU" b="0" i="0" dirty="0">
                <a:solidFill>
                  <a:srgbClr val="242424"/>
                </a:solidFill>
                <a:effectLst/>
                <a:latin typeface="source-serif-pro"/>
              </a:rPr>
            </a:br>
            <a:endParaRPr lang="en-AU" b="0" i="0" dirty="0">
              <a:solidFill>
                <a:srgbClr val="242424"/>
              </a:solidFill>
              <a:effectLst/>
              <a:latin typeface="source-serif-pro"/>
            </a:endParaRPr>
          </a:p>
          <a:p>
            <a:pPr algn="l">
              <a:buFont typeface="+mj-lt"/>
              <a:buAutoNum type="arabicPeriod"/>
            </a:pPr>
            <a:r>
              <a:rPr lang="en-AU" b="0" i="0" dirty="0">
                <a:solidFill>
                  <a:srgbClr val="242424"/>
                </a:solidFill>
                <a:effectLst/>
                <a:latin typeface="source-serif-pro"/>
              </a:rPr>
              <a:t> You will see the tables on the right where we have members and visits in 2 tables, this means that each member will only appear once in the Members tables whereas in the </a:t>
            </a:r>
            <a:r>
              <a:rPr lang="en-AU" b="0" i="0" dirty="0" err="1">
                <a:solidFill>
                  <a:srgbClr val="242424"/>
                </a:solidFill>
                <a:effectLst/>
                <a:latin typeface="source-serif-pro"/>
              </a:rPr>
              <a:t>denormalised</a:t>
            </a:r>
            <a:r>
              <a:rPr lang="en-AU" b="0" i="0" dirty="0">
                <a:solidFill>
                  <a:srgbClr val="242424"/>
                </a:solidFill>
                <a:effectLst/>
                <a:latin typeface="source-serif-pro"/>
              </a:rPr>
              <a:t> example, every time a member makes a visit, the members details are stored every time. This is duplicate data and </a:t>
            </a:r>
            <a:r>
              <a:rPr lang="en-AU" b="0" i="0" dirty="0" err="1">
                <a:solidFill>
                  <a:srgbClr val="242424"/>
                </a:solidFill>
                <a:effectLst/>
                <a:latin typeface="source-serif-pro"/>
              </a:rPr>
              <a:t>and</a:t>
            </a:r>
            <a:r>
              <a:rPr lang="en-AU" b="0" i="0" dirty="0">
                <a:solidFill>
                  <a:srgbClr val="242424"/>
                </a:solidFill>
                <a:effectLst/>
                <a:latin typeface="source-serif-pro"/>
              </a:rPr>
              <a:t> would slow down the insertion and modification of records in this database system. </a:t>
            </a:r>
            <a:br>
              <a:rPr lang="en-AU" b="0" i="0" dirty="0">
                <a:solidFill>
                  <a:srgbClr val="242424"/>
                </a:solidFill>
                <a:effectLst/>
                <a:latin typeface="source-serif-pro"/>
              </a:rPr>
            </a:br>
            <a:endParaRPr lang="en-AU" b="0" i="0" dirty="0">
              <a:solidFill>
                <a:srgbClr val="242424"/>
              </a:solidFill>
              <a:effectLst/>
              <a:latin typeface="source-serif-pro"/>
            </a:endParaRPr>
          </a:p>
          <a:p>
            <a:pPr algn="l">
              <a:buFont typeface="+mj-lt"/>
              <a:buAutoNum type="arabicPeriod"/>
            </a:pPr>
            <a:r>
              <a:rPr lang="en-AU" b="0" i="0" dirty="0">
                <a:solidFill>
                  <a:srgbClr val="242424"/>
                </a:solidFill>
                <a:effectLst/>
                <a:latin typeface="source-serif-pro"/>
              </a:rPr>
              <a:t>Normalization is used in an </a:t>
            </a:r>
            <a:r>
              <a:rPr lang="en-AU" b="1" i="0" dirty="0">
                <a:solidFill>
                  <a:srgbClr val="242424"/>
                </a:solidFill>
                <a:effectLst/>
                <a:latin typeface="source-serif-pro"/>
              </a:rPr>
              <a:t>OLTP</a:t>
            </a:r>
            <a:r>
              <a:rPr lang="en-AU" b="0" i="0" dirty="0">
                <a:solidFill>
                  <a:srgbClr val="242424"/>
                </a:solidFill>
                <a:effectLst/>
                <a:latin typeface="source-serif-pro"/>
              </a:rPr>
              <a:t> system, which emphasizes making the insert, delete and update anomalies faster such as a database used to store live sales </a:t>
            </a:r>
            <a:r>
              <a:rPr lang="en-AU" b="0" i="0" dirty="0" err="1">
                <a:solidFill>
                  <a:srgbClr val="242424"/>
                </a:solidFill>
                <a:effectLst/>
                <a:latin typeface="source-serif-pro"/>
              </a:rPr>
              <a:t>transations</a:t>
            </a:r>
            <a:r>
              <a:rPr lang="en-AU" b="0" i="0" dirty="0">
                <a:solidFill>
                  <a:srgbClr val="242424"/>
                </a:solidFill>
                <a:effectLst/>
                <a:latin typeface="source-serif-pro"/>
              </a:rPr>
              <a:t>. The other hand, Denormalization is used in an </a:t>
            </a:r>
            <a:r>
              <a:rPr lang="en-AU" b="1" i="0" dirty="0">
                <a:solidFill>
                  <a:srgbClr val="242424"/>
                </a:solidFill>
                <a:effectLst/>
                <a:latin typeface="source-serif-pro"/>
              </a:rPr>
              <a:t>OLAP</a:t>
            </a:r>
            <a:r>
              <a:rPr lang="en-AU" b="0" i="0" dirty="0">
                <a:solidFill>
                  <a:srgbClr val="242424"/>
                </a:solidFill>
                <a:effectLst/>
                <a:latin typeface="source-serif-pro"/>
              </a:rPr>
              <a:t> system, which emphasizes making the search and analysis faster such as in a Data warehouse. </a:t>
            </a:r>
            <a:br>
              <a:rPr lang="en-AU" b="0" i="0" dirty="0">
                <a:solidFill>
                  <a:srgbClr val="242424"/>
                </a:solidFill>
                <a:effectLst/>
                <a:latin typeface="source-serif-pro"/>
              </a:rPr>
            </a:br>
            <a:endParaRPr lang="en-AU" b="0" i="0" dirty="0">
              <a:solidFill>
                <a:srgbClr val="242424"/>
              </a:solidFill>
              <a:effectLst/>
              <a:latin typeface="source-serif-pro"/>
            </a:endParaRPr>
          </a:p>
          <a:p>
            <a:pPr algn="l">
              <a:buFont typeface="+mj-lt"/>
              <a:buAutoNum type="arabicPeriod"/>
            </a:pPr>
            <a:r>
              <a:rPr lang="en-AU" b="0" i="0" dirty="0">
                <a:solidFill>
                  <a:srgbClr val="242424"/>
                </a:solidFill>
                <a:effectLst/>
                <a:latin typeface="source-serif-pro"/>
              </a:rPr>
              <a:t>Data integrity is maintained in the normalization process while in denormalization data integrity harder to retain.</a:t>
            </a:r>
          </a:p>
          <a:p>
            <a:pPr algn="l">
              <a:buFont typeface="+mj-lt"/>
              <a:buAutoNum type="arabicPeriod"/>
            </a:pPr>
            <a:r>
              <a:rPr lang="en-AU" b="0" i="0" dirty="0">
                <a:solidFill>
                  <a:srgbClr val="242424"/>
                </a:solidFill>
                <a:effectLst/>
                <a:latin typeface="source-serif-pro"/>
              </a:rPr>
              <a:t>Redundant data is eliminated when normalization is performed whereas denormalization increases the redundant data.</a:t>
            </a:r>
          </a:p>
          <a:p>
            <a:pPr algn="l">
              <a:buFont typeface="+mj-lt"/>
              <a:buAutoNum type="arabicPeriod"/>
            </a:pPr>
            <a:r>
              <a:rPr lang="en-AU" b="0" i="0" dirty="0">
                <a:solidFill>
                  <a:srgbClr val="242424"/>
                </a:solidFill>
                <a:effectLst/>
                <a:latin typeface="source-serif-pro"/>
              </a:rPr>
              <a:t>Normalization increases the number of tables and joins. In contrast, denormalization reduces the number of tables and joins.</a:t>
            </a:r>
          </a:p>
          <a:p>
            <a:pPr algn="l">
              <a:buFont typeface="+mj-lt"/>
              <a:buAutoNum type="arabicPeriod"/>
            </a:pPr>
            <a:r>
              <a:rPr lang="en-AU" b="0" i="0" dirty="0">
                <a:solidFill>
                  <a:srgbClr val="242424"/>
                </a:solidFill>
                <a:effectLst/>
                <a:latin typeface="source-serif-pro"/>
              </a:rPr>
              <a:t>Disk space is wasted in denormalization because the same data is stored in different places. On the contrary, disk space is optimized in a normalized table.</a:t>
            </a:r>
          </a:p>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28</a:t>
            </a:fld>
            <a:endParaRPr lang="en-US" dirty="0"/>
          </a:p>
        </p:txBody>
      </p:sp>
    </p:spTree>
    <p:extLst>
      <p:ext uri="{BB962C8B-B14F-4D97-AF65-F5344CB8AC3E}">
        <p14:creationId xmlns:p14="http://schemas.microsoft.com/office/powerpoint/2010/main" val="36242341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b="0" i="0" dirty="0">
                <a:solidFill>
                  <a:srgbClr val="000000"/>
                </a:solidFill>
                <a:effectLst/>
                <a:latin typeface="Arial" panose="020B0604020202020204" pitchFamily="34" charset="0"/>
              </a:rPr>
              <a:t>OLTP, or Online Transactional Processing works with transactional data. It captures and records transactions as individual records in a database. The simplest example where an OLTP system is used is Shopping Transactions. A Shop keeps a record of individual transactions and these records are updated frequently, which is a feature of OLTP systems.</a:t>
            </a:r>
          </a:p>
          <a:p>
            <a:pPr algn="l"/>
            <a:endParaRPr lang="en-AU" b="0" i="0" dirty="0">
              <a:solidFill>
                <a:srgbClr val="000000"/>
              </a:solidFill>
              <a:effectLst/>
              <a:latin typeface="Arial" panose="020B0604020202020204" pitchFamily="34" charset="0"/>
            </a:endParaRPr>
          </a:p>
          <a:p>
            <a:pPr algn="l"/>
            <a:r>
              <a:rPr lang="en-AU" b="0" i="0" dirty="0">
                <a:solidFill>
                  <a:srgbClr val="000000"/>
                </a:solidFill>
                <a:effectLst/>
                <a:latin typeface="Arial" panose="020B0604020202020204" pitchFamily="34" charset="0"/>
              </a:rPr>
              <a:t>Compared to an OLTP system, an OLAP system runs complex queries on large datasets for business intelligence. The focus in OLAP systems is on fast query performance</a:t>
            </a:r>
            <a:endParaRPr lang="en-AU" b="0" i="0" dirty="0">
              <a:solidFill>
                <a:srgbClr val="4C4C4C"/>
              </a:solidFill>
              <a:effectLst/>
              <a:latin typeface="Arial" panose="020B0604020202020204" pitchFamily="34" charset="0"/>
            </a:endParaRPr>
          </a:p>
          <a:p>
            <a:br>
              <a:rPr lang="en-AU" dirty="0"/>
            </a:br>
            <a:br>
              <a:rPr lang="en-AU" dirty="0"/>
            </a:br>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29</a:t>
            </a:fld>
            <a:endParaRPr lang="en-US" dirty="0"/>
          </a:p>
        </p:txBody>
      </p:sp>
    </p:spTree>
    <p:extLst>
      <p:ext uri="{BB962C8B-B14F-4D97-AF65-F5344CB8AC3E}">
        <p14:creationId xmlns:p14="http://schemas.microsoft.com/office/powerpoint/2010/main" val="1151057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AU" dirty="0"/>
            </a:br>
            <a:r>
              <a:rPr lang="en-AU" dirty="0"/>
              <a:t>Now, I hope this is not too overwhelming but I just want to focus on a few key components as its likely you guys will be exposed to data platforms such as this.</a:t>
            </a:r>
          </a:p>
          <a:p>
            <a:endParaRPr lang="en-AU" dirty="0"/>
          </a:p>
          <a:p>
            <a:pPr marL="228600" indent="-228600">
              <a:buAutoNum type="arabicPeriod"/>
            </a:pPr>
            <a:r>
              <a:rPr lang="en-AU" dirty="0"/>
              <a:t>Typically we will ingest all sorts of data into a Data Lake which can bs structured and from an existing relational database or unstructured.</a:t>
            </a:r>
          </a:p>
          <a:p>
            <a:pPr marL="228600" indent="-228600">
              <a:buAutoNum type="arabicPeriod"/>
            </a:pPr>
            <a:r>
              <a:rPr lang="en-AU" dirty="0"/>
              <a:t>You  can think of the Data Lake storage as just a file storage, such as when you store files in your documents on your PC, it’s a very similar concept. </a:t>
            </a:r>
          </a:p>
          <a:p>
            <a:pPr marL="228600" indent="-228600">
              <a:buAutoNum type="arabicPeriod"/>
            </a:pPr>
            <a:r>
              <a:rPr lang="en-AU" dirty="0"/>
              <a:t>You can then process your data and you might use SQL or other languages depending on the type of data it is. </a:t>
            </a:r>
          </a:p>
          <a:p>
            <a:pPr marL="228600" indent="-228600">
              <a:buAutoNum type="arabicPeriod"/>
            </a:pPr>
            <a:r>
              <a:rPr lang="en-AU" dirty="0"/>
              <a:t>You can do this processing in real time, or batch it and store the processed data back in the lake, or in another Database such as a Data Warehouse, which will be covered in a later session. </a:t>
            </a:r>
          </a:p>
          <a:p>
            <a:pPr marL="228600" indent="-228600">
              <a:buAutoNum type="arabicPeriod"/>
            </a:pPr>
            <a:r>
              <a:rPr lang="en-AU" dirty="0"/>
              <a:t>Once you have the data processed into a useable format, it can be sent to the downstream applications such as BI tools, Machine Learning tools, or into Web applications etc. </a:t>
            </a:r>
          </a:p>
        </p:txBody>
      </p:sp>
      <p:sp>
        <p:nvSpPr>
          <p:cNvPr id="4" name="Slide Number Placeholder 3"/>
          <p:cNvSpPr>
            <a:spLocks noGrp="1"/>
          </p:cNvSpPr>
          <p:nvPr>
            <p:ph type="sldNum" sz="quarter" idx="5"/>
          </p:nvPr>
        </p:nvSpPr>
        <p:spPr/>
        <p:txBody>
          <a:bodyPr/>
          <a:lstStyle/>
          <a:p>
            <a:fld id="{C0F4A2C8-6C88-4E71-83EE-698B9D4FE22F}" type="slidenum">
              <a:rPr lang="en-US" smtClean="0"/>
              <a:pPr/>
              <a:t>30</a:t>
            </a:fld>
            <a:endParaRPr lang="en-US" dirty="0"/>
          </a:p>
        </p:txBody>
      </p:sp>
    </p:spTree>
    <p:extLst>
      <p:ext uri="{BB962C8B-B14F-4D97-AF65-F5344CB8AC3E}">
        <p14:creationId xmlns:p14="http://schemas.microsoft.com/office/powerpoint/2010/main" val="35739357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31</a:t>
            </a:fld>
            <a:endParaRPr lang="en-US" dirty="0"/>
          </a:p>
        </p:txBody>
      </p:sp>
    </p:spTree>
    <p:extLst>
      <p:ext uri="{BB962C8B-B14F-4D97-AF65-F5344CB8AC3E}">
        <p14:creationId xmlns:p14="http://schemas.microsoft.com/office/powerpoint/2010/main" val="25418602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agenda, list, numbers</a:t>
            </a:r>
          </a:p>
        </p:txBody>
      </p:sp>
      <p:sp>
        <p:nvSpPr>
          <p:cNvPr id="4" name="Slide Number Placeholder 3"/>
          <p:cNvSpPr>
            <a:spLocks noGrp="1"/>
          </p:cNvSpPr>
          <p:nvPr>
            <p:ph type="sldNum" sz="quarter" idx="10"/>
          </p:nvPr>
        </p:nvSpPr>
        <p:spPr/>
        <p:txBody>
          <a:bodyPr/>
          <a:lstStyle/>
          <a:p>
            <a:fld id="{D759AF6D-BA0E-4594-94DB-478664329D2A}" type="slidenum">
              <a:rPr lang="en-US" smtClean="0"/>
              <a:t>33</a:t>
            </a:fld>
            <a:endParaRPr lang="en-US"/>
          </a:p>
        </p:txBody>
      </p:sp>
    </p:spTree>
    <p:extLst>
      <p:ext uri="{BB962C8B-B14F-4D97-AF65-F5344CB8AC3E}">
        <p14:creationId xmlns:p14="http://schemas.microsoft.com/office/powerpoint/2010/main" val="4032046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text, list,</a:t>
            </a:r>
            <a:r>
              <a:rPr lang="en-US" baseline="0" dirty="0"/>
              <a:t> principles</a:t>
            </a:r>
            <a:endParaRPr lang="en-US" dirty="0"/>
          </a:p>
        </p:txBody>
      </p:sp>
      <p:sp>
        <p:nvSpPr>
          <p:cNvPr id="4" name="Slide Number Placeholder 3"/>
          <p:cNvSpPr>
            <a:spLocks noGrp="1"/>
          </p:cNvSpPr>
          <p:nvPr>
            <p:ph type="sldNum" sz="quarter" idx="10"/>
          </p:nvPr>
        </p:nvSpPr>
        <p:spPr/>
        <p:txBody>
          <a:bodyPr/>
          <a:lstStyle/>
          <a:p>
            <a:fld id="{5689E7E8-36E4-467C-8300-85BCF6933FBA}" type="slidenum">
              <a:rPr lang="en-US" smtClean="0"/>
              <a:t>34</a:t>
            </a:fld>
            <a:endParaRPr lang="en-US"/>
          </a:p>
        </p:txBody>
      </p:sp>
    </p:spTree>
    <p:extLst>
      <p:ext uri="{BB962C8B-B14F-4D97-AF65-F5344CB8AC3E}">
        <p14:creationId xmlns:p14="http://schemas.microsoft.com/office/powerpoint/2010/main" val="1508296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SQL stands for </a:t>
            </a:r>
            <a:r>
              <a:rPr lang="en-AU" b="1" dirty="0">
                <a:solidFill>
                  <a:srgbClr val="313131"/>
                </a:solidFill>
              </a:rPr>
              <a:t>Structured Query Language</a:t>
            </a:r>
            <a:r>
              <a:rPr lang="en-AU" dirty="0">
                <a:solidFill>
                  <a:srgbClr val="313131"/>
                </a:solidFill>
              </a:rPr>
              <a:t> and is often pronounced as sequel, though also referred as S-Q-L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solidFill>
                <a:srgbClr val="31313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313131"/>
                </a:solidFill>
              </a:rPr>
              <a:t>Its been around for a long time and the first paper discussing them was published in 1970 by Ted Codd and the database concept has not significantly changed that much over the years and while there are different flavours or syntax’s across different platforms, and is quite consistent in its principals and is the industry standard for accessing data within a database.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solidFill>
                <a:srgbClr val="313131"/>
              </a:solidFill>
            </a:endParaRPr>
          </a:p>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4</a:t>
            </a:fld>
            <a:endParaRPr lang="en-US" dirty="0"/>
          </a:p>
        </p:txBody>
      </p:sp>
    </p:spTree>
    <p:extLst>
      <p:ext uri="{BB962C8B-B14F-4D97-AF65-F5344CB8AC3E}">
        <p14:creationId xmlns:p14="http://schemas.microsoft.com/office/powerpoint/2010/main" val="9862797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text, list,</a:t>
            </a:r>
            <a:r>
              <a:rPr lang="en-US" baseline="0" dirty="0"/>
              <a:t> principles</a:t>
            </a:r>
            <a:endParaRPr lang="en-US" dirty="0"/>
          </a:p>
        </p:txBody>
      </p:sp>
      <p:sp>
        <p:nvSpPr>
          <p:cNvPr id="4" name="Slide Number Placeholder 3"/>
          <p:cNvSpPr>
            <a:spLocks noGrp="1"/>
          </p:cNvSpPr>
          <p:nvPr>
            <p:ph type="sldNum" sz="quarter" idx="10"/>
          </p:nvPr>
        </p:nvSpPr>
        <p:spPr/>
        <p:txBody>
          <a:bodyPr/>
          <a:lstStyle/>
          <a:p>
            <a:fld id="{5689E7E8-36E4-467C-8300-85BCF6933FBA}" type="slidenum">
              <a:rPr lang="en-US" smtClean="0"/>
              <a:t>35</a:t>
            </a:fld>
            <a:endParaRPr lang="en-US"/>
          </a:p>
        </p:txBody>
      </p:sp>
    </p:spTree>
    <p:extLst>
      <p:ext uri="{BB962C8B-B14F-4D97-AF65-F5344CB8AC3E}">
        <p14:creationId xmlns:p14="http://schemas.microsoft.com/office/powerpoint/2010/main" val="3715542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text, list,</a:t>
            </a:r>
            <a:r>
              <a:rPr lang="en-US" baseline="0" dirty="0"/>
              <a:t> principles</a:t>
            </a:r>
            <a:endParaRPr lang="en-US" dirty="0"/>
          </a:p>
        </p:txBody>
      </p:sp>
      <p:sp>
        <p:nvSpPr>
          <p:cNvPr id="4" name="Slide Number Placeholder 3"/>
          <p:cNvSpPr>
            <a:spLocks noGrp="1"/>
          </p:cNvSpPr>
          <p:nvPr>
            <p:ph type="sldNum" sz="quarter" idx="10"/>
          </p:nvPr>
        </p:nvSpPr>
        <p:spPr/>
        <p:txBody>
          <a:bodyPr/>
          <a:lstStyle/>
          <a:p>
            <a:fld id="{5689E7E8-36E4-467C-8300-85BCF6933FBA}" type="slidenum">
              <a:rPr lang="en-US" smtClean="0"/>
              <a:t>36</a:t>
            </a:fld>
            <a:endParaRPr lang="en-US"/>
          </a:p>
        </p:txBody>
      </p:sp>
    </p:spTree>
    <p:extLst>
      <p:ext uri="{BB962C8B-B14F-4D97-AF65-F5344CB8AC3E}">
        <p14:creationId xmlns:p14="http://schemas.microsoft.com/office/powerpoint/2010/main" val="13424425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text, list,</a:t>
            </a:r>
            <a:r>
              <a:rPr lang="en-US" baseline="0" dirty="0"/>
              <a:t> principles</a:t>
            </a:r>
            <a:endParaRPr lang="en-US" dirty="0"/>
          </a:p>
        </p:txBody>
      </p:sp>
      <p:sp>
        <p:nvSpPr>
          <p:cNvPr id="4" name="Slide Number Placeholder 3"/>
          <p:cNvSpPr>
            <a:spLocks noGrp="1"/>
          </p:cNvSpPr>
          <p:nvPr>
            <p:ph type="sldNum" sz="quarter" idx="10"/>
          </p:nvPr>
        </p:nvSpPr>
        <p:spPr/>
        <p:txBody>
          <a:bodyPr/>
          <a:lstStyle/>
          <a:p>
            <a:fld id="{5689E7E8-36E4-467C-8300-85BCF6933FBA}" type="slidenum">
              <a:rPr lang="en-US" smtClean="0"/>
              <a:t>37</a:t>
            </a:fld>
            <a:endParaRPr lang="en-US"/>
          </a:p>
        </p:txBody>
      </p:sp>
    </p:spTree>
    <p:extLst>
      <p:ext uri="{BB962C8B-B14F-4D97-AF65-F5344CB8AC3E}">
        <p14:creationId xmlns:p14="http://schemas.microsoft.com/office/powerpoint/2010/main" val="11475112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text, list,</a:t>
            </a:r>
            <a:r>
              <a:rPr lang="en-US" baseline="0" dirty="0"/>
              <a:t> principles</a:t>
            </a:r>
            <a:endParaRPr lang="en-US" dirty="0"/>
          </a:p>
        </p:txBody>
      </p:sp>
      <p:sp>
        <p:nvSpPr>
          <p:cNvPr id="4" name="Slide Number Placeholder 3"/>
          <p:cNvSpPr>
            <a:spLocks noGrp="1"/>
          </p:cNvSpPr>
          <p:nvPr>
            <p:ph type="sldNum" sz="quarter" idx="10"/>
          </p:nvPr>
        </p:nvSpPr>
        <p:spPr/>
        <p:txBody>
          <a:bodyPr/>
          <a:lstStyle/>
          <a:p>
            <a:fld id="{5689E7E8-36E4-467C-8300-85BCF6933FBA}" type="slidenum">
              <a:rPr lang="en-US" smtClean="0"/>
              <a:t>38</a:t>
            </a:fld>
            <a:endParaRPr lang="en-US"/>
          </a:p>
        </p:txBody>
      </p:sp>
    </p:spTree>
    <p:extLst>
      <p:ext uri="{BB962C8B-B14F-4D97-AF65-F5344CB8AC3E}">
        <p14:creationId xmlns:p14="http://schemas.microsoft.com/office/powerpoint/2010/main" val="11758370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text, list,</a:t>
            </a:r>
            <a:r>
              <a:rPr lang="en-US" baseline="0" dirty="0"/>
              <a:t> principles</a:t>
            </a:r>
            <a:endParaRPr lang="en-US" dirty="0"/>
          </a:p>
        </p:txBody>
      </p:sp>
      <p:sp>
        <p:nvSpPr>
          <p:cNvPr id="4" name="Slide Number Placeholder 3"/>
          <p:cNvSpPr>
            <a:spLocks noGrp="1"/>
          </p:cNvSpPr>
          <p:nvPr>
            <p:ph type="sldNum" sz="quarter" idx="10"/>
          </p:nvPr>
        </p:nvSpPr>
        <p:spPr/>
        <p:txBody>
          <a:bodyPr/>
          <a:lstStyle/>
          <a:p>
            <a:fld id="{5689E7E8-36E4-467C-8300-85BCF6933FBA}" type="slidenum">
              <a:rPr lang="en-US" smtClean="0"/>
              <a:t>39</a:t>
            </a:fld>
            <a:endParaRPr lang="en-US"/>
          </a:p>
        </p:txBody>
      </p:sp>
    </p:spTree>
    <p:extLst>
      <p:ext uri="{BB962C8B-B14F-4D97-AF65-F5344CB8AC3E}">
        <p14:creationId xmlns:p14="http://schemas.microsoft.com/office/powerpoint/2010/main" val="12344681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text, list,</a:t>
            </a:r>
            <a:r>
              <a:rPr lang="en-US" baseline="0" dirty="0"/>
              <a:t> principles</a:t>
            </a:r>
            <a:endParaRPr lang="en-US" dirty="0"/>
          </a:p>
        </p:txBody>
      </p:sp>
      <p:sp>
        <p:nvSpPr>
          <p:cNvPr id="4" name="Slide Number Placeholder 3"/>
          <p:cNvSpPr>
            <a:spLocks noGrp="1"/>
          </p:cNvSpPr>
          <p:nvPr>
            <p:ph type="sldNum" sz="quarter" idx="10"/>
          </p:nvPr>
        </p:nvSpPr>
        <p:spPr/>
        <p:txBody>
          <a:bodyPr/>
          <a:lstStyle/>
          <a:p>
            <a:fld id="{5689E7E8-36E4-467C-8300-85BCF6933FBA}" type="slidenum">
              <a:rPr lang="en-US" smtClean="0"/>
              <a:t>40</a:t>
            </a:fld>
            <a:endParaRPr lang="en-US"/>
          </a:p>
        </p:txBody>
      </p:sp>
    </p:spTree>
    <p:extLst>
      <p:ext uri="{BB962C8B-B14F-4D97-AF65-F5344CB8AC3E}">
        <p14:creationId xmlns:p14="http://schemas.microsoft.com/office/powerpoint/2010/main" val="28581725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text, list,</a:t>
            </a:r>
            <a:r>
              <a:rPr lang="en-US" baseline="0" dirty="0"/>
              <a:t> principles</a:t>
            </a:r>
            <a:endParaRPr lang="en-US" dirty="0"/>
          </a:p>
        </p:txBody>
      </p:sp>
      <p:sp>
        <p:nvSpPr>
          <p:cNvPr id="4" name="Slide Number Placeholder 3"/>
          <p:cNvSpPr>
            <a:spLocks noGrp="1"/>
          </p:cNvSpPr>
          <p:nvPr>
            <p:ph type="sldNum" sz="quarter" idx="10"/>
          </p:nvPr>
        </p:nvSpPr>
        <p:spPr/>
        <p:txBody>
          <a:bodyPr/>
          <a:lstStyle/>
          <a:p>
            <a:fld id="{5689E7E8-36E4-467C-8300-85BCF6933FBA}" type="slidenum">
              <a:rPr lang="en-US" smtClean="0"/>
              <a:t>41</a:t>
            </a:fld>
            <a:endParaRPr lang="en-US"/>
          </a:p>
        </p:txBody>
      </p:sp>
    </p:spTree>
    <p:extLst>
      <p:ext uri="{BB962C8B-B14F-4D97-AF65-F5344CB8AC3E}">
        <p14:creationId xmlns:p14="http://schemas.microsoft.com/office/powerpoint/2010/main" val="5968347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800" dirty="0">
              <a:solidFill>
                <a:srgbClr val="AAAAAA"/>
              </a:solidFill>
              <a:effectLst/>
              <a:latin typeface="Menlo" panose="020B0609030804020204" pitchFamily="49" charset="0"/>
            </a:endParaRPr>
          </a:p>
        </p:txBody>
      </p:sp>
      <p:sp>
        <p:nvSpPr>
          <p:cNvPr id="4" name="Slide Number Placeholder 3"/>
          <p:cNvSpPr>
            <a:spLocks noGrp="1"/>
          </p:cNvSpPr>
          <p:nvPr>
            <p:ph type="sldNum" sz="quarter" idx="10"/>
          </p:nvPr>
        </p:nvSpPr>
        <p:spPr/>
        <p:txBody>
          <a:bodyPr/>
          <a:lstStyle/>
          <a:p>
            <a:fld id="{5689E7E8-36E4-467C-8300-85BCF6933FBA}" type="slidenum">
              <a:rPr lang="en-US" smtClean="0"/>
              <a:t>42</a:t>
            </a:fld>
            <a:endParaRPr lang="en-US"/>
          </a:p>
        </p:txBody>
      </p:sp>
    </p:spTree>
    <p:extLst>
      <p:ext uri="{BB962C8B-B14F-4D97-AF65-F5344CB8AC3E}">
        <p14:creationId xmlns:p14="http://schemas.microsoft.com/office/powerpoint/2010/main" val="29440510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text, list,</a:t>
            </a:r>
            <a:r>
              <a:rPr lang="en-US" baseline="0" dirty="0"/>
              <a:t> principles</a:t>
            </a:r>
            <a:endParaRPr lang="en-US" dirty="0"/>
          </a:p>
        </p:txBody>
      </p:sp>
      <p:sp>
        <p:nvSpPr>
          <p:cNvPr id="4" name="Slide Number Placeholder 3"/>
          <p:cNvSpPr>
            <a:spLocks noGrp="1"/>
          </p:cNvSpPr>
          <p:nvPr>
            <p:ph type="sldNum" sz="quarter" idx="10"/>
          </p:nvPr>
        </p:nvSpPr>
        <p:spPr/>
        <p:txBody>
          <a:bodyPr/>
          <a:lstStyle/>
          <a:p>
            <a:fld id="{5689E7E8-36E4-467C-8300-85BCF6933FBA}" type="slidenum">
              <a:rPr lang="en-US" smtClean="0"/>
              <a:t>43</a:t>
            </a:fld>
            <a:endParaRPr lang="en-US"/>
          </a:p>
        </p:txBody>
      </p:sp>
    </p:spTree>
    <p:extLst>
      <p:ext uri="{BB962C8B-B14F-4D97-AF65-F5344CB8AC3E}">
        <p14:creationId xmlns:p14="http://schemas.microsoft.com/office/powerpoint/2010/main" val="15325742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69</a:t>
            </a:fld>
            <a:endParaRPr lang="en-US" dirty="0"/>
          </a:p>
        </p:txBody>
      </p:sp>
    </p:spTree>
    <p:extLst>
      <p:ext uri="{BB962C8B-B14F-4D97-AF65-F5344CB8AC3E}">
        <p14:creationId xmlns:p14="http://schemas.microsoft.com/office/powerpoint/2010/main" val="1298888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313131"/>
                </a:solidFill>
              </a:rPr>
              <a:t>SQL is used to Query which you could think of a query as a question or to retrieve data or information within a database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313131"/>
                </a:solidFill>
              </a:rPr>
              <a:t>We can Insert Data into a database, Update data that is already stored in the database and Delete records in a database</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313131"/>
                </a:solidFill>
              </a:rPr>
              <a:t>Databases can also be backed-up and datasets exported for use in other tools such as Excel.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solidFill>
                <a:srgbClr val="31313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313131"/>
                </a:solidFill>
              </a:rPr>
              <a:t>I have used other technologies such as Python and R, Power BI and Tableau and others at different organisations but SQL has been the one tool that has been consistent everywhere I’ve been.</a:t>
            </a: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313131"/>
                </a:solidFill>
              </a:rPr>
              <a:t>Anytime you have Data being stored somewhere, it will be stored in a database (and hopefully not an Excel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solidFill>
                <a:srgbClr val="31313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solidFill>
                  <a:srgbClr val="313131"/>
                </a:solidFill>
              </a:rPr>
              <a:t>There are many use cases for SQL from web apps storing and retrieving data via SQL via API’s, which essentially are just wrapping up SQL queries, BI dashboards loading data to visualise, machine Learning models querying data etc. </a:t>
            </a:r>
          </a:p>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5</a:t>
            </a:fld>
            <a:endParaRPr lang="en-US" dirty="0"/>
          </a:p>
        </p:txBody>
      </p:sp>
    </p:spTree>
    <p:extLst>
      <p:ext uri="{BB962C8B-B14F-4D97-AF65-F5344CB8AC3E}">
        <p14:creationId xmlns:p14="http://schemas.microsoft.com/office/powerpoint/2010/main" val="33098715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70</a:t>
            </a:fld>
            <a:endParaRPr lang="en-US" dirty="0"/>
          </a:p>
        </p:txBody>
      </p:sp>
    </p:spTree>
    <p:extLst>
      <p:ext uri="{BB962C8B-B14F-4D97-AF65-F5344CB8AC3E}">
        <p14:creationId xmlns:p14="http://schemas.microsoft.com/office/powerpoint/2010/main" val="13730043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Arial"/>
                <a:cs typeface="Arial"/>
              </a:rPr>
              <a:t>The </a:t>
            </a:r>
            <a:r>
              <a:rPr lang="en-US" b="1" dirty="0">
                <a:latin typeface="Arial"/>
                <a:cs typeface="Arial"/>
              </a:rPr>
              <a:t>GROUP BY HAVING</a:t>
            </a:r>
            <a:r>
              <a:rPr lang="en-US" dirty="0">
                <a:latin typeface="Arial"/>
                <a:cs typeface="Arial"/>
              </a:rPr>
              <a:t> clause in SQL extends the capabilities of the </a:t>
            </a:r>
            <a:r>
              <a:rPr lang="en-US" b="1" dirty="0">
                <a:latin typeface="Arial"/>
                <a:cs typeface="Arial"/>
              </a:rPr>
              <a:t>GROUP BY</a:t>
            </a:r>
            <a:r>
              <a:rPr lang="en-US" dirty="0">
                <a:latin typeface="Arial"/>
                <a:cs typeface="Arial"/>
              </a:rPr>
              <a:t> clause by allowing you to filter groups of rows based on aggregate values</a:t>
            </a:r>
          </a:p>
        </p:txBody>
      </p:sp>
      <p:sp>
        <p:nvSpPr>
          <p:cNvPr id="4" name="Slide Number Placeholder 3"/>
          <p:cNvSpPr>
            <a:spLocks noGrp="1"/>
          </p:cNvSpPr>
          <p:nvPr>
            <p:ph type="sldNum" sz="quarter" idx="5"/>
          </p:nvPr>
        </p:nvSpPr>
        <p:spPr/>
        <p:txBody>
          <a:bodyPr/>
          <a:lstStyle/>
          <a:p>
            <a:fld id="{C0F4A2C8-6C88-4E71-83EE-698B9D4FE22F}" type="slidenum">
              <a:rPr lang="en-US" smtClean="0"/>
              <a:pPr/>
              <a:t>74</a:t>
            </a:fld>
            <a:endParaRPr lang="en-US" dirty="0"/>
          </a:p>
        </p:txBody>
      </p:sp>
    </p:spTree>
    <p:extLst>
      <p:ext uri="{BB962C8B-B14F-4D97-AF65-F5344CB8AC3E}">
        <p14:creationId xmlns:p14="http://schemas.microsoft.com/office/powerpoint/2010/main" val="210416261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75</a:t>
            </a:fld>
            <a:endParaRPr lang="en-US" dirty="0"/>
          </a:p>
        </p:txBody>
      </p:sp>
    </p:spTree>
    <p:extLst>
      <p:ext uri="{BB962C8B-B14F-4D97-AF65-F5344CB8AC3E}">
        <p14:creationId xmlns:p14="http://schemas.microsoft.com/office/powerpoint/2010/main" val="2643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76</a:t>
            </a:fld>
            <a:endParaRPr lang="en-US" dirty="0"/>
          </a:p>
        </p:txBody>
      </p:sp>
    </p:spTree>
    <p:extLst>
      <p:ext uri="{BB962C8B-B14F-4D97-AF65-F5344CB8AC3E}">
        <p14:creationId xmlns:p14="http://schemas.microsoft.com/office/powerpoint/2010/main" val="13096689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77</a:t>
            </a:fld>
            <a:endParaRPr lang="en-US" dirty="0"/>
          </a:p>
        </p:txBody>
      </p:sp>
    </p:spTree>
    <p:extLst>
      <p:ext uri="{BB962C8B-B14F-4D97-AF65-F5344CB8AC3E}">
        <p14:creationId xmlns:p14="http://schemas.microsoft.com/office/powerpoint/2010/main" val="5859131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78</a:t>
            </a:fld>
            <a:endParaRPr lang="en-US" dirty="0"/>
          </a:p>
        </p:txBody>
      </p:sp>
    </p:spTree>
    <p:extLst>
      <p:ext uri="{BB962C8B-B14F-4D97-AF65-F5344CB8AC3E}">
        <p14:creationId xmlns:p14="http://schemas.microsoft.com/office/powerpoint/2010/main" val="17049570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83</a:t>
            </a:fld>
            <a:endParaRPr lang="en-US" dirty="0"/>
          </a:p>
        </p:txBody>
      </p:sp>
    </p:spTree>
    <p:extLst>
      <p:ext uri="{BB962C8B-B14F-4D97-AF65-F5344CB8AC3E}">
        <p14:creationId xmlns:p14="http://schemas.microsoft.com/office/powerpoint/2010/main" val="46329109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For our sample data set, in </a:t>
            </a:r>
            <a:r>
              <a:rPr lang="en-AU" dirty="0" err="1"/>
              <a:t>Dbeaver</a:t>
            </a:r>
            <a:r>
              <a:rPr lang="en-AU" dirty="0"/>
              <a:t> right click the database and select view diagram. In other cases it might be in source documentation or a data modelling tool like SqlDBM.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dirty="0"/>
          </a:p>
          <a:p>
            <a:pPr marL="0" marR="0" lvl="0" indent="0" algn="l" defTabSz="914400" rtl="0" eaLnBrk="1" fontAlgn="auto" latinLnBrk="0" hangingPunct="1">
              <a:lnSpc>
                <a:spcPct val="100000"/>
              </a:lnSpc>
              <a:spcBef>
                <a:spcPts val="0"/>
              </a:spcBef>
              <a:spcAft>
                <a:spcPts val="0"/>
              </a:spcAft>
              <a:buClrTx/>
              <a:buSzTx/>
              <a:buFontTx/>
              <a:buNone/>
              <a:tabLst/>
              <a:defRPr/>
            </a:pPr>
            <a:r>
              <a:rPr lang="en-AU" dirty="0"/>
              <a:t>Redshift/Databricks uses select * from table limit 10, but MS SQL Server uses select top 10 * from table.</a:t>
            </a:r>
          </a:p>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85</a:t>
            </a:fld>
            <a:endParaRPr lang="en-US" dirty="0"/>
          </a:p>
        </p:txBody>
      </p:sp>
    </p:spTree>
    <p:extLst>
      <p:ext uri="{BB962C8B-B14F-4D97-AF65-F5344CB8AC3E}">
        <p14:creationId xmlns:p14="http://schemas.microsoft.com/office/powerpoint/2010/main" val="8648062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87</a:t>
            </a:fld>
            <a:endParaRPr lang="en-US" dirty="0"/>
          </a:p>
        </p:txBody>
      </p:sp>
    </p:spTree>
    <p:extLst>
      <p:ext uri="{BB962C8B-B14F-4D97-AF65-F5344CB8AC3E}">
        <p14:creationId xmlns:p14="http://schemas.microsoft.com/office/powerpoint/2010/main" val="22479276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88</a:t>
            </a:fld>
            <a:endParaRPr lang="en-US" dirty="0"/>
          </a:p>
        </p:txBody>
      </p:sp>
    </p:spTree>
    <p:extLst>
      <p:ext uri="{BB962C8B-B14F-4D97-AF65-F5344CB8AC3E}">
        <p14:creationId xmlns:p14="http://schemas.microsoft.com/office/powerpoint/2010/main" val="922832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a:t>SQL is easy to learn. The language itself is very easy to read and understand once you know the basics and you will be well on the way after these sessions today and tomorrow. </a:t>
            </a:r>
            <a:br>
              <a:rPr lang="en-AU" dirty="0"/>
            </a:br>
            <a:endParaRPr lang="en-AU" dirty="0"/>
          </a:p>
          <a:p>
            <a:pPr marL="228600" indent="-228600">
              <a:buAutoNum type="arabicPeriod"/>
            </a:pPr>
            <a:r>
              <a:rPr lang="en-AU" dirty="0"/>
              <a:t>Its standardised and what I mean is, as it has not changed significantly from the 70’s, and for good reasons. Many technologies change over the years but SQL has remained consistent over that time and will for the foreseeable future. </a:t>
            </a:r>
            <a:br>
              <a:rPr lang="en-AU" dirty="0"/>
            </a:br>
            <a:endParaRPr lang="en-AU" dirty="0"/>
          </a:p>
          <a:p>
            <a:pPr marL="228600" indent="-228600">
              <a:buAutoNum type="arabicPeriod"/>
            </a:pPr>
            <a:r>
              <a:rPr lang="en-AU" dirty="0"/>
              <a:t>As I said at the start, I’ve been using SQL throughout my career and various roles and it’s the first language I tell anyone looking to work in Data to pick up. </a:t>
            </a:r>
          </a:p>
          <a:p>
            <a:pPr marL="228600" indent="-228600">
              <a:buAutoNum type="arabicPeriod"/>
            </a:pPr>
            <a:endParaRPr lang="en-AU" dirty="0"/>
          </a:p>
          <a:p>
            <a:pPr marL="342900" indent="-342900">
              <a:buFont typeface="+mj-lt"/>
              <a:buAutoNum type="arabicPeriod"/>
            </a:pPr>
            <a:r>
              <a:rPr lang="en-AU" dirty="0"/>
              <a:t>Data is getting bigger and more devices are spitting out data constantly as IoT devices and sensors are becoming more prevalent. This data typically can’t be stored on your local PC nor could you open it in excel </a:t>
            </a:r>
            <a:r>
              <a:rPr lang="en-AU" sz="1200" dirty="0"/>
              <a:t>Imagine Having terabytes of data you want to analyse. It's not going to fit onto a CSV or Excel file which has a limit of 1 Million rows. You need somewhere you can query and manipulate the data in order to use it. </a:t>
            </a:r>
          </a:p>
          <a:p>
            <a:pPr marL="228600" indent="-228600">
              <a:buAutoNum type="arabicPeriod"/>
            </a:pPr>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6</a:t>
            </a:fld>
            <a:endParaRPr lang="en-US" dirty="0"/>
          </a:p>
        </p:txBody>
      </p:sp>
    </p:spTree>
    <p:extLst>
      <p:ext uri="{BB962C8B-B14F-4D97-AF65-F5344CB8AC3E}">
        <p14:creationId xmlns:p14="http://schemas.microsoft.com/office/powerpoint/2010/main" val="220269231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89</a:t>
            </a:fld>
            <a:endParaRPr lang="en-US" dirty="0"/>
          </a:p>
        </p:txBody>
      </p:sp>
    </p:spTree>
    <p:extLst>
      <p:ext uri="{BB962C8B-B14F-4D97-AF65-F5344CB8AC3E}">
        <p14:creationId xmlns:p14="http://schemas.microsoft.com/office/powerpoint/2010/main" val="37182913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90</a:t>
            </a:fld>
            <a:endParaRPr lang="en-US" dirty="0"/>
          </a:p>
        </p:txBody>
      </p:sp>
    </p:spTree>
    <p:extLst>
      <p:ext uri="{BB962C8B-B14F-4D97-AF65-F5344CB8AC3E}">
        <p14:creationId xmlns:p14="http://schemas.microsoft.com/office/powerpoint/2010/main" val="17608753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93</a:t>
            </a:fld>
            <a:endParaRPr lang="en-US" dirty="0"/>
          </a:p>
        </p:txBody>
      </p:sp>
    </p:spTree>
    <p:extLst>
      <p:ext uri="{BB962C8B-B14F-4D97-AF65-F5344CB8AC3E}">
        <p14:creationId xmlns:p14="http://schemas.microsoft.com/office/powerpoint/2010/main" val="87291195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94</a:t>
            </a:fld>
            <a:endParaRPr lang="en-US" dirty="0"/>
          </a:p>
        </p:txBody>
      </p:sp>
    </p:spTree>
    <p:extLst>
      <p:ext uri="{BB962C8B-B14F-4D97-AF65-F5344CB8AC3E}">
        <p14:creationId xmlns:p14="http://schemas.microsoft.com/office/powerpoint/2010/main" val="33730724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i="0" dirty="0">
                <a:effectLst/>
                <a:latin typeface="Söhne"/>
              </a:rPr>
              <a:t>Scalar:</a:t>
            </a:r>
          </a:p>
          <a:p>
            <a:r>
              <a:rPr lang="en-AU" b="1" i="0" dirty="0">
                <a:effectLst/>
                <a:latin typeface="Söhne"/>
              </a:rPr>
              <a:t>Usage Scenario</a:t>
            </a:r>
            <a:r>
              <a:rPr lang="en-AU" b="0" i="0" dirty="0">
                <a:solidFill>
                  <a:srgbClr val="D1D5DB"/>
                </a:solidFill>
                <a:effectLst/>
                <a:latin typeface="Söhne"/>
              </a:rPr>
              <a:t>: When you need to compare against a single value, such as finding the customer with the highest total spent.</a:t>
            </a:r>
          </a:p>
          <a:p>
            <a:r>
              <a:rPr lang="en-AU" b="1" i="0" dirty="0">
                <a:solidFill>
                  <a:srgbClr val="D1D5DB"/>
                </a:solidFill>
                <a:effectLst/>
                <a:latin typeface="Söhne"/>
              </a:rPr>
              <a:t>When and Where</a:t>
            </a:r>
            <a:r>
              <a:rPr lang="en-AU" b="0" i="0" dirty="0">
                <a:solidFill>
                  <a:srgbClr val="D1D5DB"/>
                </a:solidFill>
                <a:effectLst/>
                <a:latin typeface="Söhne"/>
              </a:rPr>
              <a:t>: Use when you're looking for a single piece of data to insert into your main query. For instance, when finding the "average", "maximum", or any other aggregate against which you wish to compare.</a:t>
            </a:r>
          </a:p>
          <a:p>
            <a:endParaRPr lang="en-US" dirty="0"/>
          </a:p>
          <a:p>
            <a:r>
              <a:rPr lang="en-US" b="1" dirty="0"/>
              <a:t>Nested Subqueries:</a:t>
            </a:r>
          </a:p>
          <a:p>
            <a:pPr algn="l">
              <a:buFont typeface="+mj-lt"/>
              <a:buAutoNum type="arabicPeriod"/>
            </a:pPr>
            <a:r>
              <a:rPr lang="en-AU" b="1" i="0" dirty="0">
                <a:solidFill>
                  <a:srgbClr val="D1D5DB"/>
                </a:solidFill>
                <a:effectLst/>
                <a:latin typeface="Söhne"/>
              </a:rPr>
              <a:t>Innermost Subquery</a:t>
            </a:r>
            <a:r>
              <a:rPr lang="en-AU" b="0" i="0" dirty="0">
                <a:solidFill>
                  <a:srgbClr val="D1D5DB"/>
                </a:solidFill>
                <a:effectLst/>
                <a:latin typeface="Söhne"/>
              </a:rPr>
              <a:t>: Starting from the innermost subquery, we are selecting the </a:t>
            </a:r>
            <a:r>
              <a:rPr lang="en-AU" b="0" i="0" dirty="0" err="1">
                <a:solidFill>
                  <a:srgbClr val="D1D5DB"/>
                </a:solidFill>
                <a:effectLst/>
                <a:latin typeface="Söhne"/>
              </a:rPr>
              <a:t>AlbumId</a:t>
            </a:r>
            <a:r>
              <a:rPr lang="en-AU" b="0" i="0" dirty="0">
                <a:solidFill>
                  <a:srgbClr val="D1D5DB"/>
                </a:solidFill>
                <a:effectLst/>
                <a:latin typeface="Söhne"/>
              </a:rPr>
              <a:t> from the Track table where the </a:t>
            </a:r>
            <a:r>
              <a:rPr lang="en-AU" b="0" i="0" dirty="0" err="1">
                <a:solidFill>
                  <a:srgbClr val="D1D5DB"/>
                </a:solidFill>
                <a:effectLst/>
                <a:latin typeface="Söhne"/>
              </a:rPr>
              <a:t>GenreId</a:t>
            </a:r>
            <a:r>
              <a:rPr lang="en-AU" b="0" i="0" dirty="0">
                <a:solidFill>
                  <a:srgbClr val="D1D5DB"/>
                </a:solidFill>
                <a:effectLst/>
                <a:latin typeface="Söhne"/>
              </a:rPr>
              <a:t> is '1'. This gives us all the albums that have tracks with this specific genre.</a:t>
            </a:r>
          </a:p>
          <a:p>
            <a:pPr algn="l">
              <a:buFont typeface="+mj-lt"/>
              <a:buAutoNum type="arabicPeriod"/>
            </a:pPr>
            <a:r>
              <a:rPr lang="en-AU" b="1" i="0" dirty="0">
                <a:solidFill>
                  <a:srgbClr val="D1D5DB"/>
                </a:solidFill>
                <a:effectLst/>
                <a:latin typeface="Söhne"/>
              </a:rPr>
              <a:t>Middle Subquery</a:t>
            </a:r>
            <a:r>
              <a:rPr lang="en-AU" b="0" i="0" dirty="0">
                <a:solidFill>
                  <a:srgbClr val="D1D5DB"/>
                </a:solidFill>
                <a:effectLst/>
                <a:latin typeface="Söhne"/>
              </a:rPr>
              <a:t>: The middle subquery then fetches the </a:t>
            </a:r>
            <a:r>
              <a:rPr lang="en-AU" b="0" i="0" dirty="0" err="1">
                <a:solidFill>
                  <a:srgbClr val="D1D5DB"/>
                </a:solidFill>
                <a:effectLst/>
                <a:latin typeface="Söhne"/>
              </a:rPr>
              <a:t>ArtistId</a:t>
            </a:r>
            <a:r>
              <a:rPr lang="en-AU" b="0" i="0" dirty="0">
                <a:solidFill>
                  <a:srgbClr val="D1D5DB"/>
                </a:solidFill>
                <a:effectLst/>
                <a:latin typeface="Söhne"/>
              </a:rPr>
              <a:t> from the Album table, but only for the albums obtained from the previous step. Thus, it returns artists who have made at least one album with a track from the specified genre.</a:t>
            </a:r>
          </a:p>
          <a:p>
            <a:pPr algn="l">
              <a:buFont typeface="+mj-lt"/>
              <a:buAutoNum type="arabicPeriod"/>
            </a:pPr>
            <a:r>
              <a:rPr lang="en-AU" b="1" i="0" dirty="0">
                <a:solidFill>
                  <a:srgbClr val="D1D5DB"/>
                </a:solidFill>
                <a:effectLst/>
                <a:latin typeface="Söhne"/>
              </a:rPr>
              <a:t>Main Query</a:t>
            </a:r>
            <a:r>
              <a:rPr lang="en-AU" b="0" i="0" dirty="0">
                <a:solidFill>
                  <a:srgbClr val="D1D5DB"/>
                </a:solidFill>
                <a:effectLst/>
                <a:latin typeface="Söhne"/>
              </a:rPr>
              <a:t>: Finally, the outermost/main query retrieves the names of the artists based on the list of artist IDs from the middle subquery.</a:t>
            </a:r>
          </a:p>
          <a:p>
            <a:endParaRPr lang="en-US" dirty="0"/>
          </a:p>
        </p:txBody>
      </p:sp>
      <p:sp>
        <p:nvSpPr>
          <p:cNvPr id="4" name="Slide Number Placeholder 3"/>
          <p:cNvSpPr>
            <a:spLocks noGrp="1"/>
          </p:cNvSpPr>
          <p:nvPr>
            <p:ph type="sldNum" sz="quarter" idx="5"/>
          </p:nvPr>
        </p:nvSpPr>
        <p:spPr/>
        <p:txBody>
          <a:bodyPr/>
          <a:lstStyle/>
          <a:p>
            <a:fld id="{AF5A8E44-12EF-824D-B74E-AF8A35D94020}" type="slidenum">
              <a:rPr lang="en-US" smtClean="0"/>
              <a:t>95</a:t>
            </a:fld>
            <a:endParaRPr lang="en-US"/>
          </a:p>
        </p:txBody>
      </p:sp>
    </p:spTree>
    <p:extLst>
      <p:ext uri="{BB962C8B-B14F-4D97-AF65-F5344CB8AC3E}">
        <p14:creationId xmlns:p14="http://schemas.microsoft.com/office/powerpoint/2010/main" val="31433696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AU" b="1" i="0" dirty="0">
              <a:solidFill>
                <a:srgbClr val="D1D5DB"/>
              </a:solidFill>
              <a:effectLst/>
              <a:latin typeface="Söhne"/>
            </a:endParaRPr>
          </a:p>
          <a:p>
            <a:pPr algn="l">
              <a:buFont typeface="+mj-lt"/>
              <a:buAutoNum type="arabicPeriod"/>
            </a:pPr>
            <a:r>
              <a:rPr lang="en-AU" b="1" i="0" dirty="0">
                <a:solidFill>
                  <a:srgbClr val="D1D5DB"/>
                </a:solidFill>
                <a:effectLst/>
                <a:latin typeface="Söhne"/>
              </a:rPr>
              <a:t>Inner Query (Subquery)</a:t>
            </a:r>
            <a:r>
              <a:rPr lang="en-AU" b="0" i="0" dirty="0">
                <a:solidFill>
                  <a:srgbClr val="D1D5DB"/>
                </a:solidFill>
                <a:effectLst/>
                <a:latin typeface="Söhne"/>
              </a:rPr>
              <a:t>: The inner query counts the number of albums (COUNT(</a:t>
            </a:r>
            <a:r>
              <a:rPr lang="en-AU" b="0" i="0" dirty="0" err="1">
                <a:solidFill>
                  <a:srgbClr val="D1D5DB"/>
                </a:solidFill>
                <a:effectLst/>
                <a:latin typeface="Söhne"/>
              </a:rPr>
              <a:t>AlbumId</a:t>
            </a:r>
            <a:r>
              <a:rPr lang="en-AU" b="0" i="0" dirty="0">
                <a:solidFill>
                  <a:srgbClr val="D1D5DB"/>
                </a:solidFill>
                <a:effectLst/>
                <a:latin typeface="Söhne"/>
              </a:rPr>
              <a:t>)) for a specific artist (WHERE </a:t>
            </a:r>
            <a:r>
              <a:rPr lang="en-AU" b="0" i="0" dirty="0" err="1">
                <a:solidFill>
                  <a:srgbClr val="D1D5DB"/>
                </a:solidFill>
                <a:effectLst/>
                <a:latin typeface="Söhne"/>
              </a:rPr>
              <a:t>ArtistId</a:t>
            </a:r>
            <a:r>
              <a:rPr lang="en-AU" b="0" i="0" dirty="0">
                <a:solidFill>
                  <a:srgbClr val="D1D5DB"/>
                </a:solidFill>
                <a:effectLst/>
                <a:latin typeface="Söhne"/>
              </a:rPr>
              <a:t> = </a:t>
            </a:r>
            <a:r>
              <a:rPr lang="en-AU" b="0" i="0" dirty="0" err="1">
                <a:solidFill>
                  <a:srgbClr val="D1D5DB"/>
                </a:solidFill>
                <a:effectLst/>
                <a:latin typeface="Söhne"/>
              </a:rPr>
              <a:t>a.ArtistId</a:t>
            </a:r>
            <a:r>
              <a:rPr lang="en-AU" b="0" i="0" dirty="0">
                <a:solidFill>
                  <a:srgbClr val="D1D5DB"/>
                </a:solidFill>
                <a:effectLst/>
                <a:latin typeface="Söhne"/>
              </a:rPr>
              <a:t>). Here's the catch: notice the reference to </a:t>
            </a:r>
            <a:r>
              <a:rPr lang="en-AU" b="0" i="0" dirty="0" err="1">
                <a:solidFill>
                  <a:srgbClr val="D1D5DB"/>
                </a:solidFill>
                <a:effectLst/>
                <a:latin typeface="Söhne"/>
              </a:rPr>
              <a:t>a.ArtistId</a:t>
            </a:r>
            <a:r>
              <a:rPr lang="en-AU" b="0" i="0" dirty="0">
                <a:solidFill>
                  <a:srgbClr val="D1D5DB"/>
                </a:solidFill>
                <a:effectLst/>
                <a:latin typeface="Söhne"/>
              </a:rPr>
              <a:t>? That </a:t>
            </a:r>
            <a:r>
              <a:rPr lang="en-AU" b="0" i="0" dirty="0" err="1">
                <a:solidFill>
                  <a:srgbClr val="D1D5DB"/>
                </a:solidFill>
                <a:effectLst/>
                <a:latin typeface="Söhne"/>
              </a:rPr>
              <a:t>a.ArtistId</a:t>
            </a:r>
            <a:r>
              <a:rPr lang="en-AU" b="0" i="0" dirty="0">
                <a:solidFill>
                  <a:srgbClr val="D1D5DB"/>
                </a:solidFill>
                <a:effectLst/>
                <a:latin typeface="Söhne"/>
              </a:rPr>
              <a:t> is a column from the outer query's table, Artist. This means the subquery will execute separately for each artist in the outer query, using that artist's </a:t>
            </a:r>
            <a:r>
              <a:rPr lang="en-AU" b="0" i="0" dirty="0" err="1">
                <a:solidFill>
                  <a:srgbClr val="D1D5DB"/>
                </a:solidFill>
                <a:effectLst/>
                <a:latin typeface="Söhne"/>
              </a:rPr>
              <a:t>ArtistId</a:t>
            </a:r>
            <a:r>
              <a:rPr lang="en-AU" b="0" i="0" dirty="0">
                <a:solidFill>
                  <a:srgbClr val="D1D5DB"/>
                </a:solidFill>
                <a:effectLst/>
                <a:latin typeface="Söhne"/>
              </a:rPr>
              <a:t>.</a:t>
            </a:r>
          </a:p>
          <a:p>
            <a:pPr algn="l">
              <a:buFont typeface="+mj-lt"/>
              <a:buAutoNum type="arabicPeriod"/>
            </a:pPr>
            <a:r>
              <a:rPr lang="en-AU" b="1" i="0" dirty="0">
                <a:solidFill>
                  <a:srgbClr val="D1D5DB"/>
                </a:solidFill>
                <a:effectLst/>
                <a:latin typeface="Söhne"/>
              </a:rPr>
              <a:t>Outer Query (Main Query)</a:t>
            </a:r>
            <a:r>
              <a:rPr lang="en-AU" b="0" i="0" dirty="0">
                <a:solidFill>
                  <a:srgbClr val="D1D5DB"/>
                </a:solidFill>
                <a:effectLst/>
                <a:latin typeface="Söhne"/>
              </a:rPr>
              <a:t>: The outer query simply lists out the names (Name) of artists. But, due to the WHERE condition, it only selects artists where the result of the inner subquery (i.e., the count of their albums) is greater than 5.</a:t>
            </a:r>
          </a:p>
          <a:p>
            <a:pPr algn="l">
              <a:buFont typeface="+mj-lt"/>
              <a:buAutoNum type="arabicPeriod"/>
            </a:pPr>
            <a:endParaRPr lang="en-AU" b="0" i="0" dirty="0">
              <a:solidFill>
                <a:srgbClr val="D1D5DB"/>
              </a:solidFill>
              <a:effectLst/>
              <a:latin typeface="Söhne"/>
            </a:endParaRPr>
          </a:p>
          <a:p>
            <a:pPr algn="l">
              <a:buFont typeface="+mj-lt"/>
              <a:buAutoNum type="arabicPeriod"/>
            </a:pPr>
            <a:r>
              <a:rPr lang="en-AU" b="1" i="0" dirty="0">
                <a:solidFill>
                  <a:srgbClr val="D1D5DB"/>
                </a:solidFill>
                <a:effectLst/>
                <a:latin typeface="Söhne"/>
              </a:rPr>
              <a:t>Insights: </a:t>
            </a:r>
            <a:r>
              <a:rPr lang="en-AU" b="0" i="0" dirty="0">
                <a:solidFill>
                  <a:srgbClr val="D1D5DB"/>
                </a:solidFill>
                <a:effectLst/>
                <a:latin typeface="Söhne"/>
              </a:rPr>
              <a:t>Correlated subqueries can be thought of as loops. For each row in the outer query, the subquery is evaluated. It's crucial to use them judiciously as they can be performance-intensive, especially with large datasets.</a:t>
            </a:r>
          </a:p>
          <a:p>
            <a:endParaRPr lang="en-US" dirty="0"/>
          </a:p>
        </p:txBody>
      </p:sp>
      <p:sp>
        <p:nvSpPr>
          <p:cNvPr id="4" name="Slide Number Placeholder 3"/>
          <p:cNvSpPr>
            <a:spLocks noGrp="1"/>
          </p:cNvSpPr>
          <p:nvPr>
            <p:ph type="sldNum" sz="quarter" idx="5"/>
          </p:nvPr>
        </p:nvSpPr>
        <p:spPr/>
        <p:txBody>
          <a:bodyPr/>
          <a:lstStyle/>
          <a:p>
            <a:fld id="{AF5A8E44-12EF-824D-B74E-AF8A35D94020}" type="slidenum">
              <a:rPr lang="en-US" smtClean="0"/>
              <a:t>96</a:t>
            </a:fld>
            <a:endParaRPr lang="en-US"/>
          </a:p>
        </p:txBody>
      </p:sp>
    </p:spTree>
    <p:extLst>
      <p:ext uri="{BB962C8B-B14F-4D97-AF65-F5344CB8AC3E}">
        <p14:creationId xmlns:p14="http://schemas.microsoft.com/office/powerpoint/2010/main" val="37603723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i="0" dirty="0">
                <a:solidFill>
                  <a:srgbClr val="D1D5DB"/>
                </a:solidFill>
                <a:effectLst/>
                <a:latin typeface="Söhne"/>
              </a:rPr>
              <a:t>Select</a:t>
            </a:r>
            <a:r>
              <a:rPr lang="en-AU" b="0" i="0" dirty="0">
                <a:solidFill>
                  <a:srgbClr val="D1D5DB"/>
                </a:solidFill>
                <a:effectLst/>
                <a:latin typeface="Söhne"/>
              </a:rPr>
              <a:t>: This query fetches the artist's ID, name, and the total number of albums they've produced. The subquery in the SELECT clause calculates the number of albums for each artist, which is then presented as a column in the result.</a:t>
            </a:r>
          </a:p>
          <a:p>
            <a:endParaRPr lang="en-AU" b="0" i="0" dirty="0">
              <a:solidFill>
                <a:srgbClr val="D1D5DB"/>
              </a:solidFill>
              <a:effectLst/>
              <a:latin typeface="Söhne"/>
            </a:endParaRPr>
          </a:p>
          <a:p>
            <a:r>
              <a:rPr lang="en-AU" b="1" i="0" dirty="0">
                <a:solidFill>
                  <a:srgbClr val="D1D5DB"/>
                </a:solidFill>
                <a:effectLst/>
                <a:latin typeface="Söhne"/>
              </a:rPr>
              <a:t>FROM: </a:t>
            </a:r>
            <a:r>
              <a:rPr lang="en-AU" b="0" i="0" dirty="0">
                <a:solidFill>
                  <a:srgbClr val="D1D5DB"/>
                </a:solidFill>
                <a:effectLst/>
                <a:latin typeface="Söhne"/>
              </a:rPr>
              <a:t>In this example, we're using a subquery to aggregate the number of albums per artist in the Album table. We then JOIN this aggregated data with the Artist table using the </a:t>
            </a:r>
            <a:r>
              <a:rPr lang="en-AU" b="0" i="0" dirty="0" err="1">
                <a:solidFill>
                  <a:srgbClr val="D1D5DB"/>
                </a:solidFill>
                <a:effectLst/>
                <a:latin typeface="Söhne"/>
              </a:rPr>
              <a:t>ArtistId</a:t>
            </a:r>
            <a:r>
              <a:rPr lang="en-AU" b="0" i="0" dirty="0">
                <a:solidFill>
                  <a:srgbClr val="D1D5DB"/>
                </a:solidFill>
                <a:effectLst/>
                <a:latin typeface="Söhne"/>
              </a:rPr>
              <a:t>. The result displays each artist's name alongside their total album count.</a:t>
            </a:r>
            <a:endParaRPr lang="en-US" dirty="0"/>
          </a:p>
        </p:txBody>
      </p:sp>
      <p:sp>
        <p:nvSpPr>
          <p:cNvPr id="4" name="Slide Number Placeholder 3"/>
          <p:cNvSpPr>
            <a:spLocks noGrp="1"/>
          </p:cNvSpPr>
          <p:nvPr>
            <p:ph type="sldNum" sz="quarter" idx="5"/>
          </p:nvPr>
        </p:nvSpPr>
        <p:spPr/>
        <p:txBody>
          <a:bodyPr/>
          <a:lstStyle/>
          <a:p>
            <a:fld id="{AF5A8E44-12EF-824D-B74E-AF8A35D94020}" type="slidenum">
              <a:rPr lang="en-US" smtClean="0"/>
              <a:t>97</a:t>
            </a:fld>
            <a:endParaRPr lang="en-US"/>
          </a:p>
        </p:txBody>
      </p:sp>
    </p:spTree>
    <p:extLst>
      <p:ext uri="{BB962C8B-B14F-4D97-AF65-F5344CB8AC3E}">
        <p14:creationId xmlns:p14="http://schemas.microsoft.com/office/powerpoint/2010/main" val="12131703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i="0" dirty="0">
                <a:solidFill>
                  <a:srgbClr val="D1D5DB"/>
                </a:solidFill>
                <a:effectLst/>
                <a:latin typeface="Söhne"/>
              </a:rPr>
              <a:t>WHERE</a:t>
            </a:r>
            <a:r>
              <a:rPr lang="en-AU" b="0" i="0" dirty="0">
                <a:solidFill>
                  <a:srgbClr val="D1D5DB"/>
                </a:solidFill>
                <a:effectLst/>
                <a:latin typeface="Söhne"/>
              </a:rPr>
              <a:t>: </a:t>
            </a:r>
          </a:p>
          <a:p>
            <a:endParaRPr lang="en-AU" b="0" i="0" dirty="0">
              <a:solidFill>
                <a:srgbClr val="D1D5DB"/>
              </a:solidFill>
              <a:effectLst/>
              <a:latin typeface="Söhne"/>
            </a:endParaRPr>
          </a:p>
          <a:p>
            <a:pPr algn="l">
              <a:buFont typeface="Arial" panose="020B0604020202020204" pitchFamily="34" charset="0"/>
              <a:buChar char="•"/>
            </a:pPr>
            <a:r>
              <a:rPr lang="en-AU" b="1" i="0" dirty="0">
                <a:solidFill>
                  <a:srgbClr val="D1D5DB"/>
                </a:solidFill>
                <a:effectLst/>
                <a:latin typeface="Söhne"/>
              </a:rPr>
              <a:t>Usage Scenario</a:t>
            </a:r>
            <a:r>
              <a:rPr lang="en-AU" b="0" i="0" dirty="0">
                <a:solidFill>
                  <a:srgbClr val="D1D5DB"/>
                </a:solidFill>
                <a:effectLst/>
                <a:latin typeface="Söhne"/>
              </a:rPr>
              <a:t>: To filter the main query results based on a condition that matches values in another table, like fetching all tracks by a specific artist.</a:t>
            </a:r>
          </a:p>
          <a:p>
            <a:pPr algn="l">
              <a:buFont typeface="Arial" panose="020B0604020202020204" pitchFamily="34" charset="0"/>
              <a:buChar char="•"/>
            </a:pPr>
            <a:r>
              <a:rPr lang="en-AU" b="1" i="0" dirty="0">
                <a:solidFill>
                  <a:srgbClr val="D1D5DB"/>
                </a:solidFill>
                <a:effectLst/>
                <a:latin typeface="Söhne"/>
              </a:rPr>
              <a:t>When &amp; Where</a:t>
            </a:r>
            <a:r>
              <a:rPr lang="en-AU" b="0" i="0" dirty="0">
                <a:solidFill>
                  <a:srgbClr val="D1D5DB"/>
                </a:solidFill>
                <a:effectLst/>
                <a:latin typeface="Söhne"/>
              </a:rPr>
              <a:t>: Best for refining your results based on data from another table without needing a JOIN.</a:t>
            </a:r>
          </a:p>
          <a:p>
            <a:endParaRPr lang="en-AU" b="0" i="0" dirty="0">
              <a:solidFill>
                <a:srgbClr val="D1D5DB"/>
              </a:solidFill>
              <a:effectLst/>
              <a:latin typeface="Söhne"/>
            </a:endParaRPr>
          </a:p>
          <a:p>
            <a:r>
              <a:rPr lang="en-AU" b="0" i="0" dirty="0">
                <a:solidFill>
                  <a:srgbClr val="D1D5DB"/>
                </a:solidFill>
                <a:effectLst/>
                <a:latin typeface="Söhne"/>
              </a:rPr>
              <a:t>Example: This query fetches artist names who have produced an album with the word Black' in its title. The subquery filters out the </a:t>
            </a:r>
            <a:r>
              <a:rPr lang="en-AU" b="0" i="0" dirty="0" err="1">
                <a:solidFill>
                  <a:srgbClr val="D1D5DB"/>
                </a:solidFill>
                <a:effectLst/>
                <a:latin typeface="Söhne"/>
              </a:rPr>
              <a:t>ArtistIds</a:t>
            </a:r>
            <a:r>
              <a:rPr lang="en-AU" b="0" i="0" dirty="0">
                <a:solidFill>
                  <a:srgbClr val="D1D5DB"/>
                </a:solidFill>
                <a:effectLst/>
                <a:latin typeface="Söhne"/>
              </a:rPr>
              <a:t> from the Album table based on the given condition, and the main query uses these </a:t>
            </a:r>
            <a:r>
              <a:rPr lang="en-AU" b="0" i="0" dirty="0" err="1">
                <a:solidFill>
                  <a:srgbClr val="D1D5DB"/>
                </a:solidFill>
                <a:effectLst/>
                <a:latin typeface="Söhne"/>
              </a:rPr>
              <a:t>ArtistIds</a:t>
            </a:r>
            <a:r>
              <a:rPr lang="en-AU" b="0" i="0" dirty="0">
                <a:solidFill>
                  <a:srgbClr val="D1D5DB"/>
                </a:solidFill>
                <a:effectLst/>
                <a:latin typeface="Söhne"/>
              </a:rPr>
              <a:t> to fetch the corresponding artist names.</a:t>
            </a:r>
          </a:p>
          <a:p>
            <a:endParaRPr lang="en-AU" b="0" i="0" dirty="0">
              <a:solidFill>
                <a:srgbClr val="D1D5DB"/>
              </a:solidFill>
              <a:effectLst/>
              <a:latin typeface="Söhne"/>
            </a:endParaRPr>
          </a:p>
          <a:p>
            <a:r>
              <a:rPr lang="en-AU" b="1" i="0" dirty="0">
                <a:solidFill>
                  <a:srgbClr val="D1D5DB"/>
                </a:solidFill>
                <a:effectLst/>
                <a:latin typeface="Söhne"/>
              </a:rPr>
              <a:t>FROM: </a:t>
            </a:r>
            <a:r>
              <a:rPr lang="en-AU" b="0" i="0" dirty="0">
                <a:solidFill>
                  <a:srgbClr val="D1D5DB"/>
                </a:solidFill>
                <a:effectLst/>
                <a:latin typeface="Söhne"/>
              </a:rPr>
              <a:t>In this example, we're using a subquery to aggregate the number of albums per artist in the Album table. We then JOIN this aggregated data with the Artist table using the </a:t>
            </a:r>
            <a:r>
              <a:rPr lang="en-AU" b="0" i="0" dirty="0" err="1">
                <a:solidFill>
                  <a:srgbClr val="D1D5DB"/>
                </a:solidFill>
                <a:effectLst/>
                <a:latin typeface="Söhne"/>
              </a:rPr>
              <a:t>ArtistId</a:t>
            </a:r>
            <a:r>
              <a:rPr lang="en-AU" b="0" i="0" dirty="0">
                <a:solidFill>
                  <a:srgbClr val="D1D5DB"/>
                </a:solidFill>
                <a:effectLst/>
                <a:latin typeface="Söhne"/>
              </a:rPr>
              <a:t>. The result displays each artist's name alongside their total album count.</a:t>
            </a:r>
            <a:endParaRPr lang="en-US" dirty="0"/>
          </a:p>
        </p:txBody>
      </p:sp>
      <p:sp>
        <p:nvSpPr>
          <p:cNvPr id="4" name="Slide Number Placeholder 3"/>
          <p:cNvSpPr>
            <a:spLocks noGrp="1"/>
          </p:cNvSpPr>
          <p:nvPr>
            <p:ph type="sldNum" sz="quarter" idx="5"/>
          </p:nvPr>
        </p:nvSpPr>
        <p:spPr/>
        <p:txBody>
          <a:bodyPr/>
          <a:lstStyle/>
          <a:p>
            <a:fld id="{AF5A8E44-12EF-824D-B74E-AF8A35D94020}" type="slidenum">
              <a:rPr lang="en-US" smtClean="0"/>
              <a:t>98</a:t>
            </a:fld>
            <a:endParaRPr lang="en-US"/>
          </a:p>
        </p:txBody>
      </p:sp>
    </p:spTree>
    <p:extLst>
      <p:ext uri="{BB962C8B-B14F-4D97-AF65-F5344CB8AC3E}">
        <p14:creationId xmlns:p14="http://schemas.microsoft.com/office/powerpoint/2010/main" val="23707509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latin typeface="Söhne"/>
              </a:rPr>
              <a:t>Subqueries serve a multitude of purposes. Let’s dive into some practical, hands-on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1200" dirty="0">
              <a:latin typeface="Söhne"/>
            </a:endParaRPr>
          </a:p>
          <a:p>
            <a:pPr algn="l">
              <a:buFont typeface="Arial" panose="020B0604020202020204" pitchFamily="34" charset="0"/>
              <a:buChar char="•"/>
            </a:pPr>
            <a:r>
              <a:rPr lang="en-AU" b="1" i="0" dirty="0">
                <a:solidFill>
                  <a:srgbClr val="D1D5DB"/>
                </a:solidFill>
                <a:effectLst/>
                <a:latin typeface="Söhne"/>
              </a:rPr>
              <a:t>Subquery</a:t>
            </a:r>
            <a:r>
              <a:rPr lang="en-AU" b="0" i="0" dirty="0">
                <a:solidFill>
                  <a:srgbClr val="D1D5DB"/>
                </a:solidFill>
                <a:effectLst/>
                <a:latin typeface="Söhne"/>
              </a:rPr>
              <a:t>: For each invoice, we join it with the </a:t>
            </a:r>
            <a:r>
              <a:rPr lang="en-AU" b="0" i="0" dirty="0" err="1">
                <a:solidFill>
                  <a:srgbClr val="D1D5DB"/>
                </a:solidFill>
                <a:effectLst/>
                <a:latin typeface="Söhne"/>
              </a:rPr>
              <a:t>InvoiceLine</a:t>
            </a:r>
            <a:r>
              <a:rPr lang="en-AU" b="0" i="0" dirty="0">
                <a:solidFill>
                  <a:srgbClr val="D1D5DB"/>
                </a:solidFill>
                <a:effectLst/>
                <a:latin typeface="Söhne"/>
              </a:rPr>
              <a:t> table to get information about each track sold. Then, we join the result with the Track table to get the </a:t>
            </a:r>
            <a:r>
              <a:rPr lang="en-AU" b="0" i="0" dirty="0" err="1">
                <a:solidFill>
                  <a:srgbClr val="D1D5DB"/>
                </a:solidFill>
                <a:effectLst/>
                <a:latin typeface="Söhne"/>
              </a:rPr>
              <a:t>GenreId</a:t>
            </a:r>
            <a:r>
              <a:rPr lang="en-AU" b="0" i="0" dirty="0">
                <a:solidFill>
                  <a:srgbClr val="D1D5DB"/>
                </a:solidFill>
                <a:effectLst/>
                <a:latin typeface="Söhne"/>
              </a:rPr>
              <a:t> for each track. We group by </a:t>
            </a:r>
            <a:r>
              <a:rPr lang="en-AU" b="0" i="0" dirty="0" err="1">
                <a:solidFill>
                  <a:srgbClr val="D1D5DB"/>
                </a:solidFill>
                <a:effectLst/>
                <a:latin typeface="Söhne"/>
              </a:rPr>
              <a:t>GenreId</a:t>
            </a:r>
            <a:r>
              <a:rPr lang="en-AU" b="0" i="0" dirty="0">
                <a:solidFill>
                  <a:srgbClr val="D1D5DB"/>
                </a:solidFill>
                <a:effectLst/>
                <a:latin typeface="Söhne"/>
              </a:rPr>
              <a:t> and aggregate the total sales using the SUM </a:t>
            </a:r>
            <a:r>
              <a:rPr lang="en-AU" b="0" i="0">
                <a:solidFill>
                  <a:srgbClr val="D1D5DB"/>
                </a:solidFill>
                <a:effectLst/>
                <a:latin typeface="Söhne"/>
              </a:rPr>
              <a:t>function.</a:t>
            </a:r>
          </a:p>
          <a:p>
            <a:pPr algn="l">
              <a:buFont typeface="Arial" panose="020B0604020202020204" pitchFamily="34" charset="0"/>
              <a:buChar char="•"/>
            </a:pPr>
            <a:endParaRPr lang="en-AU" b="0" i="0" dirty="0">
              <a:solidFill>
                <a:srgbClr val="D1D5DB"/>
              </a:solidFill>
              <a:effectLst/>
              <a:latin typeface="Söhne"/>
            </a:endParaRPr>
          </a:p>
          <a:p>
            <a:pPr algn="l">
              <a:buFont typeface="Arial" panose="020B0604020202020204" pitchFamily="34" charset="0"/>
              <a:buChar char="•"/>
            </a:pPr>
            <a:r>
              <a:rPr lang="en-AU" b="1" i="0" dirty="0">
                <a:solidFill>
                  <a:srgbClr val="D1D5DB"/>
                </a:solidFill>
                <a:effectLst/>
                <a:latin typeface="Söhne"/>
              </a:rPr>
              <a:t>Main Query</a:t>
            </a:r>
            <a:r>
              <a:rPr lang="en-AU" b="0" i="0" dirty="0">
                <a:solidFill>
                  <a:srgbClr val="D1D5DB"/>
                </a:solidFill>
                <a:effectLst/>
                <a:latin typeface="Söhne"/>
              </a:rPr>
              <a:t>: We take the output from the subquery and group it by </a:t>
            </a:r>
            <a:r>
              <a:rPr lang="en-AU" b="0" i="0" dirty="0" err="1">
                <a:solidFill>
                  <a:srgbClr val="D1D5DB"/>
                </a:solidFill>
                <a:effectLst/>
                <a:latin typeface="Söhne"/>
              </a:rPr>
              <a:t>GenreId</a:t>
            </a:r>
            <a:r>
              <a:rPr lang="en-AU" b="0" i="0" dirty="0">
                <a:solidFill>
                  <a:srgbClr val="D1D5DB"/>
                </a:solidFill>
                <a:effectLst/>
                <a:latin typeface="Söhne"/>
              </a:rPr>
              <a:t> once again. The reason for this additional aggregation is to ensure that if there were multiple invoices for the same genre, their sales get summed up correctly. Finally, the result is ordered by the total sales in descending order to see which genre has the highest sales.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öhne"/>
            </a:endParaRPr>
          </a:p>
          <a:p>
            <a:endParaRPr lang="en-US"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99</a:t>
            </a:fld>
            <a:endParaRPr lang="en-US" dirty="0"/>
          </a:p>
        </p:txBody>
      </p:sp>
    </p:spTree>
    <p:extLst>
      <p:ext uri="{BB962C8B-B14F-4D97-AF65-F5344CB8AC3E}">
        <p14:creationId xmlns:p14="http://schemas.microsoft.com/office/powerpoint/2010/main" val="5212146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solidFill>
                  <a:srgbClr val="D1D5DB"/>
                </a:solidFill>
                <a:effectLst/>
                <a:latin typeface="Söhne"/>
              </a:rPr>
              <a:t>A Common Table Expression (CTE) is like a temporary table that lasts only for the duration of your query. It helps in creating modular SQL code, where complicated operations are broken down into simpler steps. Especially when handling hierarchical data or any situation where a subquery is used multiple times, CTEs shine by offering better readability and structure. Think of them as the 'staging area' for your SQL operations, making the process smooth and organized.</a:t>
            </a:r>
            <a:endParaRPr lang="en-US"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100</a:t>
            </a:fld>
            <a:endParaRPr lang="en-US" dirty="0"/>
          </a:p>
        </p:txBody>
      </p:sp>
    </p:spTree>
    <p:extLst>
      <p:ext uri="{BB962C8B-B14F-4D97-AF65-F5344CB8AC3E}">
        <p14:creationId xmlns:p14="http://schemas.microsoft.com/office/powerpoint/2010/main" val="18963857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Here is Stack Overflows 2023 developer survey which shows the most in-use languages for </a:t>
            </a:r>
            <a:r>
              <a:rPr lang="en-AU" b="0" i="0" dirty="0">
                <a:solidFill>
                  <a:srgbClr val="C4C8CC"/>
                </a:solidFill>
                <a:effectLst/>
                <a:latin typeface="Source Sans Pro" panose="020B0503030403020204" pitchFamily="34" charset="0"/>
              </a:rPr>
              <a:t>professional developers. This top of the list has not changed for 11 years with JavaScript being the most popular used language followed by HTML/CSS. SQL is number 3 with Python closely following which has been rising up the list over the last few years, </a:t>
            </a:r>
          </a:p>
          <a:p>
            <a:endParaRPr lang="en-AU" dirty="0"/>
          </a:p>
          <a:p>
            <a:r>
              <a:rPr lang="en-AU" dirty="0"/>
              <a:t>LinkedIn also published the 2023 most in demand skills where SQL has come out at number 2 in front of popular languages such as Python and Java.</a:t>
            </a:r>
          </a:p>
        </p:txBody>
      </p:sp>
      <p:sp>
        <p:nvSpPr>
          <p:cNvPr id="4" name="Slide Number Placeholder 3"/>
          <p:cNvSpPr>
            <a:spLocks noGrp="1"/>
          </p:cNvSpPr>
          <p:nvPr>
            <p:ph type="sldNum" sz="quarter" idx="5"/>
          </p:nvPr>
        </p:nvSpPr>
        <p:spPr/>
        <p:txBody>
          <a:bodyPr/>
          <a:lstStyle/>
          <a:p>
            <a:fld id="{C0F4A2C8-6C88-4E71-83EE-698B9D4FE22F}" type="slidenum">
              <a:rPr lang="en-US" smtClean="0"/>
              <a:pPr/>
              <a:t>7</a:t>
            </a:fld>
            <a:endParaRPr lang="en-US" dirty="0"/>
          </a:p>
        </p:txBody>
      </p:sp>
    </p:spTree>
    <p:extLst>
      <p:ext uri="{BB962C8B-B14F-4D97-AF65-F5344CB8AC3E}">
        <p14:creationId xmlns:p14="http://schemas.microsoft.com/office/powerpoint/2010/main" val="36041255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101</a:t>
            </a:fld>
            <a:endParaRPr lang="en-US" dirty="0"/>
          </a:p>
        </p:txBody>
      </p:sp>
    </p:spTree>
    <p:extLst>
      <p:ext uri="{BB962C8B-B14F-4D97-AF65-F5344CB8AC3E}">
        <p14:creationId xmlns:p14="http://schemas.microsoft.com/office/powerpoint/2010/main" val="586336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agenda, list, numbers</a:t>
            </a:r>
          </a:p>
        </p:txBody>
      </p:sp>
      <p:sp>
        <p:nvSpPr>
          <p:cNvPr id="4" name="Slide Number Placeholder 3"/>
          <p:cNvSpPr>
            <a:spLocks noGrp="1"/>
          </p:cNvSpPr>
          <p:nvPr>
            <p:ph type="sldNum" sz="quarter" idx="10"/>
          </p:nvPr>
        </p:nvSpPr>
        <p:spPr/>
        <p:txBody>
          <a:bodyPr/>
          <a:lstStyle/>
          <a:p>
            <a:fld id="{D759AF6D-BA0E-4594-94DB-478664329D2A}" type="slidenum">
              <a:rPr lang="en-US" smtClean="0"/>
              <a:t>106</a:t>
            </a:fld>
            <a:endParaRPr lang="en-US"/>
          </a:p>
        </p:txBody>
      </p:sp>
    </p:spTree>
    <p:extLst>
      <p:ext uri="{BB962C8B-B14F-4D97-AF65-F5344CB8AC3E}">
        <p14:creationId xmlns:p14="http://schemas.microsoft.com/office/powerpoint/2010/main" val="16842876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text, list,</a:t>
            </a:r>
            <a:r>
              <a:rPr lang="en-US" baseline="0" dirty="0"/>
              <a:t> principles</a:t>
            </a:r>
            <a:endParaRPr lang="en-US" dirty="0"/>
          </a:p>
        </p:txBody>
      </p:sp>
      <p:sp>
        <p:nvSpPr>
          <p:cNvPr id="4" name="Slide Number Placeholder 3"/>
          <p:cNvSpPr>
            <a:spLocks noGrp="1"/>
          </p:cNvSpPr>
          <p:nvPr>
            <p:ph type="sldNum" sz="quarter" idx="10"/>
          </p:nvPr>
        </p:nvSpPr>
        <p:spPr/>
        <p:txBody>
          <a:bodyPr/>
          <a:lstStyle/>
          <a:p>
            <a:fld id="{5689E7E8-36E4-467C-8300-85BCF6933FBA}" type="slidenum">
              <a:rPr lang="en-US" smtClean="0"/>
              <a:t>107</a:t>
            </a:fld>
            <a:endParaRPr lang="en-US"/>
          </a:p>
        </p:txBody>
      </p:sp>
    </p:spTree>
    <p:extLst>
      <p:ext uri="{BB962C8B-B14F-4D97-AF65-F5344CB8AC3E}">
        <p14:creationId xmlns:p14="http://schemas.microsoft.com/office/powerpoint/2010/main" val="32482242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text, list,</a:t>
            </a:r>
            <a:r>
              <a:rPr lang="en-US" baseline="0" dirty="0"/>
              <a:t> principles</a:t>
            </a:r>
            <a:endParaRPr lang="en-US" dirty="0"/>
          </a:p>
        </p:txBody>
      </p:sp>
      <p:sp>
        <p:nvSpPr>
          <p:cNvPr id="4" name="Slide Number Placeholder 3"/>
          <p:cNvSpPr>
            <a:spLocks noGrp="1"/>
          </p:cNvSpPr>
          <p:nvPr>
            <p:ph type="sldNum" sz="quarter" idx="10"/>
          </p:nvPr>
        </p:nvSpPr>
        <p:spPr/>
        <p:txBody>
          <a:bodyPr/>
          <a:lstStyle/>
          <a:p>
            <a:fld id="{5689E7E8-36E4-467C-8300-85BCF6933FBA}" type="slidenum">
              <a:rPr lang="en-US" smtClean="0"/>
              <a:t>108</a:t>
            </a:fld>
            <a:endParaRPr lang="en-US"/>
          </a:p>
        </p:txBody>
      </p:sp>
    </p:spTree>
    <p:extLst>
      <p:ext uri="{BB962C8B-B14F-4D97-AF65-F5344CB8AC3E}">
        <p14:creationId xmlns:p14="http://schemas.microsoft.com/office/powerpoint/2010/main" val="7125638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text, list,</a:t>
            </a:r>
            <a:r>
              <a:rPr lang="en-US" baseline="0" dirty="0"/>
              <a:t> principles</a:t>
            </a:r>
            <a:endParaRPr lang="en-US" dirty="0"/>
          </a:p>
        </p:txBody>
      </p:sp>
      <p:sp>
        <p:nvSpPr>
          <p:cNvPr id="4" name="Slide Number Placeholder 3"/>
          <p:cNvSpPr>
            <a:spLocks noGrp="1"/>
          </p:cNvSpPr>
          <p:nvPr>
            <p:ph type="sldNum" sz="quarter" idx="10"/>
          </p:nvPr>
        </p:nvSpPr>
        <p:spPr/>
        <p:txBody>
          <a:bodyPr/>
          <a:lstStyle/>
          <a:p>
            <a:fld id="{5689E7E8-36E4-467C-8300-85BCF6933FBA}" type="slidenum">
              <a:rPr lang="en-US" smtClean="0"/>
              <a:t>109</a:t>
            </a:fld>
            <a:endParaRPr lang="en-US"/>
          </a:p>
        </p:txBody>
      </p:sp>
    </p:spTree>
    <p:extLst>
      <p:ext uri="{BB962C8B-B14F-4D97-AF65-F5344CB8AC3E}">
        <p14:creationId xmlns:p14="http://schemas.microsoft.com/office/powerpoint/2010/main" val="394224946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text, list,</a:t>
            </a:r>
            <a:r>
              <a:rPr lang="en-US" baseline="0" dirty="0"/>
              <a:t> principles</a:t>
            </a:r>
            <a:endParaRPr lang="en-US" dirty="0"/>
          </a:p>
        </p:txBody>
      </p:sp>
      <p:sp>
        <p:nvSpPr>
          <p:cNvPr id="4" name="Slide Number Placeholder 3"/>
          <p:cNvSpPr>
            <a:spLocks noGrp="1"/>
          </p:cNvSpPr>
          <p:nvPr>
            <p:ph type="sldNum" sz="quarter" idx="10"/>
          </p:nvPr>
        </p:nvSpPr>
        <p:spPr/>
        <p:txBody>
          <a:bodyPr/>
          <a:lstStyle/>
          <a:p>
            <a:fld id="{5689E7E8-36E4-467C-8300-85BCF6933FBA}" type="slidenum">
              <a:rPr lang="en-US" smtClean="0"/>
              <a:t>110</a:t>
            </a:fld>
            <a:endParaRPr lang="en-US"/>
          </a:p>
        </p:txBody>
      </p:sp>
    </p:spTree>
    <p:extLst>
      <p:ext uri="{BB962C8B-B14F-4D97-AF65-F5344CB8AC3E}">
        <p14:creationId xmlns:p14="http://schemas.microsoft.com/office/powerpoint/2010/main" val="33885941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text, list,</a:t>
            </a:r>
            <a:r>
              <a:rPr lang="en-US" baseline="0" dirty="0"/>
              <a:t> principles</a:t>
            </a:r>
            <a:endParaRPr lang="en-US" dirty="0"/>
          </a:p>
        </p:txBody>
      </p:sp>
      <p:sp>
        <p:nvSpPr>
          <p:cNvPr id="4" name="Slide Number Placeholder 3"/>
          <p:cNvSpPr>
            <a:spLocks noGrp="1"/>
          </p:cNvSpPr>
          <p:nvPr>
            <p:ph type="sldNum" sz="quarter" idx="10"/>
          </p:nvPr>
        </p:nvSpPr>
        <p:spPr/>
        <p:txBody>
          <a:bodyPr/>
          <a:lstStyle/>
          <a:p>
            <a:fld id="{5689E7E8-36E4-467C-8300-85BCF6933FBA}" type="slidenum">
              <a:rPr lang="en-US" smtClean="0"/>
              <a:t>111</a:t>
            </a:fld>
            <a:endParaRPr lang="en-US"/>
          </a:p>
        </p:txBody>
      </p:sp>
    </p:spTree>
    <p:extLst>
      <p:ext uri="{BB962C8B-B14F-4D97-AF65-F5344CB8AC3E}">
        <p14:creationId xmlns:p14="http://schemas.microsoft.com/office/powerpoint/2010/main" val="581903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text, list,</a:t>
            </a:r>
            <a:r>
              <a:rPr lang="en-US" baseline="0" dirty="0"/>
              <a:t> principles</a:t>
            </a:r>
            <a:endParaRPr lang="en-US" dirty="0"/>
          </a:p>
        </p:txBody>
      </p:sp>
      <p:sp>
        <p:nvSpPr>
          <p:cNvPr id="4" name="Slide Number Placeholder 3"/>
          <p:cNvSpPr>
            <a:spLocks noGrp="1"/>
          </p:cNvSpPr>
          <p:nvPr>
            <p:ph type="sldNum" sz="quarter" idx="10"/>
          </p:nvPr>
        </p:nvSpPr>
        <p:spPr/>
        <p:txBody>
          <a:bodyPr/>
          <a:lstStyle/>
          <a:p>
            <a:fld id="{5689E7E8-36E4-467C-8300-85BCF6933FBA}" type="slidenum">
              <a:rPr lang="en-US" smtClean="0"/>
              <a:t>112</a:t>
            </a:fld>
            <a:endParaRPr lang="en-US"/>
          </a:p>
        </p:txBody>
      </p:sp>
    </p:spTree>
    <p:extLst>
      <p:ext uri="{BB962C8B-B14F-4D97-AF65-F5344CB8AC3E}">
        <p14:creationId xmlns:p14="http://schemas.microsoft.com/office/powerpoint/2010/main" val="401667726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 text, list,</a:t>
            </a:r>
            <a:r>
              <a:rPr lang="en-US" baseline="0" dirty="0"/>
              <a:t> principles</a:t>
            </a:r>
            <a:endParaRPr lang="en-US" dirty="0"/>
          </a:p>
        </p:txBody>
      </p:sp>
      <p:sp>
        <p:nvSpPr>
          <p:cNvPr id="4" name="Slide Number Placeholder 3"/>
          <p:cNvSpPr>
            <a:spLocks noGrp="1"/>
          </p:cNvSpPr>
          <p:nvPr>
            <p:ph type="sldNum" sz="quarter" idx="10"/>
          </p:nvPr>
        </p:nvSpPr>
        <p:spPr/>
        <p:txBody>
          <a:bodyPr/>
          <a:lstStyle/>
          <a:p>
            <a:fld id="{5689E7E8-36E4-467C-8300-85BCF6933FBA}" type="slidenum">
              <a:rPr lang="en-US" smtClean="0"/>
              <a:t>113</a:t>
            </a:fld>
            <a:endParaRPr lang="en-US"/>
          </a:p>
        </p:txBody>
      </p:sp>
    </p:spTree>
    <p:extLst>
      <p:ext uri="{BB962C8B-B14F-4D97-AF65-F5344CB8AC3E}">
        <p14:creationId xmlns:p14="http://schemas.microsoft.com/office/powerpoint/2010/main" val="252545003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800" dirty="0">
              <a:solidFill>
                <a:srgbClr val="AAAAAA"/>
              </a:solidFill>
              <a:effectLst/>
              <a:latin typeface="Menlo" panose="020B0609030804020204" pitchFamily="49" charset="0"/>
            </a:endParaRPr>
          </a:p>
        </p:txBody>
      </p:sp>
      <p:sp>
        <p:nvSpPr>
          <p:cNvPr id="4" name="Slide Number Placeholder 3"/>
          <p:cNvSpPr>
            <a:spLocks noGrp="1"/>
          </p:cNvSpPr>
          <p:nvPr>
            <p:ph type="sldNum" sz="quarter" idx="10"/>
          </p:nvPr>
        </p:nvSpPr>
        <p:spPr/>
        <p:txBody>
          <a:bodyPr/>
          <a:lstStyle/>
          <a:p>
            <a:fld id="{5689E7E8-36E4-467C-8300-85BCF6933FBA}" type="slidenum">
              <a:rPr lang="en-US" smtClean="0"/>
              <a:t>114</a:t>
            </a:fld>
            <a:endParaRPr lang="en-US"/>
          </a:p>
        </p:txBody>
      </p:sp>
    </p:spTree>
    <p:extLst>
      <p:ext uri="{BB962C8B-B14F-4D97-AF65-F5344CB8AC3E}">
        <p14:creationId xmlns:p14="http://schemas.microsoft.com/office/powerpoint/2010/main" val="27736947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AU" dirty="0"/>
              <a:t>1. </a:t>
            </a:r>
            <a:r>
              <a:rPr lang="en-AU" b="0" i="0" dirty="0">
                <a:solidFill>
                  <a:srgbClr val="242424"/>
                </a:solidFill>
                <a:effectLst/>
                <a:latin typeface="source-serif-pro"/>
              </a:rPr>
              <a:t>As a data analyst, their job is not only to analyse the data that is already available but also to be able to retrieve, modify and access the data from the data source, usually a database. The data analyst will use SQL to do query the data and gain insights from it.</a:t>
            </a:r>
          </a:p>
          <a:p>
            <a:br>
              <a:rPr lang="en-AU" dirty="0"/>
            </a:br>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8</a:t>
            </a:fld>
            <a:endParaRPr lang="en-US" dirty="0"/>
          </a:p>
        </p:txBody>
      </p:sp>
    </p:spTree>
    <p:extLst>
      <p:ext uri="{BB962C8B-B14F-4D97-AF65-F5344CB8AC3E}">
        <p14:creationId xmlns:p14="http://schemas.microsoft.com/office/powerpoint/2010/main" val="4242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sz="1800" dirty="0">
              <a:solidFill>
                <a:srgbClr val="AAAAAA"/>
              </a:solidFill>
              <a:effectLst/>
              <a:latin typeface="Menlo" panose="020B0609030804020204" pitchFamily="49" charset="0"/>
            </a:endParaRPr>
          </a:p>
        </p:txBody>
      </p:sp>
      <p:sp>
        <p:nvSpPr>
          <p:cNvPr id="4" name="Slide Number Placeholder 3"/>
          <p:cNvSpPr>
            <a:spLocks noGrp="1"/>
          </p:cNvSpPr>
          <p:nvPr>
            <p:ph type="sldNum" sz="quarter" idx="10"/>
          </p:nvPr>
        </p:nvSpPr>
        <p:spPr/>
        <p:txBody>
          <a:bodyPr/>
          <a:lstStyle/>
          <a:p>
            <a:fld id="{5689E7E8-36E4-467C-8300-85BCF6933FBA}" type="slidenum">
              <a:rPr lang="en-US" smtClean="0"/>
              <a:t>115</a:t>
            </a:fld>
            <a:endParaRPr lang="en-US"/>
          </a:p>
        </p:txBody>
      </p:sp>
    </p:spTree>
    <p:extLst>
      <p:ext uri="{BB962C8B-B14F-4D97-AF65-F5344CB8AC3E}">
        <p14:creationId xmlns:p14="http://schemas.microsoft.com/office/powerpoint/2010/main" val="96647447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i="0" dirty="0">
                <a:effectLst/>
                <a:latin typeface="Söhne"/>
              </a:rPr>
              <a:t>Data Cleaning</a:t>
            </a:r>
            <a:r>
              <a:rPr lang="en-AU" b="0" i="0" dirty="0">
                <a:solidFill>
                  <a:srgbClr val="D1D5DB"/>
                </a:solidFill>
                <a:effectLst/>
                <a:latin typeface="Söhne"/>
              </a:rPr>
              <a:t>: String manipulation helps clean and standardize data. For example, you can correct formatting inconsistencies in names or addresses.</a:t>
            </a:r>
          </a:p>
          <a:p>
            <a:r>
              <a:rPr lang="en-AU" b="1" i="0" dirty="0">
                <a:effectLst/>
                <a:latin typeface="Söhne"/>
              </a:rPr>
              <a:t>Data Extraction</a:t>
            </a:r>
            <a:r>
              <a:rPr lang="en-AU" b="0" i="0" dirty="0">
                <a:solidFill>
                  <a:srgbClr val="D1D5DB"/>
                </a:solidFill>
                <a:effectLst/>
                <a:latin typeface="Söhne"/>
              </a:rPr>
              <a:t>: String functions are essential for extracting meaningful information from text fields, such as parsing email addresses or extracting product codes.</a:t>
            </a:r>
          </a:p>
          <a:p>
            <a:r>
              <a:rPr lang="en-AU" b="1" i="0" dirty="0">
                <a:solidFill>
                  <a:srgbClr val="D1D5DB"/>
                </a:solidFill>
                <a:effectLst/>
                <a:latin typeface="Söhne"/>
              </a:rPr>
              <a:t>Data Formatting</a:t>
            </a:r>
            <a:r>
              <a:rPr lang="en-AU" b="0" i="0" dirty="0">
                <a:solidFill>
                  <a:srgbClr val="D1D5DB"/>
                </a:solidFill>
                <a:effectLst/>
                <a:latin typeface="Söhne"/>
              </a:rPr>
              <a:t>: Formatting data is helpful for custom analysis. Transformation to integrate data from different sources</a:t>
            </a:r>
          </a:p>
          <a:p>
            <a:r>
              <a:rPr lang="en-AU" b="0" i="0" dirty="0">
                <a:solidFill>
                  <a:srgbClr val="D1D5DB"/>
                </a:solidFill>
                <a:effectLst/>
                <a:latin typeface="Söhne"/>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solidFill>
                  <a:srgbClr val="313131"/>
                </a:solidFill>
              </a:rPr>
              <a:t>Standardisation &amp; Validation</a:t>
            </a:r>
            <a:r>
              <a:rPr lang="en-AU" dirty="0">
                <a:solidFill>
                  <a:srgbClr val="313131"/>
                </a:solidFill>
              </a:rPr>
              <a:t>: improve </a:t>
            </a:r>
            <a:r>
              <a:rPr lang="en-AU" b="0" i="0" dirty="0">
                <a:solidFill>
                  <a:srgbClr val="D1D5DB"/>
                </a:solidFill>
                <a:effectLst/>
                <a:latin typeface="Söhne"/>
              </a:rPr>
              <a:t>data integrity and prevent errors in your dataset, better analysis, data conforms to predefined rules or constraints</a:t>
            </a:r>
            <a:endParaRPr lang="en-AU" dirty="0">
              <a:solidFill>
                <a:srgbClr val="31313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solidFill>
                  <a:srgbClr val="313131"/>
                </a:solidFill>
              </a:rPr>
              <a:t>Reporting &amp; Data Presentation</a:t>
            </a:r>
            <a:r>
              <a:rPr lang="en-AU" dirty="0">
                <a:solidFill>
                  <a:srgbClr val="313131"/>
                </a:solidFill>
              </a:rPr>
              <a:t>: </a:t>
            </a:r>
            <a:r>
              <a:rPr lang="en-AU" b="0" i="0" dirty="0">
                <a:solidFill>
                  <a:srgbClr val="D1D5DB"/>
                </a:solidFill>
                <a:effectLst/>
                <a:latin typeface="Söhne"/>
              </a:rPr>
              <a:t>presenting information to users in a human-readable format.</a:t>
            </a:r>
            <a:endParaRPr lang="en-AU" dirty="0">
              <a:solidFill>
                <a:srgbClr val="31313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AU" b="1" dirty="0">
                <a:solidFill>
                  <a:srgbClr val="313131"/>
                </a:solidFill>
              </a:rPr>
              <a:t>Optimisation</a:t>
            </a:r>
            <a:r>
              <a:rPr lang="en-AU" dirty="0">
                <a:solidFill>
                  <a:srgbClr val="313131"/>
                </a:solidFill>
              </a:rPr>
              <a:t>: queries </a:t>
            </a:r>
            <a:r>
              <a:rPr lang="en-AU" b="0" i="0" dirty="0">
                <a:solidFill>
                  <a:srgbClr val="D1D5DB"/>
                </a:solidFill>
                <a:effectLst/>
                <a:latin typeface="Söhne"/>
              </a:rPr>
              <a:t>improve the performance of SQL queries, as poorly constructed manipulations can lead to slower query execution</a:t>
            </a:r>
            <a:endParaRPr lang="en-AU" dirty="0">
              <a:solidFill>
                <a:srgbClr val="313131"/>
              </a:solidFill>
            </a:endParaRPr>
          </a:p>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117</a:t>
            </a:fld>
            <a:endParaRPr lang="en-US" dirty="0"/>
          </a:p>
        </p:txBody>
      </p:sp>
    </p:spTree>
    <p:extLst>
      <p:ext uri="{BB962C8B-B14F-4D97-AF65-F5344CB8AC3E}">
        <p14:creationId xmlns:p14="http://schemas.microsoft.com/office/powerpoint/2010/main" val="17160757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119</a:t>
            </a:fld>
            <a:endParaRPr lang="en-US" dirty="0"/>
          </a:p>
        </p:txBody>
      </p:sp>
    </p:spTree>
    <p:extLst>
      <p:ext uri="{BB962C8B-B14F-4D97-AF65-F5344CB8AC3E}">
        <p14:creationId xmlns:p14="http://schemas.microsoft.com/office/powerpoint/2010/main" val="33122685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120</a:t>
            </a:fld>
            <a:endParaRPr lang="en-US" dirty="0"/>
          </a:p>
        </p:txBody>
      </p:sp>
    </p:spTree>
    <p:extLst>
      <p:ext uri="{BB962C8B-B14F-4D97-AF65-F5344CB8AC3E}">
        <p14:creationId xmlns:p14="http://schemas.microsoft.com/office/powerpoint/2010/main" val="364956461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123</a:t>
            </a:fld>
            <a:endParaRPr lang="en-US" dirty="0"/>
          </a:p>
        </p:txBody>
      </p:sp>
    </p:spTree>
    <p:extLst>
      <p:ext uri="{BB962C8B-B14F-4D97-AF65-F5344CB8AC3E}">
        <p14:creationId xmlns:p14="http://schemas.microsoft.com/office/powerpoint/2010/main" val="3426924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124</a:t>
            </a:fld>
            <a:endParaRPr lang="en-US" dirty="0"/>
          </a:p>
        </p:txBody>
      </p:sp>
    </p:spTree>
    <p:extLst>
      <p:ext uri="{BB962C8B-B14F-4D97-AF65-F5344CB8AC3E}">
        <p14:creationId xmlns:p14="http://schemas.microsoft.com/office/powerpoint/2010/main" val="14727356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125</a:t>
            </a:fld>
            <a:endParaRPr lang="en-US" dirty="0"/>
          </a:p>
        </p:txBody>
      </p:sp>
    </p:spTree>
    <p:extLst>
      <p:ext uri="{BB962C8B-B14F-4D97-AF65-F5344CB8AC3E}">
        <p14:creationId xmlns:p14="http://schemas.microsoft.com/office/powerpoint/2010/main" val="118926416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126</a:t>
            </a:fld>
            <a:endParaRPr lang="en-US" dirty="0"/>
          </a:p>
        </p:txBody>
      </p:sp>
    </p:spTree>
    <p:extLst>
      <p:ext uri="{BB962C8B-B14F-4D97-AF65-F5344CB8AC3E}">
        <p14:creationId xmlns:p14="http://schemas.microsoft.com/office/powerpoint/2010/main" val="23742918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127</a:t>
            </a:fld>
            <a:endParaRPr lang="en-US" dirty="0"/>
          </a:p>
        </p:txBody>
      </p:sp>
    </p:spTree>
    <p:extLst>
      <p:ext uri="{BB962C8B-B14F-4D97-AF65-F5344CB8AC3E}">
        <p14:creationId xmlns:p14="http://schemas.microsoft.com/office/powerpoint/2010/main" val="19050047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128</a:t>
            </a:fld>
            <a:endParaRPr lang="en-US" dirty="0"/>
          </a:p>
        </p:txBody>
      </p:sp>
    </p:spTree>
    <p:extLst>
      <p:ext uri="{BB962C8B-B14F-4D97-AF65-F5344CB8AC3E}">
        <p14:creationId xmlns:p14="http://schemas.microsoft.com/office/powerpoint/2010/main" val="1912613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9</a:t>
            </a:fld>
            <a:endParaRPr lang="en-US" dirty="0"/>
          </a:p>
        </p:txBody>
      </p:sp>
    </p:spTree>
    <p:extLst>
      <p:ext uri="{BB962C8B-B14F-4D97-AF65-F5344CB8AC3E}">
        <p14:creationId xmlns:p14="http://schemas.microsoft.com/office/powerpoint/2010/main" val="36315171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129</a:t>
            </a:fld>
            <a:endParaRPr lang="en-US" dirty="0"/>
          </a:p>
        </p:txBody>
      </p:sp>
    </p:spTree>
    <p:extLst>
      <p:ext uri="{BB962C8B-B14F-4D97-AF65-F5344CB8AC3E}">
        <p14:creationId xmlns:p14="http://schemas.microsoft.com/office/powerpoint/2010/main" val="421914635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130</a:t>
            </a:fld>
            <a:endParaRPr lang="en-US" dirty="0"/>
          </a:p>
        </p:txBody>
      </p:sp>
    </p:spTree>
    <p:extLst>
      <p:ext uri="{BB962C8B-B14F-4D97-AF65-F5344CB8AC3E}">
        <p14:creationId xmlns:p14="http://schemas.microsoft.com/office/powerpoint/2010/main" val="24556152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Menti</a:t>
            </a:r>
            <a:r>
              <a:rPr lang="en-AU" dirty="0"/>
              <a:t> quiz: two slides – called SQL Bootcamp: Database, data warehouse, </a:t>
            </a:r>
            <a:r>
              <a:rPr lang="en-AU" dirty="0" err="1"/>
              <a:t>datamart</a:t>
            </a:r>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131</a:t>
            </a:fld>
            <a:endParaRPr lang="en-US" dirty="0"/>
          </a:p>
        </p:txBody>
      </p:sp>
    </p:spTree>
    <p:extLst>
      <p:ext uri="{BB962C8B-B14F-4D97-AF65-F5344CB8AC3E}">
        <p14:creationId xmlns:p14="http://schemas.microsoft.com/office/powerpoint/2010/main" val="9568928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a:cs typeface="Arial"/>
            </a:endParaRPr>
          </a:p>
        </p:txBody>
      </p:sp>
      <p:sp>
        <p:nvSpPr>
          <p:cNvPr id="4" name="Slide Number Placeholder 3"/>
          <p:cNvSpPr>
            <a:spLocks noGrp="1"/>
          </p:cNvSpPr>
          <p:nvPr>
            <p:ph type="sldNum" sz="quarter" idx="5"/>
          </p:nvPr>
        </p:nvSpPr>
        <p:spPr/>
        <p:txBody>
          <a:bodyPr/>
          <a:lstStyle/>
          <a:p>
            <a:fld id="{C0F4A2C8-6C88-4E71-83EE-698B9D4FE22F}" type="slidenum">
              <a:rPr lang="en-US" smtClean="0"/>
              <a:pPr/>
              <a:t>132</a:t>
            </a:fld>
            <a:endParaRPr lang="en-US" dirty="0"/>
          </a:p>
        </p:txBody>
      </p:sp>
    </p:spTree>
    <p:extLst>
      <p:ext uri="{BB962C8B-B14F-4D97-AF65-F5344CB8AC3E}">
        <p14:creationId xmlns:p14="http://schemas.microsoft.com/office/powerpoint/2010/main" val="127744815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a:cs typeface="Arial"/>
            </a:endParaRPr>
          </a:p>
        </p:txBody>
      </p:sp>
      <p:sp>
        <p:nvSpPr>
          <p:cNvPr id="4" name="Slide Number Placeholder 3"/>
          <p:cNvSpPr>
            <a:spLocks noGrp="1"/>
          </p:cNvSpPr>
          <p:nvPr>
            <p:ph type="sldNum" sz="quarter" idx="5"/>
          </p:nvPr>
        </p:nvSpPr>
        <p:spPr/>
        <p:txBody>
          <a:bodyPr/>
          <a:lstStyle/>
          <a:p>
            <a:fld id="{C0F4A2C8-6C88-4E71-83EE-698B9D4FE22F}" type="slidenum">
              <a:rPr lang="en-US" smtClean="0"/>
              <a:pPr/>
              <a:t>133</a:t>
            </a:fld>
            <a:endParaRPr lang="en-US" dirty="0"/>
          </a:p>
        </p:txBody>
      </p:sp>
    </p:spTree>
    <p:extLst>
      <p:ext uri="{BB962C8B-B14F-4D97-AF65-F5344CB8AC3E}">
        <p14:creationId xmlns:p14="http://schemas.microsoft.com/office/powerpoint/2010/main" val="99344664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a:cs typeface="Arial"/>
            </a:endParaRPr>
          </a:p>
        </p:txBody>
      </p:sp>
      <p:sp>
        <p:nvSpPr>
          <p:cNvPr id="4" name="Slide Number Placeholder 3"/>
          <p:cNvSpPr>
            <a:spLocks noGrp="1"/>
          </p:cNvSpPr>
          <p:nvPr>
            <p:ph type="sldNum" sz="quarter" idx="5"/>
          </p:nvPr>
        </p:nvSpPr>
        <p:spPr/>
        <p:txBody>
          <a:bodyPr/>
          <a:lstStyle/>
          <a:p>
            <a:fld id="{C0F4A2C8-6C88-4E71-83EE-698B9D4FE22F}" type="slidenum">
              <a:rPr lang="en-US" smtClean="0"/>
              <a:pPr/>
              <a:t>134</a:t>
            </a:fld>
            <a:endParaRPr lang="en-US" dirty="0"/>
          </a:p>
        </p:txBody>
      </p:sp>
    </p:spTree>
    <p:extLst>
      <p:ext uri="{BB962C8B-B14F-4D97-AF65-F5344CB8AC3E}">
        <p14:creationId xmlns:p14="http://schemas.microsoft.com/office/powerpoint/2010/main" val="10924893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a:cs typeface="Arial"/>
            </a:endParaRPr>
          </a:p>
        </p:txBody>
      </p:sp>
      <p:sp>
        <p:nvSpPr>
          <p:cNvPr id="4" name="Slide Number Placeholder 3"/>
          <p:cNvSpPr>
            <a:spLocks noGrp="1"/>
          </p:cNvSpPr>
          <p:nvPr>
            <p:ph type="sldNum" sz="quarter" idx="5"/>
          </p:nvPr>
        </p:nvSpPr>
        <p:spPr/>
        <p:txBody>
          <a:bodyPr/>
          <a:lstStyle/>
          <a:p>
            <a:fld id="{C0F4A2C8-6C88-4E71-83EE-698B9D4FE22F}" type="slidenum">
              <a:rPr lang="en-US" smtClean="0"/>
              <a:pPr/>
              <a:t>135</a:t>
            </a:fld>
            <a:endParaRPr lang="en-US" dirty="0"/>
          </a:p>
        </p:txBody>
      </p:sp>
    </p:spTree>
    <p:extLst>
      <p:ext uri="{BB962C8B-B14F-4D97-AF65-F5344CB8AC3E}">
        <p14:creationId xmlns:p14="http://schemas.microsoft.com/office/powerpoint/2010/main" val="106190346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a:cs typeface="Arial"/>
            </a:endParaRPr>
          </a:p>
        </p:txBody>
      </p:sp>
      <p:sp>
        <p:nvSpPr>
          <p:cNvPr id="4" name="Slide Number Placeholder 3"/>
          <p:cNvSpPr>
            <a:spLocks noGrp="1"/>
          </p:cNvSpPr>
          <p:nvPr>
            <p:ph type="sldNum" sz="quarter" idx="5"/>
          </p:nvPr>
        </p:nvSpPr>
        <p:spPr/>
        <p:txBody>
          <a:bodyPr/>
          <a:lstStyle/>
          <a:p>
            <a:fld id="{C0F4A2C8-6C88-4E71-83EE-698B9D4FE22F}" type="slidenum">
              <a:rPr lang="en-US" smtClean="0"/>
              <a:pPr/>
              <a:t>136</a:t>
            </a:fld>
            <a:endParaRPr lang="en-US" dirty="0"/>
          </a:p>
        </p:txBody>
      </p:sp>
    </p:spTree>
    <p:extLst>
      <p:ext uri="{BB962C8B-B14F-4D97-AF65-F5344CB8AC3E}">
        <p14:creationId xmlns:p14="http://schemas.microsoft.com/office/powerpoint/2010/main" val="36151806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a:cs typeface="Arial"/>
            </a:endParaRPr>
          </a:p>
        </p:txBody>
      </p:sp>
      <p:sp>
        <p:nvSpPr>
          <p:cNvPr id="4" name="Slide Number Placeholder 3"/>
          <p:cNvSpPr>
            <a:spLocks noGrp="1"/>
          </p:cNvSpPr>
          <p:nvPr>
            <p:ph type="sldNum" sz="quarter" idx="5"/>
          </p:nvPr>
        </p:nvSpPr>
        <p:spPr/>
        <p:txBody>
          <a:bodyPr/>
          <a:lstStyle/>
          <a:p>
            <a:fld id="{C0F4A2C8-6C88-4E71-83EE-698B9D4FE22F}" type="slidenum">
              <a:rPr lang="en-US" smtClean="0"/>
              <a:pPr/>
              <a:t>137</a:t>
            </a:fld>
            <a:endParaRPr lang="en-US" dirty="0"/>
          </a:p>
        </p:txBody>
      </p:sp>
    </p:spTree>
    <p:extLst>
      <p:ext uri="{BB962C8B-B14F-4D97-AF65-F5344CB8AC3E}">
        <p14:creationId xmlns:p14="http://schemas.microsoft.com/office/powerpoint/2010/main" val="410867537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a:cs typeface="Arial"/>
            </a:endParaRPr>
          </a:p>
        </p:txBody>
      </p:sp>
      <p:sp>
        <p:nvSpPr>
          <p:cNvPr id="4" name="Slide Number Placeholder 3"/>
          <p:cNvSpPr>
            <a:spLocks noGrp="1"/>
          </p:cNvSpPr>
          <p:nvPr>
            <p:ph type="sldNum" sz="quarter" idx="5"/>
          </p:nvPr>
        </p:nvSpPr>
        <p:spPr/>
        <p:txBody>
          <a:bodyPr/>
          <a:lstStyle/>
          <a:p>
            <a:fld id="{C0F4A2C8-6C88-4E71-83EE-698B9D4FE22F}" type="slidenum">
              <a:rPr lang="en-US" smtClean="0"/>
              <a:pPr/>
              <a:t>138</a:t>
            </a:fld>
            <a:endParaRPr lang="en-US" dirty="0"/>
          </a:p>
        </p:txBody>
      </p:sp>
    </p:spTree>
    <p:extLst>
      <p:ext uri="{BB962C8B-B14F-4D97-AF65-F5344CB8AC3E}">
        <p14:creationId xmlns:p14="http://schemas.microsoft.com/office/powerpoint/2010/main" val="1596318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0" i="0" dirty="0">
                <a:effectLst/>
                <a:latin typeface="system-ui"/>
              </a:rPr>
              <a:t>Matthew Roche is a Long time Microsoft Employee, now Program manager for the Power BI team but he has become somewhat famous for his Principal or (maxim) that data should be transformed as far upstream as possible, and as far downstream as necessary.</a:t>
            </a:r>
          </a:p>
          <a:p>
            <a:endParaRPr lang="en-AU" b="0" i="0" dirty="0">
              <a:effectLst/>
              <a:latin typeface="system-ui"/>
            </a:endParaRPr>
          </a:p>
          <a:p>
            <a:pPr algn="l"/>
            <a:r>
              <a:rPr lang="en-AU" b="0" i="0" dirty="0">
                <a:solidFill>
                  <a:srgbClr val="111111"/>
                </a:solidFill>
                <a:effectLst/>
                <a:latin typeface="Ubuntu" panose="020B0604020202020204" pitchFamily="34" charset="0"/>
              </a:rPr>
              <a:t>In the context of extracting data for use in analysis or creating a dashboard etc,  “upstream” means closer to where the data is originally produced, and “downstream” means closer to where the data is consumed.</a:t>
            </a:r>
          </a:p>
          <a:p>
            <a:br>
              <a:rPr lang="en-AU" dirty="0"/>
            </a:br>
            <a:r>
              <a:rPr lang="en-AU" b="0" i="0" dirty="0">
                <a:solidFill>
                  <a:srgbClr val="111111"/>
                </a:solidFill>
                <a:effectLst/>
                <a:latin typeface="Ubuntu" panose="020B0504030602030204" pitchFamily="34" charset="0"/>
              </a:rPr>
              <a:t>By transforming data closer to its ultimate source costs can be reduced, and the value added through data transformation can be applied to a greater range of uses.</a:t>
            </a:r>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11</a:t>
            </a:fld>
            <a:endParaRPr lang="en-US" dirty="0"/>
          </a:p>
        </p:txBody>
      </p:sp>
    </p:spTree>
    <p:extLst>
      <p:ext uri="{BB962C8B-B14F-4D97-AF65-F5344CB8AC3E}">
        <p14:creationId xmlns:p14="http://schemas.microsoft.com/office/powerpoint/2010/main" val="159874994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a:cs typeface="Arial"/>
            </a:endParaRPr>
          </a:p>
        </p:txBody>
      </p:sp>
      <p:sp>
        <p:nvSpPr>
          <p:cNvPr id="4" name="Slide Number Placeholder 3"/>
          <p:cNvSpPr>
            <a:spLocks noGrp="1"/>
          </p:cNvSpPr>
          <p:nvPr>
            <p:ph type="sldNum" sz="quarter" idx="5"/>
          </p:nvPr>
        </p:nvSpPr>
        <p:spPr/>
        <p:txBody>
          <a:bodyPr/>
          <a:lstStyle/>
          <a:p>
            <a:fld id="{C0F4A2C8-6C88-4E71-83EE-698B9D4FE22F}" type="slidenum">
              <a:rPr lang="en-US" smtClean="0"/>
              <a:pPr/>
              <a:t>139</a:t>
            </a:fld>
            <a:endParaRPr lang="en-US" dirty="0"/>
          </a:p>
        </p:txBody>
      </p:sp>
    </p:spTree>
    <p:extLst>
      <p:ext uri="{BB962C8B-B14F-4D97-AF65-F5344CB8AC3E}">
        <p14:creationId xmlns:p14="http://schemas.microsoft.com/office/powerpoint/2010/main" val="128404031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a:cs typeface="Arial"/>
            </a:endParaRPr>
          </a:p>
        </p:txBody>
      </p:sp>
      <p:sp>
        <p:nvSpPr>
          <p:cNvPr id="4" name="Slide Number Placeholder 3"/>
          <p:cNvSpPr>
            <a:spLocks noGrp="1"/>
          </p:cNvSpPr>
          <p:nvPr>
            <p:ph type="sldNum" sz="quarter" idx="5"/>
          </p:nvPr>
        </p:nvSpPr>
        <p:spPr/>
        <p:txBody>
          <a:bodyPr/>
          <a:lstStyle/>
          <a:p>
            <a:fld id="{C0F4A2C8-6C88-4E71-83EE-698B9D4FE22F}" type="slidenum">
              <a:rPr lang="en-US" smtClean="0"/>
              <a:pPr/>
              <a:t>140</a:t>
            </a:fld>
            <a:endParaRPr lang="en-US" dirty="0"/>
          </a:p>
        </p:txBody>
      </p:sp>
    </p:spTree>
    <p:extLst>
      <p:ext uri="{BB962C8B-B14F-4D97-AF65-F5344CB8AC3E}">
        <p14:creationId xmlns:p14="http://schemas.microsoft.com/office/powerpoint/2010/main" val="39594413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a:cs typeface="Arial"/>
            </a:endParaRPr>
          </a:p>
        </p:txBody>
      </p:sp>
      <p:sp>
        <p:nvSpPr>
          <p:cNvPr id="4" name="Slide Number Placeholder 3"/>
          <p:cNvSpPr>
            <a:spLocks noGrp="1"/>
          </p:cNvSpPr>
          <p:nvPr>
            <p:ph type="sldNum" sz="quarter" idx="5"/>
          </p:nvPr>
        </p:nvSpPr>
        <p:spPr/>
        <p:txBody>
          <a:bodyPr/>
          <a:lstStyle/>
          <a:p>
            <a:fld id="{C0F4A2C8-6C88-4E71-83EE-698B9D4FE22F}" type="slidenum">
              <a:rPr lang="en-US" smtClean="0"/>
              <a:pPr/>
              <a:t>141</a:t>
            </a:fld>
            <a:endParaRPr lang="en-US" dirty="0"/>
          </a:p>
        </p:txBody>
      </p:sp>
    </p:spTree>
    <p:extLst>
      <p:ext uri="{BB962C8B-B14F-4D97-AF65-F5344CB8AC3E}">
        <p14:creationId xmlns:p14="http://schemas.microsoft.com/office/powerpoint/2010/main" val="37818156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a:cs typeface="Arial"/>
            </a:endParaRPr>
          </a:p>
        </p:txBody>
      </p:sp>
      <p:sp>
        <p:nvSpPr>
          <p:cNvPr id="4" name="Slide Number Placeholder 3"/>
          <p:cNvSpPr>
            <a:spLocks noGrp="1"/>
          </p:cNvSpPr>
          <p:nvPr>
            <p:ph type="sldNum" sz="quarter" idx="5"/>
          </p:nvPr>
        </p:nvSpPr>
        <p:spPr/>
        <p:txBody>
          <a:bodyPr/>
          <a:lstStyle/>
          <a:p>
            <a:fld id="{C0F4A2C8-6C88-4E71-83EE-698B9D4FE22F}" type="slidenum">
              <a:rPr lang="en-US" smtClean="0"/>
              <a:pPr/>
              <a:t>142</a:t>
            </a:fld>
            <a:endParaRPr lang="en-US" dirty="0"/>
          </a:p>
        </p:txBody>
      </p:sp>
    </p:spTree>
    <p:extLst>
      <p:ext uri="{BB962C8B-B14F-4D97-AF65-F5344CB8AC3E}">
        <p14:creationId xmlns:p14="http://schemas.microsoft.com/office/powerpoint/2010/main" val="279815330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a:cs typeface="Arial"/>
            </a:endParaRPr>
          </a:p>
        </p:txBody>
      </p:sp>
      <p:sp>
        <p:nvSpPr>
          <p:cNvPr id="4" name="Slide Number Placeholder 3"/>
          <p:cNvSpPr>
            <a:spLocks noGrp="1"/>
          </p:cNvSpPr>
          <p:nvPr>
            <p:ph type="sldNum" sz="quarter" idx="5"/>
          </p:nvPr>
        </p:nvSpPr>
        <p:spPr/>
        <p:txBody>
          <a:bodyPr/>
          <a:lstStyle/>
          <a:p>
            <a:fld id="{C0F4A2C8-6C88-4E71-83EE-698B9D4FE22F}" type="slidenum">
              <a:rPr lang="en-US" smtClean="0"/>
              <a:pPr/>
              <a:t>143</a:t>
            </a:fld>
            <a:endParaRPr lang="en-US" dirty="0"/>
          </a:p>
        </p:txBody>
      </p:sp>
    </p:spTree>
    <p:extLst>
      <p:ext uri="{BB962C8B-B14F-4D97-AF65-F5344CB8AC3E}">
        <p14:creationId xmlns:p14="http://schemas.microsoft.com/office/powerpoint/2010/main" val="61221599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latin typeface="Arial"/>
              <a:cs typeface="Arial"/>
            </a:endParaRPr>
          </a:p>
        </p:txBody>
      </p:sp>
      <p:sp>
        <p:nvSpPr>
          <p:cNvPr id="4" name="Slide Number Placeholder 3"/>
          <p:cNvSpPr>
            <a:spLocks noGrp="1"/>
          </p:cNvSpPr>
          <p:nvPr>
            <p:ph type="sldNum" sz="quarter" idx="5"/>
          </p:nvPr>
        </p:nvSpPr>
        <p:spPr/>
        <p:txBody>
          <a:bodyPr/>
          <a:lstStyle/>
          <a:p>
            <a:fld id="{C0F4A2C8-6C88-4E71-83EE-698B9D4FE22F}" type="slidenum">
              <a:rPr lang="en-US" smtClean="0"/>
              <a:pPr/>
              <a:t>144</a:t>
            </a:fld>
            <a:endParaRPr lang="en-US" dirty="0"/>
          </a:p>
        </p:txBody>
      </p:sp>
    </p:spTree>
    <p:extLst>
      <p:ext uri="{BB962C8B-B14F-4D97-AF65-F5344CB8AC3E}">
        <p14:creationId xmlns:p14="http://schemas.microsoft.com/office/powerpoint/2010/main" val="251590728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err="1"/>
              <a:t>Menti</a:t>
            </a:r>
            <a:r>
              <a:rPr lang="en-AU" dirty="0"/>
              <a:t> quiz: two slides – called SQL Bootcamp: Database, data warehouse, </a:t>
            </a:r>
            <a:r>
              <a:rPr lang="en-AU" dirty="0" err="1"/>
              <a:t>datamart</a:t>
            </a:r>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145</a:t>
            </a:fld>
            <a:endParaRPr lang="en-US" dirty="0"/>
          </a:p>
        </p:txBody>
      </p:sp>
    </p:spTree>
    <p:extLst>
      <p:ext uri="{BB962C8B-B14F-4D97-AF65-F5344CB8AC3E}">
        <p14:creationId xmlns:p14="http://schemas.microsoft.com/office/powerpoint/2010/main" val="14669062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Typical structure of data warehousing projects have sources, a data lake, a data warehouse and consumers.</a:t>
            </a:r>
          </a:p>
          <a:p>
            <a:endParaRPr lang="en-AU" dirty="0"/>
          </a:p>
          <a:p>
            <a:r>
              <a:rPr lang="en-AU" dirty="0"/>
              <a:t>Sources will often be in the form of a database – say a system that holds stores a record for each item that was purchase/scanned at a checkout. Our first ‘D’ word. Database are OLTP.</a:t>
            </a:r>
          </a:p>
          <a:p>
            <a:r>
              <a:rPr lang="en-AU" dirty="0"/>
              <a:t>OLTP – online transaction processing</a:t>
            </a:r>
          </a:p>
          <a:p>
            <a:endParaRPr lang="en-AU" dirty="0"/>
          </a:p>
          <a:p>
            <a:r>
              <a:rPr lang="en-AU" dirty="0"/>
              <a:t>This is different to our second ‘D’ word, data warehouse. We’ve covered previously in data warehousing training the different layers in a data warehouse.</a:t>
            </a:r>
          </a:p>
          <a:p>
            <a:r>
              <a:rPr lang="en-AU" dirty="0"/>
              <a:t>OLAP – online analytical processing</a:t>
            </a:r>
          </a:p>
          <a:p>
            <a:endParaRPr lang="en-AU" dirty="0"/>
          </a:p>
          <a:p>
            <a:r>
              <a:rPr lang="en-AU" dirty="0"/>
              <a:t>Process of getting data from source &gt; data lake &gt; data warehouse called ELT. Sometime might use ETL instead.</a:t>
            </a:r>
          </a:p>
        </p:txBody>
      </p:sp>
      <p:sp>
        <p:nvSpPr>
          <p:cNvPr id="4" name="Slide Number Placeholder 3"/>
          <p:cNvSpPr>
            <a:spLocks noGrp="1"/>
          </p:cNvSpPr>
          <p:nvPr>
            <p:ph type="sldNum" sz="quarter" idx="5"/>
          </p:nvPr>
        </p:nvSpPr>
        <p:spPr/>
        <p:txBody>
          <a:bodyPr/>
          <a:lstStyle/>
          <a:p>
            <a:fld id="{C0F4A2C8-6C88-4E71-83EE-698B9D4FE22F}" type="slidenum">
              <a:rPr lang="en-US" smtClean="0"/>
              <a:pPr/>
              <a:t>146</a:t>
            </a:fld>
            <a:endParaRPr lang="en-US" dirty="0"/>
          </a:p>
        </p:txBody>
      </p:sp>
    </p:spTree>
    <p:extLst>
      <p:ext uri="{BB962C8B-B14F-4D97-AF65-F5344CB8AC3E}">
        <p14:creationId xmlns:p14="http://schemas.microsoft.com/office/powerpoint/2010/main" val="293324513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F4A2C8-6C88-4E71-83EE-698B9D4FE22F}" type="slidenum">
              <a:rPr lang="en-US" smtClean="0"/>
              <a:pPr/>
              <a:t>147</a:t>
            </a:fld>
            <a:endParaRPr lang="en-US" dirty="0"/>
          </a:p>
        </p:txBody>
      </p:sp>
    </p:spTree>
    <p:extLst>
      <p:ext uri="{BB962C8B-B14F-4D97-AF65-F5344CB8AC3E}">
        <p14:creationId xmlns:p14="http://schemas.microsoft.com/office/powerpoint/2010/main" val="296160915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Modelled layer – data for the entire enterprise, usually a dimensional data model with facts and dims. </a:t>
            </a:r>
          </a:p>
          <a:p>
            <a:r>
              <a:rPr lang="en-AU" dirty="0"/>
              <a:t>Can be star or snowflake schema. </a:t>
            </a:r>
          </a:p>
          <a:p>
            <a:r>
              <a:rPr lang="en-AU" dirty="0"/>
              <a:t>Contains history – we’ve talked about CDC. </a:t>
            </a:r>
          </a:p>
          <a:p>
            <a:r>
              <a:rPr lang="en-AU" dirty="0"/>
              <a:t>Also connections between objects using surrogate keys.</a:t>
            </a:r>
          </a:p>
          <a:p>
            <a:r>
              <a:rPr lang="en-AU" dirty="0"/>
              <a:t>Minimal duplication of data, single source of truth for a piece of data.</a:t>
            </a:r>
          </a:p>
          <a:p>
            <a:endParaRPr lang="en-AU" dirty="0"/>
          </a:p>
          <a:p>
            <a:r>
              <a:rPr lang="en-AU" dirty="0"/>
              <a:t>Consumption layer is user/reporting focused. </a:t>
            </a:r>
          </a:p>
          <a:p>
            <a:r>
              <a:rPr lang="en-AU" dirty="0"/>
              <a:t>Would surface the source keys as well as surrogate keys. Aggregations, or views/objects that are pre-joined so convenient for users to access.</a:t>
            </a:r>
          </a:p>
          <a:p>
            <a:r>
              <a:rPr lang="en-AU" dirty="0"/>
              <a:t>Can have repetition of data as use-case/reporting dependent.</a:t>
            </a:r>
          </a:p>
        </p:txBody>
      </p:sp>
      <p:sp>
        <p:nvSpPr>
          <p:cNvPr id="4" name="Slide Number Placeholder 3"/>
          <p:cNvSpPr>
            <a:spLocks noGrp="1"/>
          </p:cNvSpPr>
          <p:nvPr>
            <p:ph type="sldNum" sz="quarter" idx="5"/>
          </p:nvPr>
        </p:nvSpPr>
        <p:spPr/>
        <p:txBody>
          <a:bodyPr/>
          <a:lstStyle/>
          <a:p>
            <a:fld id="{C0F4A2C8-6C88-4E71-83EE-698B9D4FE22F}" type="slidenum">
              <a:rPr lang="en-US" smtClean="0"/>
              <a:pPr/>
              <a:t>148</a:t>
            </a:fld>
            <a:endParaRPr lang="en-US" dirty="0"/>
          </a:p>
        </p:txBody>
      </p:sp>
    </p:spTree>
    <p:extLst>
      <p:ext uri="{BB962C8B-B14F-4D97-AF65-F5344CB8AC3E}">
        <p14:creationId xmlns:p14="http://schemas.microsoft.com/office/powerpoint/2010/main" val="13923885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emf"/></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 Black">
    <p:bg bwMode="gray">
      <p:bgPr>
        <a:solidFill>
          <a:schemeClr val="tx1"/>
        </a:solidFill>
        <a:effectLst/>
      </p:bgPr>
    </p:bg>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E9ED29CA-6A60-490D-9D54-EA7CC7AF832C}"/>
              </a:ext>
            </a:extLst>
          </p:cNvPr>
          <p:cNvGrpSpPr>
            <a:grpSpLocks noChangeAspect="1"/>
          </p:cNvGrpSpPr>
          <p:nvPr/>
        </p:nvGrpSpPr>
        <p:grpSpPr>
          <a:xfrm>
            <a:off x="464820" y="304800"/>
            <a:ext cx="1998000" cy="374400"/>
            <a:chOff x="398463" y="404813"/>
            <a:chExt cx="1627187" cy="307976"/>
          </a:xfrm>
          <a:solidFill>
            <a:schemeClr val="bg1"/>
          </a:solidFill>
        </p:grpSpPr>
        <p:sp>
          <p:nvSpPr>
            <p:cNvPr id="31" name="Oval 5">
              <a:extLst>
                <a:ext uri="{FF2B5EF4-FFF2-40B4-BE49-F238E27FC236}">
                  <a16:creationId xmlns:a16="http://schemas.microsoft.com/office/drawing/2014/main" id="{119E2360-A688-44DF-A6BB-76D18177CCFF}"/>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accent1"/>
                </a:solidFill>
              </a:endParaRPr>
            </a:p>
          </p:txBody>
        </p:sp>
        <p:sp>
          <p:nvSpPr>
            <p:cNvPr id="32" name="Freeform 6">
              <a:extLst>
                <a:ext uri="{FF2B5EF4-FFF2-40B4-BE49-F238E27FC236}">
                  <a16:creationId xmlns:a16="http://schemas.microsoft.com/office/drawing/2014/main" id="{4265C3C7-34A9-47F1-AB5F-2771E187891E}"/>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3" name="Rectangle 7">
              <a:extLst>
                <a:ext uri="{FF2B5EF4-FFF2-40B4-BE49-F238E27FC236}">
                  <a16:creationId xmlns:a16="http://schemas.microsoft.com/office/drawing/2014/main" id="{A9400861-EDC5-4A80-9569-C20320CE006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4" name="Freeform 8">
              <a:extLst>
                <a:ext uri="{FF2B5EF4-FFF2-40B4-BE49-F238E27FC236}">
                  <a16:creationId xmlns:a16="http://schemas.microsoft.com/office/drawing/2014/main" id="{64DC9296-DBBC-4C4E-ACB4-7DA2607D524B}"/>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5" name="Rectangle 9">
              <a:extLst>
                <a:ext uri="{FF2B5EF4-FFF2-40B4-BE49-F238E27FC236}">
                  <a16:creationId xmlns:a16="http://schemas.microsoft.com/office/drawing/2014/main" id="{3E26591B-8E9F-4856-8284-BF3F8DB6ABC1}"/>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6" name="Rectangle 10">
              <a:extLst>
                <a:ext uri="{FF2B5EF4-FFF2-40B4-BE49-F238E27FC236}">
                  <a16:creationId xmlns:a16="http://schemas.microsoft.com/office/drawing/2014/main" id="{43F42271-5510-4D15-B07B-133237928BB4}"/>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7" name="Freeform 11">
              <a:extLst>
                <a:ext uri="{FF2B5EF4-FFF2-40B4-BE49-F238E27FC236}">
                  <a16:creationId xmlns:a16="http://schemas.microsoft.com/office/drawing/2014/main" id="{00E9FD99-54D9-422B-9717-D0DD3442A0DF}"/>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8" name="Freeform 12">
              <a:extLst>
                <a:ext uri="{FF2B5EF4-FFF2-40B4-BE49-F238E27FC236}">
                  <a16:creationId xmlns:a16="http://schemas.microsoft.com/office/drawing/2014/main" id="{BAF30821-90D3-436A-8DDF-D130E66447E2}"/>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9" name="Freeform 13">
              <a:extLst>
                <a:ext uri="{FF2B5EF4-FFF2-40B4-BE49-F238E27FC236}">
                  <a16:creationId xmlns:a16="http://schemas.microsoft.com/office/drawing/2014/main" id="{5C1A565D-B22B-4EE2-ACC9-C993D581F00C}"/>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40" name="Freeform 14">
              <a:extLst>
                <a:ext uri="{FF2B5EF4-FFF2-40B4-BE49-F238E27FC236}">
                  <a16:creationId xmlns:a16="http://schemas.microsoft.com/office/drawing/2014/main" id="{666738FD-9737-43F5-8E36-896FD725FE08}"/>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
        <p:nvSpPr>
          <p:cNvPr id="41" name="Picture Placeholder 8">
            <a:extLst>
              <a:ext uri="{FF2B5EF4-FFF2-40B4-BE49-F238E27FC236}">
                <a16:creationId xmlns:a16="http://schemas.microsoft.com/office/drawing/2014/main" id="{AC175F74-77C8-4969-BBF5-920619ED7628}"/>
              </a:ext>
            </a:extLst>
          </p:cNvPr>
          <p:cNvSpPr>
            <a:spLocks noGrp="1"/>
          </p:cNvSpPr>
          <p:nvPr>
            <p:ph type="pic" sz="quarter" idx="11"/>
          </p:nvPr>
        </p:nvSpPr>
        <p:spPr>
          <a:xfrm>
            <a:off x="3393716" y="647700"/>
            <a:ext cx="5400000" cy="5479895"/>
          </a:xfrm>
          <a:prstGeom prst="rect">
            <a:avLst/>
          </a:prstGeom>
        </p:spPr>
        <p:txBody>
          <a:bodyPr/>
          <a:lstStyle/>
          <a:p>
            <a:r>
              <a:rPr lang="en-US" noProof="0"/>
              <a:t>Click icon to add picture</a:t>
            </a:r>
            <a:endParaRPr lang="en-US" noProof="0" dirty="0"/>
          </a:p>
        </p:txBody>
      </p:sp>
      <p:sp>
        <p:nvSpPr>
          <p:cNvPr id="42" name="Title 1">
            <a:extLst>
              <a:ext uri="{FF2B5EF4-FFF2-40B4-BE49-F238E27FC236}">
                <a16:creationId xmlns:a16="http://schemas.microsoft.com/office/drawing/2014/main" id="{B345DB50-CB94-4421-9E14-33DABF973475}"/>
              </a:ext>
            </a:extLst>
          </p:cNvPr>
          <p:cNvSpPr>
            <a:spLocks noGrp="1"/>
          </p:cNvSpPr>
          <p:nvPr>
            <p:ph type="ctrTitle"/>
          </p:nvPr>
        </p:nvSpPr>
        <p:spPr bwMode="gray">
          <a:xfrm>
            <a:off x="471171" y="5186207"/>
            <a:ext cx="4446269"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dirty="0"/>
              <a:t>Click to edit Master title style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p:nvPr>
        </p:nvSpPr>
        <p:spPr>
          <a:xfrm>
            <a:off x="47117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Tree>
    <p:extLst>
      <p:ext uri="{BB962C8B-B14F-4D97-AF65-F5344CB8AC3E}">
        <p14:creationId xmlns:p14="http://schemas.microsoft.com/office/powerpoint/2010/main" val="1487035599"/>
      </p:ext>
    </p:extLst>
  </p:cSld>
  <p:clrMapOvr>
    <a:masterClrMapping/>
  </p:clrMapOvr>
  <p:transition>
    <p:fade/>
  </p:transition>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2 column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5954C1B-9B85-4D98-9B7C-DD27C71008EC}"/>
              </a:ext>
            </a:extLst>
          </p:cNvPr>
          <p:cNvGraphicFramePr>
            <a:graphicFrameLocks noChangeAspect="1"/>
          </p:cNvGraphicFramePr>
          <p:nvPr userDrawn="1">
            <p:custDataLst>
              <p:tags r:id="rId1"/>
            </p:custDataLst>
            <p:extLst>
              <p:ext uri="{D42A27DB-BD31-4B8C-83A1-F6EECF244321}">
                <p14:modId xmlns:p14="http://schemas.microsoft.com/office/powerpoint/2010/main" val="36250657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A5954C1B-9B85-4D98-9B7C-DD27C71008E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1" name="Text Placeholder 8">
            <a:extLst>
              <a:ext uri="{FF2B5EF4-FFF2-40B4-BE49-F238E27FC236}">
                <a16:creationId xmlns:a16="http://schemas.microsoft.com/office/drawing/2014/main" id="{E4C9C465-5F81-4C4E-AE36-82D75EF23CE9}"/>
              </a:ext>
            </a:extLst>
          </p:cNvPr>
          <p:cNvSpPr>
            <a:spLocks noGrp="1"/>
          </p:cNvSpPr>
          <p:nvPr>
            <p:ph type="body" sz="quarter" idx="13" hasCustomPrompt="1"/>
          </p:nvPr>
        </p:nvSpPr>
        <p:spPr>
          <a:xfrm>
            <a:off x="467200" y="651600"/>
            <a:ext cx="11274551"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13" name="Title Placeholder 1">
            <a:extLst>
              <a:ext uri="{FF2B5EF4-FFF2-40B4-BE49-F238E27FC236}">
                <a16:creationId xmlns:a16="http://schemas.microsoft.com/office/drawing/2014/main" id="{A108B9C2-D6E9-4F22-A358-F556910FD39C}"/>
              </a:ext>
            </a:extLst>
          </p:cNvPr>
          <p:cNvSpPr>
            <a:spLocks noGrp="1"/>
          </p:cNvSpPr>
          <p:nvPr>
            <p:ph type="title" hasCustomPrompt="1"/>
          </p:nvPr>
        </p:nvSpPr>
        <p:spPr bwMode="gray">
          <a:xfrm>
            <a:off x="467200" y="304800"/>
            <a:ext cx="11274551" cy="342900"/>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2" name="Content Placeholder 3">
            <a:extLst>
              <a:ext uri="{FF2B5EF4-FFF2-40B4-BE49-F238E27FC236}">
                <a16:creationId xmlns:a16="http://schemas.microsoft.com/office/drawing/2014/main" id="{5BFF838E-71C3-028A-F0FE-965263CADF67}"/>
              </a:ext>
            </a:extLst>
          </p:cNvPr>
          <p:cNvSpPr>
            <a:spLocks noGrp="1"/>
          </p:cNvSpPr>
          <p:nvPr>
            <p:ph sz="quarter" idx="10"/>
          </p:nvPr>
        </p:nvSpPr>
        <p:spPr>
          <a:xfrm>
            <a:off x="463296" y="1688592"/>
            <a:ext cx="5518404" cy="427024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5" name="Content Placeholder 3">
            <a:extLst>
              <a:ext uri="{FF2B5EF4-FFF2-40B4-BE49-F238E27FC236}">
                <a16:creationId xmlns:a16="http://schemas.microsoft.com/office/drawing/2014/main" id="{7E9FA443-C4CB-6895-3C16-7A22BF378285}"/>
              </a:ext>
            </a:extLst>
          </p:cNvPr>
          <p:cNvSpPr>
            <a:spLocks noGrp="1"/>
          </p:cNvSpPr>
          <p:nvPr>
            <p:ph sz="quarter" idx="20"/>
          </p:nvPr>
        </p:nvSpPr>
        <p:spPr>
          <a:xfrm>
            <a:off x="6217924" y="1688592"/>
            <a:ext cx="5486397" cy="427024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Content Placeholder 3">
            <a:extLst>
              <a:ext uri="{FF2B5EF4-FFF2-40B4-BE49-F238E27FC236}">
                <a16:creationId xmlns:a16="http://schemas.microsoft.com/office/drawing/2014/main" id="{D3373867-D4E2-0DE6-A9D8-DD6A372C4E4C}"/>
              </a:ext>
            </a:extLst>
          </p:cNvPr>
          <p:cNvSpPr>
            <a:spLocks noGrp="1"/>
          </p:cNvSpPr>
          <p:nvPr>
            <p:ph sz="quarter" idx="14" hasCustomPrompt="1"/>
          </p:nvPr>
        </p:nvSpPr>
        <p:spPr>
          <a:xfrm>
            <a:off x="471983" y="6070213"/>
            <a:ext cx="11274552" cy="265176"/>
          </a:xfrm>
        </p:spPr>
        <p:txBody>
          <a:bodyPr wrap="none">
            <a:noAutofit/>
          </a:bodyPr>
          <a:lstStyle>
            <a:lvl1pPr>
              <a:spcAft>
                <a:spcPts val="0"/>
              </a:spcAft>
              <a:defRPr sz="800"/>
            </a:lvl1pPr>
          </a:lstStyle>
          <a:p>
            <a:pPr lvl="0"/>
            <a:r>
              <a:rPr lang="en-US" dirty="0"/>
              <a:t>Click to add notes and sources</a:t>
            </a:r>
          </a:p>
        </p:txBody>
      </p:sp>
    </p:spTree>
    <p:extLst>
      <p:ext uri="{BB962C8B-B14F-4D97-AF65-F5344CB8AC3E}">
        <p14:creationId xmlns:p14="http://schemas.microsoft.com/office/powerpoint/2010/main" val="1490455098"/>
      </p:ext>
    </p:extLst>
  </p:cSld>
  <p:clrMapOvr>
    <a:masterClrMapping/>
  </p:clrMapOvr>
  <p:transition>
    <p:fade/>
  </p:transition>
  <p:extLst>
    <p:ext uri="{DCECCB84-F9BA-43D5-87BE-67443E8EF086}">
      <p15:sldGuideLst xmlns:p15="http://schemas.microsoft.com/office/powerpoint/2012/main"/>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3 column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5954C1B-9B85-4D98-9B7C-DD27C71008EC}"/>
              </a:ext>
            </a:extLst>
          </p:cNvPr>
          <p:cNvGraphicFramePr>
            <a:graphicFrameLocks noChangeAspect="1"/>
          </p:cNvGraphicFramePr>
          <p:nvPr userDrawn="1">
            <p:custDataLst>
              <p:tags r:id="rId1"/>
            </p:custDataLst>
            <p:extLst>
              <p:ext uri="{D42A27DB-BD31-4B8C-83A1-F6EECF244321}">
                <p14:modId xmlns:p14="http://schemas.microsoft.com/office/powerpoint/2010/main" val="36250657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A5954C1B-9B85-4D98-9B7C-DD27C71008E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ext Placeholder 8">
            <a:extLst>
              <a:ext uri="{FF2B5EF4-FFF2-40B4-BE49-F238E27FC236}">
                <a16:creationId xmlns:a16="http://schemas.microsoft.com/office/drawing/2014/main" id="{30DD0439-3866-9082-0BA3-C34129B4B8D4}"/>
              </a:ext>
            </a:extLst>
          </p:cNvPr>
          <p:cNvSpPr>
            <a:spLocks noGrp="1"/>
          </p:cNvSpPr>
          <p:nvPr>
            <p:ph type="body" sz="quarter" idx="13" hasCustomPrompt="1"/>
          </p:nvPr>
        </p:nvSpPr>
        <p:spPr>
          <a:xfrm>
            <a:off x="467200" y="651600"/>
            <a:ext cx="11267599"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7CE59E06-DEAD-10A7-AD71-20495728D153}"/>
              </a:ext>
            </a:extLst>
          </p:cNvPr>
          <p:cNvSpPr>
            <a:spLocks noGrp="1"/>
          </p:cNvSpPr>
          <p:nvPr>
            <p:ph type="title" hasCustomPrompt="1"/>
          </p:nvPr>
        </p:nvSpPr>
        <p:spPr bwMode="gray">
          <a:xfrm>
            <a:off x="467200" y="304800"/>
            <a:ext cx="11267599" cy="342900"/>
          </a:xfrm>
          <a:prstGeom prst="rect">
            <a:avLst/>
          </a:prstGeom>
        </p:spPr>
        <p:txBody>
          <a:bodyPr vert="horz" lIns="0" tIns="0" rIns="0" bIns="0" rtlCol="0" anchor="t" anchorCtr="0">
            <a:noAutofit/>
          </a:bodyPr>
          <a:lstStyle>
            <a:lvl1pPr>
              <a:defRPr/>
            </a:lvl1pPr>
          </a:lstStyle>
          <a:p>
            <a:r>
              <a:rPr lang="en-US" noProof="0" dirty="0"/>
              <a:t>Click to add title</a:t>
            </a:r>
          </a:p>
        </p:txBody>
      </p:sp>
      <p:sp>
        <p:nvSpPr>
          <p:cNvPr id="6" name="Content Placeholder 3">
            <a:extLst>
              <a:ext uri="{FF2B5EF4-FFF2-40B4-BE49-F238E27FC236}">
                <a16:creationId xmlns:a16="http://schemas.microsoft.com/office/drawing/2014/main" id="{385F1FB2-6FEE-1D57-1F89-AA2E56D58EF3}"/>
              </a:ext>
            </a:extLst>
          </p:cNvPr>
          <p:cNvSpPr>
            <a:spLocks noGrp="1"/>
          </p:cNvSpPr>
          <p:nvPr>
            <p:ph sz="quarter" idx="10"/>
          </p:nvPr>
        </p:nvSpPr>
        <p:spPr>
          <a:xfrm>
            <a:off x="463296" y="1688592"/>
            <a:ext cx="3549904" cy="427024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Content Placeholder 3">
            <a:extLst>
              <a:ext uri="{FF2B5EF4-FFF2-40B4-BE49-F238E27FC236}">
                <a16:creationId xmlns:a16="http://schemas.microsoft.com/office/drawing/2014/main" id="{E21C0AC5-3796-8C38-826D-30C36F07209B}"/>
              </a:ext>
            </a:extLst>
          </p:cNvPr>
          <p:cNvSpPr>
            <a:spLocks noGrp="1"/>
          </p:cNvSpPr>
          <p:nvPr>
            <p:ph sz="quarter" idx="14"/>
          </p:nvPr>
        </p:nvSpPr>
        <p:spPr>
          <a:xfrm>
            <a:off x="4324096" y="1684020"/>
            <a:ext cx="3549904" cy="427024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Content Placeholder 3">
            <a:extLst>
              <a:ext uri="{FF2B5EF4-FFF2-40B4-BE49-F238E27FC236}">
                <a16:creationId xmlns:a16="http://schemas.microsoft.com/office/drawing/2014/main" id="{5C365DF0-7568-5ECF-060B-EE8581A70F28}"/>
              </a:ext>
            </a:extLst>
          </p:cNvPr>
          <p:cNvSpPr>
            <a:spLocks noGrp="1"/>
          </p:cNvSpPr>
          <p:nvPr>
            <p:ph sz="quarter" idx="15"/>
          </p:nvPr>
        </p:nvSpPr>
        <p:spPr>
          <a:xfrm>
            <a:off x="8190991" y="1684020"/>
            <a:ext cx="3549904" cy="4270248"/>
          </a:xfrm>
          <a:prstGeom prst="rect">
            <a:avLst/>
          </a:prstGeom>
        </p:spPr>
        <p:txBody>
          <a:bodyPr>
            <a:noAutofit/>
          </a:bodyPr>
          <a:lstStyle>
            <a:lvl1pPr marL="0" indent="0" algn="l">
              <a:buFontTx/>
              <a:buNone/>
              <a:tabLst>
                <a:tab pos="3771900" algn="r"/>
              </a:tabLst>
              <a:defRPr sz="1200"/>
            </a:lvl1pPr>
            <a:lvl2pPr marL="104775" indent="-104775" algn="l">
              <a:buClrTx/>
              <a:buSzPct val="100000"/>
              <a:buFont typeface="Arial" panose="020B0604020202020204" pitchFamily="34" charset="0"/>
              <a:buChar char="•"/>
              <a:tabLst>
                <a:tab pos="3771900" algn="r"/>
              </a:tabLst>
              <a:defRPr sz="1200"/>
            </a:lvl2pPr>
            <a:lvl3pPr marL="228600" indent="-104775" algn="l">
              <a:buClrTx/>
              <a:buSzPct val="100000"/>
              <a:buFont typeface="Arial" panose="020B0604020202020204" pitchFamily="34" charset="0"/>
              <a:buChar char="−"/>
              <a:tabLst>
                <a:tab pos="3771900" algn="r"/>
              </a:tabLst>
              <a:defRPr sz="1200"/>
            </a:lvl3pPr>
            <a:lvl4pPr marL="352425" indent="-104775" algn="l">
              <a:buClrTx/>
              <a:buSzPct val="100000"/>
              <a:buFont typeface="Arial" panose="020B0604020202020204" pitchFamily="34" charset="0"/>
              <a:buChar char="◦"/>
              <a:tabLst>
                <a:tab pos="3771900" algn="r"/>
              </a:tabLst>
              <a:defRPr sz="1200"/>
            </a:lvl4pPr>
            <a:lvl5pPr marL="476250" indent="-104775" algn="l">
              <a:buClrTx/>
              <a:buSzPct val="100000"/>
              <a:buFont typeface="Arial" panose="020B0604020202020204" pitchFamily="34" charset="0"/>
              <a:buChar char="−"/>
              <a:tabLst>
                <a:tab pos="3771900" algn="r"/>
              </a:tabLst>
              <a:defRPr sz="1200" baseline="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7" name="Content Placeholder 3">
            <a:extLst>
              <a:ext uri="{FF2B5EF4-FFF2-40B4-BE49-F238E27FC236}">
                <a16:creationId xmlns:a16="http://schemas.microsoft.com/office/drawing/2014/main" id="{AF0E5EE4-4FA0-9E50-A648-BDC14EEC491D}"/>
              </a:ext>
            </a:extLst>
          </p:cNvPr>
          <p:cNvSpPr>
            <a:spLocks noGrp="1"/>
          </p:cNvSpPr>
          <p:nvPr>
            <p:ph sz="quarter" idx="16" hasCustomPrompt="1"/>
          </p:nvPr>
        </p:nvSpPr>
        <p:spPr>
          <a:xfrm>
            <a:off x="471983" y="6100693"/>
            <a:ext cx="11274552" cy="265176"/>
          </a:xfrm>
        </p:spPr>
        <p:txBody>
          <a:bodyPr wrap="none">
            <a:noAutofit/>
          </a:bodyPr>
          <a:lstStyle>
            <a:lvl1pPr>
              <a:spcAft>
                <a:spcPts val="0"/>
              </a:spcAft>
              <a:defRPr sz="800"/>
            </a:lvl1pPr>
          </a:lstStyle>
          <a:p>
            <a:pPr lvl="0"/>
            <a:r>
              <a:rPr lang="en-US" dirty="0"/>
              <a:t>Click to add notes and sources</a:t>
            </a:r>
          </a:p>
        </p:txBody>
      </p:sp>
    </p:spTree>
    <p:extLst>
      <p:ext uri="{BB962C8B-B14F-4D97-AF65-F5344CB8AC3E}">
        <p14:creationId xmlns:p14="http://schemas.microsoft.com/office/powerpoint/2010/main" val="4054097567"/>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ubtitle, 4 columns">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5954C1B-9B85-4D98-9B7C-DD27C71008EC}"/>
              </a:ext>
            </a:extLst>
          </p:cNvPr>
          <p:cNvGraphicFramePr>
            <a:graphicFrameLocks noChangeAspect="1"/>
          </p:cNvGraphicFramePr>
          <p:nvPr userDrawn="1">
            <p:custDataLst>
              <p:tags r:id="rId1"/>
            </p:custDataLst>
            <p:extLst>
              <p:ext uri="{D42A27DB-BD31-4B8C-83A1-F6EECF244321}">
                <p14:modId xmlns:p14="http://schemas.microsoft.com/office/powerpoint/2010/main" val="36250657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A5954C1B-9B85-4D98-9B7C-DD27C71008E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8">
            <a:extLst>
              <a:ext uri="{FF2B5EF4-FFF2-40B4-BE49-F238E27FC236}">
                <a16:creationId xmlns:a16="http://schemas.microsoft.com/office/drawing/2014/main" id="{1BBB9896-0B95-CB6F-B2E6-4166A5EE89B1}"/>
              </a:ext>
            </a:extLst>
          </p:cNvPr>
          <p:cNvSpPr>
            <a:spLocks noGrp="1"/>
          </p:cNvSpPr>
          <p:nvPr>
            <p:ph type="body" sz="quarter" idx="13" hasCustomPrompt="1"/>
          </p:nvPr>
        </p:nvSpPr>
        <p:spPr>
          <a:xfrm>
            <a:off x="463295" y="65246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dirty="0"/>
              <a:t>Click to add subtitle</a:t>
            </a:r>
          </a:p>
        </p:txBody>
      </p:sp>
      <p:sp>
        <p:nvSpPr>
          <p:cNvPr id="14" name="Title Placeholder 1">
            <a:extLst>
              <a:ext uri="{FF2B5EF4-FFF2-40B4-BE49-F238E27FC236}">
                <a16:creationId xmlns:a16="http://schemas.microsoft.com/office/drawing/2014/main" id="{FF047BD9-DCEF-9477-148A-1153F1CC01AF}"/>
              </a:ext>
            </a:extLst>
          </p:cNvPr>
          <p:cNvSpPr>
            <a:spLocks noGrp="1"/>
          </p:cNvSpPr>
          <p:nvPr>
            <p:ph type="title" hasCustomPrompt="1"/>
          </p:nvPr>
        </p:nvSpPr>
        <p:spPr>
          <a:xfrm>
            <a:off x="463295" y="315512"/>
            <a:ext cx="11277600" cy="334099"/>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
        <p:nvSpPr>
          <p:cNvPr id="16" name="Content Placeholder 3">
            <a:extLst>
              <a:ext uri="{FF2B5EF4-FFF2-40B4-BE49-F238E27FC236}">
                <a16:creationId xmlns:a16="http://schemas.microsoft.com/office/drawing/2014/main" id="{3AA439D1-5700-3F7E-2EF9-688D15E8BCE8}"/>
              </a:ext>
            </a:extLst>
          </p:cNvPr>
          <p:cNvSpPr>
            <a:spLocks noGrp="1"/>
          </p:cNvSpPr>
          <p:nvPr>
            <p:ph sz="quarter" idx="10"/>
          </p:nvPr>
        </p:nvSpPr>
        <p:spPr>
          <a:xfrm>
            <a:off x="463296" y="1684020"/>
            <a:ext cx="2685018" cy="4270248"/>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7" name="Content Placeholder 3">
            <a:extLst>
              <a:ext uri="{FF2B5EF4-FFF2-40B4-BE49-F238E27FC236}">
                <a16:creationId xmlns:a16="http://schemas.microsoft.com/office/drawing/2014/main" id="{52870624-0CB5-C61B-6B54-4F9EBA2CE675}"/>
              </a:ext>
            </a:extLst>
          </p:cNvPr>
          <p:cNvSpPr>
            <a:spLocks noGrp="1"/>
          </p:cNvSpPr>
          <p:nvPr>
            <p:ph sz="quarter" idx="14"/>
          </p:nvPr>
        </p:nvSpPr>
        <p:spPr>
          <a:xfrm>
            <a:off x="3331888" y="1684020"/>
            <a:ext cx="2685018" cy="4270248"/>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8" name="Content Placeholder 3">
            <a:extLst>
              <a:ext uri="{FF2B5EF4-FFF2-40B4-BE49-F238E27FC236}">
                <a16:creationId xmlns:a16="http://schemas.microsoft.com/office/drawing/2014/main" id="{E9B4C4D2-D63F-486E-4323-819C2180D3D6}"/>
              </a:ext>
            </a:extLst>
          </p:cNvPr>
          <p:cNvSpPr>
            <a:spLocks noGrp="1"/>
          </p:cNvSpPr>
          <p:nvPr>
            <p:ph sz="quarter" idx="15"/>
          </p:nvPr>
        </p:nvSpPr>
        <p:spPr>
          <a:xfrm>
            <a:off x="6200480" y="1684020"/>
            <a:ext cx="2685018" cy="4270248"/>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9" name="Content Placeholder 3">
            <a:extLst>
              <a:ext uri="{FF2B5EF4-FFF2-40B4-BE49-F238E27FC236}">
                <a16:creationId xmlns:a16="http://schemas.microsoft.com/office/drawing/2014/main" id="{3CC00C14-814D-4DB5-E24B-D0135DCA10EB}"/>
              </a:ext>
            </a:extLst>
          </p:cNvPr>
          <p:cNvSpPr>
            <a:spLocks noGrp="1"/>
          </p:cNvSpPr>
          <p:nvPr>
            <p:ph sz="quarter" idx="16"/>
          </p:nvPr>
        </p:nvSpPr>
        <p:spPr>
          <a:xfrm>
            <a:off x="9069072" y="1684020"/>
            <a:ext cx="2685018" cy="4270248"/>
          </a:xfrm>
          <a:prstGeom prst="rect">
            <a:avLst/>
          </a:prstGeom>
        </p:spPr>
        <p:txBody>
          <a:bodyPr>
            <a:noAutofit/>
          </a:bodyPr>
          <a:lstStyle>
            <a:lvl1pPr marL="0" indent="0" algn="l">
              <a:buFontTx/>
              <a:buNone/>
              <a:tabLst>
                <a:tab pos="3771900" algn="r"/>
              </a:tabLst>
              <a:defRPr sz="1200">
                <a:latin typeface="+mn-lt"/>
              </a:defRPr>
            </a:lvl1pPr>
            <a:lvl2pPr marL="104775" indent="-104775" algn="l">
              <a:buClrTx/>
              <a:buSzPct val="100000"/>
              <a:buFont typeface="Arial" panose="020B0604020202020204" pitchFamily="34" charset="0"/>
              <a:buChar char="•"/>
              <a:tabLst>
                <a:tab pos="3771900" algn="r"/>
              </a:tabLst>
              <a:defRPr sz="1200">
                <a:latin typeface="+mj-lt"/>
              </a:defRPr>
            </a:lvl2pPr>
            <a:lvl3pPr marL="228600" indent="-104775" algn="l">
              <a:buClrTx/>
              <a:buSzPct val="100000"/>
              <a:buFont typeface="Arial" panose="020B0604020202020204" pitchFamily="34" charset="0"/>
              <a:buChar char="−"/>
              <a:tabLst>
                <a:tab pos="3771900" algn="r"/>
              </a:tabLst>
              <a:defRPr sz="1200">
                <a:latin typeface="+mn-lt"/>
              </a:defRPr>
            </a:lvl3pPr>
            <a:lvl4pPr marL="352425" indent="-104775" algn="l">
              <a:buClrTx/>
              <a:buSzPct val="100000"/>
              <a:buFont typeface="Arial" panose="020B0604020202020204" pitchFamily="34" charset="0"/>
              <a:buChar char="◦"/>
              <a:tabLst>
                <a:tab pos="3771900" algn="r"/>
              </a:tabLst>
              <a:defRPr sz="1200">
                <a:latin typeface="+mn-lt"/>
              </a:defRPr>
            </a:lvl4pPr>
            <a:lvl5pPr marL="476250" indent="-104775" algn="l">
              <a:buClrTx/>
              <a:buSzPct val="100000"/>
              <a:buFont typeface="Arial" panose="020B0604020202020204" pitchFamily="34" charset="0"/>
              <a:buChar char="−"/>
              <a:tabLst>
                <a:tab pos="3771900" algn="r"/>
              </a:tabLst>
              <a:defRPr sz="1200" baseline="0">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a:t>
            </a:r>
            <a:r>
              <a:rPr lang="en-US" noProof="0" dirty="0" err="1"/>
              <a:t>levelz</a:t>
            </a:r>
            <a:endParaRPr lang="en-US" noProof="0" dirty="0"/>
          </a:p>
        </p:txBody>
      </p:sp>
      <p:sp>
        <p:nvSpPr>
          <p:cNvPr id="20" name="Content Placeholder 3">
            <a:extLst>
              <a:ext uri="{FF2B5EF4-FFF2-40B4-BE49-F238E27FC236}">
                <a16:creationId xmlns:a16="http://schemas.microsoft.com/office/drawing/2014/main" id="{153C2E35-10B1-48FE-7FDB-5810AA1CFB73}"/>
              </a:ext>
            </a:extLst>
          </p:cNvPr>
          <p:cNvSpPr>
            <a:spLocks noGrp="1"/>
          </p:cNvSpPr>
          <p:nvPr>
            <p:ph sz="quarter" idx="17" hasCustomPrompt="1"/>
          </p:nvPr>
        </p:nvSpPr>
        <p:spPr>
          <a:xfrm>
            <a:off x="471983" y="6070213"/>
            <a:ext cx="11274552" cy="265176"/>
          </a:xfrm>
        </p:spPr>
        <p:txBody>
          <a:bodyPr wrap="none">
            <a:noAutofit/>
          </a:bodyPr>
          <a:lstStyle>
            <a:lvl1pPr>
              <a:spcAft>
                <a:spcPts val="0"/>
              </a:spcAft>
              <a:defRPr sz="800"/>
            </a:lvl1pPr>
          </a:lstStyle>
          <a:p>
            <a:pPr lvl="0"/>
            <a:r>
              <a:rPr lang="en-US" dirty="0"/>
              <a:t>Click to add notes and sources</a:t>
            </a:r>
          </a:p>
        </p:txBody>
      </p:sp>
    </p:spTree>
    <p:extLst>
      <p:ext uri="{BB962C8B-B14F-4D97-AF65-F5344CB8AC3E}">
        <p14:creationId xmlns:p14="http://schemas.microsoft.com/office/powerpoint/2010/main" val="4220101394"/>
      </p:ext>
    </p:extLst>
  </p:cSld>
  <p:clrMapOvr>
    <a:masterClrMapping/>
  </p:clrMapOvr>
  <p:transition>
    <p:fade/>
  </p:transition>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am profile ">
    <p:spTree>
      <p:nvGrpSpPr>
        <p:cNvPr id="1" name=""/>
        <p:cNvGrpSpPr/>
        <p:nvPr/>
      </p:nvGrpSpPr>
      <p:grpSpPr>
        <a:xfrm>
          <a:off x="0" y="0"/>
          <a:ext cx="0" cy="0"/>
          <a:chOff x="0" y="0"/>
          <a:chExt cx="0" cy="0"/>
        </a:xfrm>
      </p:grpSpPr>
      <p:sp>
        <p:nvSpPr>
          <p:cNvPr id="16" name="Text Placeholder 8">
            <a:extLst>
              <a:ext uri="{FF2B5EF4-FFF2-40B4-BE49-F238E27FC236}">
                <a16:creationId xmlns:a16="http://schemas.microsoft.com/office/drawing/2014/main" id="{C2FDA775-7453-495D-ABC5-C379E37806BE}"/>
              </a:ext>
            </a:extLst>
          </p:cNvPr>
          <p:cNvSpPr>
            <a:spLocks noGrp="1"/>
          </p:cNvSpPr>
          <p:nvPr>
            <p:ph type="body" sz="quarter" idx="22" hasCustomPrompt="1"/>
          </p:nvPr>
        </p:nvSpPr>
        <p:spPr>
          <a:xfrm>
            <a:off x="463295" y="65246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dirty="0"/>
              <a:t>Click to add subtitle</a:t>
            </a:r>
          </a:p>
        </p:txBody>
      </p:sp>
      <p:sp>
        <p:nvSpPr>
          <p:cNvPr id="17" name="Title Placeholder 1">
            <a:extLst>
              <a:ext uri="{FF2B5EF4-FFF2-40B4-BE49-F238E27FC236}">
                <a16:creationId xmlns:a16="http://schemas.microsoft.com/office/drawing/2014/main" id="{D55BC33C-2B71-4E68-81E3-F520AB4629F5}"/>
              </a:ext>
            </a:extLst>
          </p:cNvPr>
          <p:cNvSpPr>
            <a:spLocks noGrp="1"/>
          </p:cNvSpPr>
          <p:nvPr>
            <p:ph type="title" hasCustomPrompt="1"/>
          </p:nvPr>
        </p:nvSpPr>
        <p:spPr>
          <a:xfrm>
            <a:off x="463295" y="315512"/>
            <a:ext cx="11277600" cy="334099"/>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
        <p:nvSpPr>
          <p:cNvPr id="2" name="Picture Placeholder 11">
            <a:extLst>
              <a:ext uri="{FF2B5EF4-FFF2-40B4-BE49-F238E27FC236}">
                <a16:creationId xmlns:a16="http://schemas.microsoft.com/office/drawing/2014/main" id="{0D8F34B8-DFAD-6DD7-E1A1-4572B7969DDD}"/>
              </a:ext>
            </a:extLst>
          </p:cNvPr>
          <p:cNvSpPr>
            <a:spLocks noGrp="1"/>
          </p:cNvSpPr>
          <p:nvPr>
            <p:ph type="pic" sz="quarter" idx="25"/>
          </p:nvPr>
        </p:nvSpPr>
        <p:spPr>
          <a:xfrm>
            <a:off x="469440" y="1880213"/>
            <a:ext cx="1476000" cy="1476000"/>
          </a:xfrm>
        </p:spPr>
        <p:txBody>
          <a:bodyPr>
            <a:normAutofit/>
          </a:bodyPr>
          <a:lstStyle>
            <a:lvl1pPr algn="ctr">
              <a:defRPr sz="1200"/>
            </a:lvl1pPr>
          </a:lstStyle>
          <a:p>
            <a:r>
              <a:rPr lang="en-US"/>
              <a:t>Click icon to add picture</a:t>
            </a:r>
            <a:endParaRPr lang="en-GB" dirty="0"/>
          </a:p>
        </p:txBody>
      </p:sp>
      <p:sp>
        <p:nvSpPr>
          <p:cNvPr id="3" name="Picture Placeholder 11">
            <a:extLst>
              <a:ext uri="{FF2B5EF4-FFF2-40B4-BE49-F238E27FC236}">
                <a16:creationId xmlns:a16="http://schemas.microsoft.com/office/drawing/2014/main" id="{90D3C277-40A7-31AF-87D8-848A84CDC70C}"/>
              </a:ext>
            </a:extLst>
          </p:cNvPr>
          <p:cNvSpPr>
            <a:spLocks noGrp="1"/>
          </p:cNvSpPr>
          <p:nvPr>
            <p:ph type="pic" sz="quarter" idx="27"/>
          </p:nvPr>
        </p:nvSpPr>
        <p:spPr>
          <a:xfrm>
            <a:off x="6263184" y="1880213"/>
            <a:ext cx="1476000" cy="1476000"/>
          </a:xfrm>
        </p:spPr>
        <p:txBody>
          <a:bodyPr>
            <a:normAutofit/>
          </a:bodyPr>
          <a:lstStyle>
            <a:lvl1pPr algn="ctr">
              <a:defRPr sz="1200"/>
            </a:lvl1pPr>
          </a:lstStyle>
          <a:p>
            <a:r>
              <a:rPr lang="en-US"/>
              <a:t>Click icon to add picture</a:t>
            </a:r>
            <a:endParaRPr lang="en-GB" dirty="0"/>
          </a:p>
        </p:txBody>
      </p:sp>
      <p:sp>
        <p:nvSpPr>
          <p:cNvPr id="4" name="Picture Placeholder 11">
            <a:extLst>
              <a:ext uri="{FF2B5EF4-FFF2-40B4-BE49-F238E27FC236}">
                <a16:creationId xmlns:a16="http://schemas.microsoft.com/office/drawing/2014/main" id="{6B0BFB5D-1E54-FF08-195B-949B6341E16B}"/>
              </a:ext>
            </a:extLst>
          </p:cNvPr>
          <p:cNvSpPr>
            <a:spLocks noGrp="1"/>
          </p:cNvSpPr>
          <p:nvPr>
            <p:ph type="pic" sz="quarter" idx="29"/>
          </p:nvPr>
        </p:nvSpPr>
        <p:spPr>
          <a:xfrm>
            <a:off x="469440" y="4256213"/>
            <a:ext cx="1476000" cy="1476000"/>
          </a:xfrm>
        </p:spPr>
        <p:txBody>
          <a:bodyPr>
            <a:normAutofit/>
          </a:bodyPr>
          <a:lstStyle>
            <a:lvl1pPr algn="ctr">
              <a:defRPr sz="1200"/>
            </a:lvl1pPr>
          </a:lstStyle>
          <a:p>
            <a:r>
              <a:rPr lang="en-US"/>
              <a:t>Click icon to add picture</a:t>
            </a:r>
            <a:endParaRPr lang="en-GB" dirty="0"/>
          </a:p>
        </p:txBody>
      </p:sp>
      <p:sp>
        <p:nvSpPr>
          <p:cNvPr id="5" name="Picture Placeholder 11">
            <a:extLst>
              <a:ext uri="{FF2B5EF4-FFF2-40B4-BE49-F238E27FC236}">
                <a16:creationId xmlns:a16="http://schemas.microsoft.com/office/drawing/2014/main" id="{B70C4541-64E0-0D36-F531-9180AEBAADAD}"/>
              </a:ext>
            </a:extLst>
          </p:cNvPr>
          <p:cNvSpPr>
            <a:spLocks noGrp="1"/>
          </p:cNvSpPr>
          <p:nvPr>
            <p:ph type="pic" sz="quarter" idx="31"/>
          </p:nvPr>
        </p:nvSpPr>
        <p:spPr>
          <a:xfrm>
            <a:off x="6263184" y="4256213"/>
            <a:ext cx="1476000" cy="1476000"/>
          </a:xfrm>
        </p:spPr>
        <p:txBody>
          <a:bodyPr>
            <a:normAutofit/>
          </a:bodyPr>
          <a:lstStyle>
            <a:lvl1pPr algn="ctr">
              <a:defRPr sz="1200"/>
            </a:lvl1pPr>
          </a:lstStyle>
          <a:p>
            <a:r>
              <a:rPr lang="en-US"/>
              <a:t>Click icon to add picture</a:t>
            </a:r>
            <a:endParaRPr lang="en-GB" dirty="0"/>
          </a:p>
        </p:txBody>
      </p:sp>
      <p:sp>
        <p:nvSpPr>
          <p:cNvPr id="6" name="Text Placeholder 12">
            <a:extLst>
              <a:ext uri="{FF2B5EF4-FFF2-40B4-BE49-F238E27FC236}">
                <a16:creationId xmlns:a16="http://schemas.microsoft.com/office/drawing/2014/main" id="{4FC28274-B484-ADCB-6FAD-CD816034B792}"/>
              </a:ext>
            </a:extLst>
          </p:cNvPr>
          <p:cNvSpPr>
            <a:spLocks noGrp="1"/>
          </p:cNvSpPr>
          <p:nvPr>
            <p:ph type="body" sz="quarter" idx="32"/>
          </p:nvPr>
        </p:nvSpPr>
        <p:spPr>
          <a:xfrm>
            <a:off x="2104052" y="1880213"/>
            <a:ext cx="3846100" cy="1944000"/>
          </a:xfrm>
        </p:spPr>
        <p:txBody>
          <a:bodyPr/>
          <a:lstStyle>
            <a:lvl1pPr>
              <a:spcAft>
                <a:spcPts val="0"/>
              </a:spcAft>
              <a:defRPr sz="1200" b="1"/>
            </a:lvl1pPr>
            <a:lvl2pPr>
              <a:spcAft>
                <a:spcPts val="0"/>
              </a:spcAft>
              <a:defRPr sz="1200" b="0"/>
            </a:lvl2pPr>
          </a:lstStyle>
          <a:p>
            <a:pPr lvl="0"/>
            <a:r>
              <a:rPr lang="en-US"/>
              <a:t>Click to edit Master text styles</a:t>
            </a:r>
          </a:p>
          <a:p>
            <a:pPr lvl="1"/>
            <a:r>
              <a:rPr lang="en-US"/>
              <a:t>Second level</a:t>
            </a:r>
          </a:p>
        </p:txBody>
      </p:sp>
      <p:sp>
        <p:nvSpPr>
          <p:cNvPr id="7" name="Text Placeholder 12">
            <a:extLst>
              <a:ext uri="{FF2B5EF4-FFF2-40B4-BE49-F238E27FC236}">
                <a16:creationId xmlns:a16="http://schemas.microsoft.com/office/drawing/2014/main" id="{9D3FBE01-C9A4-F88D-C153-2816D6207A40}"/>
              </a:ext>
            </a:extLst>
          </p:cNvPr>
          <p:cNvSpPr>
            <a:spLocks noGrp="1"/>
          </p:cNvSpPr>
          <p:nvPr>
            <p:ph type="body" sz="quarter" idx="33"/>
          </p:nvPr>
        </p:nvSpPr>
        <p:spPr>
          <a:xfrm>
            <a:off x="7892540" y="1880213"/>
            <a:ext cx="3846100" cy="1944000"/>
          </a:xfrm>
        </p:spPr>
        <p:txBody>
          <a:bodyPr/>
          <a:lstStyle>
            <a:lvl1pPr>
              <a:spcAft>
                <a:spcPts val="0"/>
              </a:spcAft>
              <a:defRPr sz="1200" b="1"/>
            </a:lvl1pPr>
            <a:lvl2pPr>
              <a:spcAft>
                <a:spcPts val="0"/>
              </a:spcAft>
              <a:defRPr sz="1200" b="0"/>
            </a:lvl2pPr>
          </a:lstStyle>
          <a:p>
            <a:pPr lvl="0"/>
            <a:r>
              <a:rPr lang="en-US"/>
              <a:t>Click to edit Master text styles</a:t>
            </a:r>
          </a:p>
          <a:p>
            <a:pPr lvl="1"/>
            <a:r>
              <a:rPr lang="en-US"/>
              <a:t>Second level</a:t>
            </a:r>
          </a:p>
        </p:txBody>
      </p:sp>
      <p:sp>
        <p:nvSpPr>
          <p:cNvPr id="8" name="Text Placeholder 12">
            <a:extLst>
              <a:ext uri="{FF2B5EF4-FFF2-40B4-BE49-F238E27FC236}">
                <a16:creationId xmlns:a16="http://schemas.microsoft.com/office/drawing/2014/main" id="{7004DE48-1AC3-4F21-0968-B38909044342}"/>
              </a:ext>
            </a:extLst>
          </p:cNvPr>
          <p:cNvSpPr>
            <a:spLocks noGrp="1"/>
          </p:cNvSpPr>
          <p:nvPr>
            <p:ph type="body" sz="quarter" idx="34"/>
          </p:nvPr>
        </p:nvSpPr>
        <p:spPr>
          <a:xfrm>
            <a:off x="2104051" y="4256213"/>
            <a:ext cx="3824765" cy="1944000"/>
          </a:xfrm>
        </p:spPr>
        <p:txBody>
          <a:bodyPr/>
          <a:lstStyle>
            <a:lvl1pPr>
              <a:spcAft>
                <a:spcPts val="0"/>
              </a:spcAft>
              <a:defRPr sz="1200" b="1"/>
            </a:lvl1pPr>
            <a:lvl2pPr>
              <a:spcAft>
                <a:spcPts val="0"/>
              </a:spcAft>
              <a:defRPr sz="1200" b="0"/>
            </a:lvl2pPr>
          </a:lstStyle>
          <a:p>
            <a:pPr lvl="0"/>
            <a:r>
              <a:rPr lang="en-US"/>
              <a:t>Click to edit Master text styles</a:t>
            </a:r>
          </a:p>
          <a:p>
            <a:pPr lvl="1"/>
            <a:r>
              <a:rPr lang="en-US"/>
              <a:t>Second level</a:t>
            </a:r>
          </a:p>
        </p:txBody>
      </p:sp>
      <p:sp>
        <p:nvSpPr>
          <p:cNvPr id="9" name="Text Placeholder 12">
            <a:extLst>
              <a:ext uri="{FF2B5EF4-FFF2-40B4-BE49-F238E27FC236}">
                <a16:creationId xmlns:a16="http://schemas.microsoft.com/office/drawing/2014/main" id="{684A23D9-9F8C-5A70-1B87-0DD004B8D96E}"/>
              </a:ext>
            </a:extLst>
          </p:cNvPr>
          <p:cNvSpPr>
            <a:spLocks noGrp="1"/>
          </p:cNvSpPr>
          <p:nvPr>
            <p:ph type="body" sz="quarter" idx="35"/>
          </p:nvPr>
        </p:nvSpPr>
        <p:spPr>
          <a:xfrm>
            <a:off x="7892539" y="4256213"/>
            <a:ext cx="3848355" cy="1944000"/>
          </a:xfrm>
        </p:spPr>
        <p:txBody>
          <a:bodyPr/>
          <a:lstStyle>
            <a:lvl1pPr>
              <a:spcAft>
                <a:spcPts val="0"/>
              </a:spcAft>
              <a:defRPr sz="1200" b="1"/>
            </a:lvl1pPr>
            <a:lvl2pPr>
              <a:spcAft>
                <a:spcPts val="0"/>
              </a:spcAft>
              <a:defRPr sz="1200" b="0"/>
            </a:lvl2pPr>
          </a:lstStyle>
          <a:p>
            <a:pPr lvl="0"/>
            <a:r>
              <a:rPr lang="en-US"/>
              <a:t>Click to edit Master text styles</a:t>
            </a:r>
          </a:p>
          <a:p>
            <a:pPr lvl="1"/>
            <a:r>
              <a:rPr lang="en-US"/>
              <a:t>Second level</a:t>
            </a:r>
          </a:p>
        </p:txBody>
      </p:sp>
      <p:sp>
        <p:nvSpPr>
          <p:cNvPr id="10" name="Rectangle 9">
            <a:extLst>
              <a:ext uri="{FF2B5EF4-FFF2-40B4-BE49-F238E27FC236}">
                <a16:creationId xmlns:a16="http://schemas.microsoft.com/office/drawing/2014/main" id="{8B1455C2-E21F-06D2-DADD-7FD7A0C6A036}"/>
              </a:ext>
            </a:extLst>
          </p:cNvPr>
          <p:cNvSpPr/>
          <p:nvPr userDrawn="1"/>
        </p:nvSpPr>
        <p:spPr>
          <a:xfrm>
            <a:off x="6256583" y="1677307"/>
            <a:ext cx="54864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1" name="Rectangle 10">
            <a:extLst>
              <a:ext uri="{FF2B5EF4-FFF2-40B4-BE49-F238E27FC236}">
                <a16:creationId xmlns:a16="http://schemas.microsoft.com/office/drawing/2014/main" id="{96B116F3-3D63-C235-3E40-D7EA6B934CF2}"/>
              </a:ext>
            </a:extLst>
          </p:cNvPr>
          <p:cNvSpPr/>
          <p:nvPr userDrawn="1"/>
        </p:nvSpPr>
        <p:spPr>
          <a:xfrm>
            <a:off x="463752" y="1677307"/>
            <a:ext cx="54864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2" name="Rectangle 11">
            <a:extLst>
              <a:ext uri="{FF2B5EF4-FFF2-40B4-BE49-F238E27FC236}">
                <a16:creationId xmlns:a16="http://schemas.microsoft.com/office/drawing/2014/main" id="{4F46C436-A721-2D60-1AEA-13F0DD3A9223}"/>
              </a:ext>
            </a:extLst>
          </p:cNvPr>
          <p:cNvSpPr/>
          <p:nvPr userDrawn="1"/>
        </p:nvSpPr>
        <p:spPr>
          <a:xfrm>
            <a:off x="6256583" y="4044901"/>
            <a:ext cx="54864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3" name="Rectangle 12">
            <a:extLst>
              <a:ext uri="{FF2B5EF4-FFF2-40B4-BE49-F238E27FC236}">
                <a16:creationId xmlns:a16="http://schemas.microsoft.com/office/drawing/2014/main" id="{C62ED75E-FA16-E5BA-B5F1-A58E06F1A408}"/>
              </a:ext>
            </a:extLst>
          </p:cNvPr>
          <p:cNvSpPr/>
          <p:nvPr userDrawn="1"/>
        </p:nvSpPr>
        <p:spPr>
          <a:xfrm>
            <a:off x="463752" y="4044901"/>
            <a:ext cx="54864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Tree>
    <p:extLst>
      <p:ext uri="{BB962C8B-B14F-4D97-AF65-F5344CB8AC3E}">
        <p14:creationId xmlns:p14="http://schemas.microsoft.com/office/powerpoint/2010/main" val="931441752"/>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alifications 2 x 1">
    <p:spTree>
      <p:nvGrpSpPr>
        <p:cNvPr id="1" name=""/>
        <p:cNvGrpSpPr/>
        <p:nvPr/>
      </p:nvGrpSpPr>
      <p:grpSpPr>
        <a:xfrm>
          <a:off x="0" y="0"/>
          <a:ext cx="0" cy="0"/>
          <a:chOff x="0" y="0"/>
          <a:chExt cx="0" cy="0"/>
        </a:xfrm>
      </p:grpSpPr>
      <p:sp>
        <p:nvSpPr>
          <p:cNvPr id="28" name="Text Placeholder 8">
            <a:extLst>
              <a:ext uri="{FF2B5EF4-FFF2-40B4-BE49-F238E27FC236}">
                <a16:creationId xmlns:a16="http://schemas.microsoft.com/office/drawing/2014/main" id="{CD54EF50-1F75-4251-9838-5413705270C9}"/>
              </a:ext>
            </a:extLst>
          </p:cNvPr>
          <p:cNvSpPr>
            <a:spLocks noGrp="1"/>
          </p:cNvSpPr>
          <p:nvPr>
            <p:ph type="body" sz="quarter" idx="21" hasCustomPrompt="1"/>
          </p:nvPr>
        </p:nvSpPr>
        <p:spPr>
          <a:xfrm>
            <a:off x="463295" y="652460"/>
            <a:ext cx="11277600" cy="757255"/>
          </a:xfrm>
          <a:prstGeom prst="rect">
            <a:avLst/>
          </a:prstGeom>
        </p:spPr>
        <p:txBody>
          <a:bodyPr lIns="0" tIns="0" rIns="0" bIns="0">
            <a:noAutofit/>
          </a:bodyPr>
          <a:lstStyle>
            <a:lvl1pPr marL="0" indent="0">
              <a:buNone/>
              <a:defRPr sz="1800" b="0">
                <a:solidFill>
                  <a:schemeClr val="tx2"/>
                </a:solidFill>
              </a:defRPr>
            </a:lvl1pPr>
          </a:lstStyle>
          <a:p>
            <a:pPr lvl="0"/>
            <a:r>
              <a:rPr lang="en-US" dirty="0"/>
              <a:t>Click to add subtitle</a:t>
            </a:r>
          </a:p>
        </p:txBody>
      </p:sp>
      <p:sp>
        <p:nvSpPr>
          <p:cNvPr id="29" name="Title Placeholder 1">
            <a:extLst>
              <a:ext uri="{FF2B5EF4-FFF2-40B4-BE49-F238E27FC236}">
                <a16:creationId xmlns:a16="http://schemas.microsoft.com/office/drawing/2014/main" id="{580152B0-65C5-4969-BA13-FFC077318B84}"/>
              </a:ext>
            </a:extLst>
          </p:cNvPr>
          <p:cNvSpPr>
            <a:spLocks noGrp="1"/>
          </p:cNvSpPr>
          <p:nvPr>
            <p:ph type="title" hasCustomPrompt="1"/>
          </p:nvPr>
        </p:nvSpPr>
        <p:spPr>
          <a:xfrm>
            <a:off x="463295" y="315512"/>
            <a:ext cx="11277600" cy="334099"/>
          </a:xfrm>
          <a:prstGeom prst="rect">
            <a:avLst/>
          </a:prstGeom>
        </p:spPr>
        <p:txBody>
          <a:bodyPr vert="horz" lIns="0" tIns="0" rIns="0" bIns="0" rtlCol="0" anchor="t" anchorCtr="0">
            <a:noAutofit/>
          </a:bodyPr>
          <a:lstStyle>
            <a:lvl1pPr>
              <a:defRPr sz="2100">
                <a:latin typeface="+mj-lt"/>
              </a:defRPr>
            </a:lvl1pPr>
          </a:lstStyle>
          <a:p>
            <a:r>
              <a:rPr lang="en-US" dirty="0"/>
              <a:t>Click to add title</a:t>
            </a:r>
          </a:p>
        </p:txBody>
      </p:sp>
      <p:sp>
        <p:nvSpPr>
          <p:cNvPr id="12" name="Rectangle 11">
            <a:extLst>
              <a:ext uri="{FF2B5EF4-FFF2-40B4-BE49-F238E27FC236}">
                <a16:creationId xmlns:a16="http://schemas.microsoft.com/office/drawing/2014/main" id="{DD670E7F-2D5F-E74D-FF59-5BD6C5BC34F1}"/>
              </a:ext>
            </a:extLst>
          </p:cNvPr>
          <p:cNvSpPr/>
          <p:nvPr userDrawn="1"/>
        </p:nvSpPr>
        <p:spPr>
          <a:xfrm>
            <a:off x="6256583" y="1677307"/>
            <a:ext cx="54864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7" name="Rectangle 16">
            <a:extLst>
              <a:ext uri="{FF2B5EF4-FFF2-40B4-BE49-F238E27FC236}">
                <a16:creationId xmlns:a16="http://schemas.microsoft.com/office/drawing/2014/main" id="{0CD4E13F-35DC-E442-82C0-9B5EE61D2906}"/>
              </a:ext>
            </a:extLst>
          </p:cNvPr>
          <p:cNvSpPr/>
          <p:nvPr userDrawn="1"/>
        </p:nvSpPr>
        <p:spPr>
          <a:xfrm>
            <a:off x="463752" y="1677307"/>
            <a:ext cx="5486400" cy="609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100" noProof="0" dirty="0">
              <a:solidFill>
                <a:schemeClr val="bg1"/>
              </a:solidFill>
            </a:endParaRPr>
          </a:p>
        </p:txBody>
      </p:sp>
      <p:sp>
        <p:nvSpPr>
          <p:cNvPr id="18" name="Text Placeholder 8">
            <a:extLst>
              <a:ext uri="{FF2B5EF4-FFF2-40B4-BE49-F238E27FC236}">
                <a16:creationId xmlns:a16="http://schemas.microsoft.com/office/drawing/2014/main" id="{B77A00D6-826F-053D-85E0-56290FB76FBD}"/>
              </a:ext>
            </a:extLst>
          </p:cNvPr>
          <p:cNvSpPr>
            <a:spLocks noGrp="1"/>
          </p:cNvSpPr>
          <p:nvPr>
            <p:ph type="body" sz="quarter" idx="17"/>
          </p:nvPr>
        </p:nvSpPr>
        <p:spPr>
          <a:xfrm>
            <a:off x="470131" y="1807979"/>
            <a:ext cx="5486400" cy="4345376"/>
          </a:xfrm>
        </p:spPr>
        <p:txBody>
          <a:bodyPr/>
          <a:lstStyle>
            <a:lvl1pPr>
              <a:spcAft>
                <a:spcPts val="1000"/>
              </a:spcAft>
              <a:defRPr b="1">
                <a:solidFill>
                  <a:schemeClr val="accent3"/>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8">
            <a:extLst>
              <a:ext uri="{FF2B5EF4-FFF2-40B4-BE49-F238E27FC236}">
                <a16:creationId xmlns:a16="http://schemas.microsoft.com/office/drawing/2014/main" id="{DBD4F1B8-4B40-207D-993D-623E7F0E42AA}"/>
              </a:ext>
            </a:extLst>
          </p:cNvPr>
          <p:cNvSpPr>
            <a:spLocks noGrp="1"/>
          </p:cNvSpPr>
          <p:nvPr>
            <p:ph type="body" sz="quarter" idx="27"/>
          </p:nvPr>
        </p:nvSpPr>
        <p:spPr>
          <a:xfrm>
            <a:off x="6258518" y="1807979"/>
            <a:ext cx="5486400" cy="4345376"/>
          </a:xfrm>
        </p:spPr>
        <p:txBody>
          <a:bodyPr/>
          <a:lstStyle>
            <a:lvl1pPr>
              <a:spcAft>
                <a:spcPts val="1000"/>
              </a:spcAft>
              <a:defRPr b="1">
                <a:solidFill>
                  <a:schemeClr val="accent3"/>
                </a:solidFill>
              </a:defRPr>
            </a:lvl1pPr>
            <a:lvl2pPr>
              <a:spcAft>
                <a:spcPts val="1000"/>
              </a:spcAft>
              <a:defRPr/>
            </a:lvl2pPr>
            <a:lvl3pPr marL="0" indent="0">
              <a:spcAft>
                <a:spcPts val="1000"/>
              </a:spcAft>
              <a:buNone/>
              <a:defRPr/>
            </a:lvl3pPr>
            <a:lvl4pPr marL="176400" indent="-176400">
              <a:spcAft>
                <a:spcPts val="1000"/>
              </a:spcAft>
              <a:buFont typeface="Arial" panose="020B0604020202020204" pitchFamily="34" charset="0"/>
              <a:buChar char="•"/>
              <a:defRPr/>
            </a:lvl4pPr>
            <a:lvl5pPr marL="356400" indent="-176400">
              <a:spcAft>
                <a:spcPts val="1000"/>
              </a:spcAft>
              <a:defRPr baseline="0"/>
            </a:lvl5pPr>
            <a:lvl6pPr marL="356400" indent="-176400">
              <a:spcAft>
                <a:spcPts val="1000"/>
              </a:spcAft>
              <a:buFont typeface="Verdana" panose="020B0604030504040204" pitchFamily="34" charset="0"/>
              <a:buChar char="−"/>
              <a:defRPr/>
            </a:lvl6pPr>
            <a:lvl7pPr marL="356400" indent="-176400">
              <a:spcAft>
                <a:spcPts val="1000"/>
              </a:spcAft>
              <a:defRPr/>
            </a:lvl7pPr>
            <a:lvl8pPr marL="356400" indent="-176400">
              <a:spcAft>
                <a:spcPts val="1000"/>
              </a:spcAft>
              <a:defRPr/>
            </a:lvl8pPr>
            <a:lvl9pPr marL="356400" indent="-176400">
              <a:spcAft>
                <a:spcPts val="1000"/>
              </a:spcAft>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Picture Placeholder 11">
            <a:extLst>
              <a:ext uri="{FF2B5EF4-FFF2-40B4-BE49-F238E27FC236}">
                <a16:creationId xmlns:a16="http://schemas.microsoft.com/office/drawing/2014/main" id="{32DA993B-B409-E5C0-E8A1-3920C08FA402}"/>
              </a:ext>
            </a:extLst>
          </p:cNvPr>
          <p:cNvSpPr>
            <a:spLocks noGrp="1"/>
          </p:cNvSpPr>
          <p:nvPr>
            <p:ph type="pic" sz="quarter" idx="28"/>
          </p:nvPr>
        </p:nvSpPr>
        <p:spPr>
          <a:xfrm>
            <a:off x="4480531" y="1807979"/>
            <a:ext cx="1476000" cy="1476000"/>
          </a:xfrm>
        </p:spPr>
        <p:txBody>
          <a:bodyPr>
            <a:normAutofit/>
          </a:bodyPr>
          <a:lstStyle>
            <a:lvl1pPr algn="ctr">
              <a:defRPr sz="1200"/>
            </a:lvl1pPr>
          </a:lstStyle>
          <a:p>
            <a:r>
              <a:rPr lang="en-US"/>
              <a:t>Click icon to add picture</a:t>
            </a:r>
            <a:endParaRPr lang="en-GB" dirty="0"/>
          </a:p>
        </p:txBody>
      </p:sp>
      <p:sp>
        <p:nvSpPr>
          <p:cNvPr id="21" name="Picture Placeholder 11">
            <a:extLst>
              <a:ext uri="{FF2B5EF4-FFF2-40B4-BE49-F238E27FC236}">
                <a16:creationId xmlns:a16="http://schemas.microsoft.com/office/drawing/2014/main" id="{9EA35630-FAAB-0992-9BD2-E2CF77317F5E}"/>
              </a:ext>
            </a:extLst>
          </p:cNvPr>
          <p:cNvSpPr>
            <a:spLocks noGrp="1"/>
          </p:cNvSpPr>
          <p:nvPr>
            <p:ph type="pic" sz="quarter" idx="29"/>
          </p:nvPr>
        </p:nvSpPr>
        <p:spPr>
          <a:xfrm>
            <a:off x="10268918" y="1807979"/>
            <a:ext cx="1476000" cy="1476000"/>
          </a:xfrm>
        </p:spPr>
        <p:txBody>
          <a:bodyPr>
            <a:normAutofit/>
          </a:bodyPr>
          <a:lstStyle>
            <a:lvl1pPr algn="ctr">
              <a:defRPr sz="1200"/>
            </a:lvl1pPr>
          </a:lstStyle>
          <a:p>
            <a:r>
              <a:rPr lang="en-US"/>
              <a:t>Click icon to add picture</a:t>
            </a:r>
            <a:endParaRPr lang="en-GB" dirty="0"/>
          </a:p>
        </p:txBody>
      </p:sp>
    </p:spTree>
    <p:extLst>
      <p:ext uri="{BB962C8B-B14F-4D97-AF65-F5344CB8AC3E}">
        <p14:creationId xmlns:p14="http://schemas.microsoft.com/office/powerpoint/2010/main" val="846204362"/>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slide with image - Black">
    <p:bg>
      <p:bgRef idx="1001">
        <a:schemeClr val="bg1"/>
      </p:bgRef>
    </p:bg>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2AA0174D-B09C-4960-94D1-79FD4D04BDFB}"/>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dirty="0"/>
              <a:t>Click icon to add picture</a:t>
            </a:r>
          </a:p>
        </p:txBody>
      </p:sp>
      <p:sp>
        <p:nvSpPr>
          <p:cNvPr id="5" name="Text Placeholder 4">
            <a:extLst>
              <a:ext uri="{FF2B5EF4-FFF2-40B4-BE49-F238E27FC236}">
                <a16:creationId xmlns:a16="http://schemas.microsoft.com/office/drawing/2014/main" id="{E696C364-9ED6-42C4-8FC2-1F9C6CB1656D}"/>
              </a:ext>
            </a:extLst>
          </p:cNvPr>
          <p:cNvSpPr>
            <a:spLocks noGrp="1"/>
          </p:cNvSpPr>
          <p:nvPr>
            <p:ph type="body" sz="quarter" idx="12"/>
          </p:nvPr>
        </p:nvSpPr>
        <p:spPr>
          <a:xfrm>
            <a:off x="478220" y="315747"/>
            <a:ext cx="5465380" cy="484791"/>
          </a:xfrm>
        </p:spPr>
        <p:txBody>
          <a:bodyPr>
            <a:noAutofit/>
          </a:bodyPr>
          <a:lstStyle>
            <a:lvl1pPr>
              <a:defRPr sz="3200" b="1">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
        <p:nvSpPr>
          <p:cNvPr id="6" name="Text Placeholder 4">
            <a:extLst>
              <a:ext uri="{FF2B5EF4-FFF2-40B4-BE49-F238E27FC236}">
                <a16:creationId xmlns:a16="http://schemas.microsoft.com/office/drawing/2014/main" id="{AD421831-C244-4DE0-8DE2-755D7D7315B9}"/>
              </a:ext>
            </a:extLst>
          </p:cNvPr>
          <p:cNvSpPr>
            <a:spLocks noGrp="1"/>
          </p:cNvSpPr>
          <p:nvPr>
            <p:ph type="body" sz="quarter" idx="13"/>
          </p:nvPr>
        </p:nvSpPr>
        <p:spPr>
          <a:xfrm>
            <a:off x="478220" y="800539"/>
            <a:ext cx="5465380" cy="863162"/>
          </a:xfrm>
        </p:spPr>
        <p:txBody>
          <a:bodyPr>
            <a:noAutofit/>
          </a:bodyPr>
          <a:lstStyle>
            <a:lvl1pPr>
              <a:defRPr sz="3200" b="0">
                <a:latin typeface="+mj-lt"/>
              </a:defRPr>
            </a:lvl1pPr>
            <a:lvl2pPr>
              <a:defRPr sz="3200" b="1">
                <a:latin typeface="+mj-lt"/>
              </a:defRPr>
            </a:lvl2pPr>
            <a:lvl3pPr>
              <a:defRPr sz="3200" b="1">
                <a:latin typeface="+mj-lt"/>
              </a:defRPr>
            </a:lvl3pPr>
            <a:lvl4pPr>
              <a:defRPr sz="3200" b="1">
                <a:latin typeface="+mj-lt"/>
              </a:defRPr>
            </a:lvl4pPr>
            <a:lvl5pPr>
              <a:defRPr sz="3200" b="1">
                <a:latin typeface="+mj-lt"/>
              </a:defRPr>
            </a:lvl5pPr>
          </a:lstStyle>
          <a:p>
            <a:pPr lvl="0"/>
            <a:r>
              <a:rPr lang="en-US" dirty="0"/>
              <a:t>Click to edit Master text styles</a:t>
            </a:r>
          </a:p>
        </p:txBody>
      </p:sp>
    </p:spTree>
    <p:extLst>
      <p:ext uri="{BB962C8B-B14F-4D97-AF65-F5344CB8AC3E}">
        <p14:creationId xmlns:p14="http://schemas.microsoft.com/office/powerpoint/2010/main" val="26697292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 Black">
    <p:bg>
      <p:bgPr>
        <a:solidFill>
          <a:schemeClr val="tx1"/>
        </a:solidFill>
        <a:effectLst/>
      </p:bgPr>
    </p:bg>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9E7CE24-FDA7-453D-848B-51687DD68D40}"/>
              </a:ext>
            </a:extLst>
          </p:cNvPr>
          <p:cNvGraphicFramePr>
            <a:graphicFrameLocks noChangeAspect="1"/>
          </p:cNvGraphicFramePr>
          <p:nvPr userDrawn="1">
            <p:custDataLst>
              <p:tags r:id="rId1"/>
            </p:custDataLst>
            <p:extLst>
              <p:ext uri="{D42A27DB-BD31-4B8C-83A1-F6EECF244321}">
                <p14:modId xmlns:p14="http://schemas.microsoft.com/office/powerpoint/2010/main" val="18555800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4" name="Object 3" hidden="1">
                        <a:extLst>
                          <a:ext uri="{FF2B5EF4-FFF2-40B4-BE49-F238E27FC236}">
                            <a16:creationId xmlns:a16="http://schemas.microsoft.com/office/drawing/2014/main" id="{89E7CE24-FDA7-453D-848B-51687DD68D40}"/>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CaseCode">
            <a:extLst>
              <a:ext uri="{FF2B5EF4-FFF2-40B4-BE49-F238E27FC236}">
                <a16:creationId xmlns:a16="http://schemas.microsoft.com/office/drawing/2014/main" id="{4D067F15-7090-4FD4-8B55-76CB78DD9BD0}"/>
              </a:ext>
            </a:extLst>
          </p:cNvPr>
          <p:cNvSpPr txBox="1"/>
          <p:nvPr userDrawn="1"/>
        </p:nvSpPr>
        <p:spPr>
          <a:xfrm>
            <a:off x="6335184" y="6477000"/>
            <a:ext cx="4896560" cy="2769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noProof="0" dirty="0">
                <a:solidFill>
                  <a:schemeClr val="bg1"/>
                </a:solidFill>
                <a:latin typeface="Calibri" panose="020F0502020204030204" pitchFamily="34" charset="0"/>
                <a:cs typeface="Calibri" panose="020F0502020204030204" pitchFamily="34" charset="0"/>
              </a:rPr>
              <a:t>Presentation title</a:t>
            </a:r>
            <a:br>
              <a:rPr lang="en-US" sz="900" noProof="0" dirty="0">
                <a:solidFill>
                  <a:schemeClr val="bg1"/>
                </a:solidFill>
                <a:latin typeface="Calibri" panose="020F0502020204030204" pitchFamily="34" charset="0"/>
                <a:cs typeface="Calibri" panose="020F0502020204030204" pitchFamily="34" charset="0"/>
              </a:rPr>
            </a:br>
            <a:r>
              <a:rPr lang="en-US" sz="9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5" name="Copyright">
            <a:extLst>
              <a:ext uri="{FF2B5EF4-FFF2-40B4-BE49-F238E27FC236}">
                <a16:creationId xmlns:a16="http://schemas.microsoft.com/office/drawing/2014/main" id="{A13EFA35-A937-47F7-93E5-9465F8876AC6}"/>
              </a:ext>
            </a:extLst>
          </p:cNvPr>
          <p:cNvSpPr txBox="1"/>
          <p:nvPr userDrawn="1"/>
        </p:nvSpPr>
        <p:spPr>
          <a:xfrm>
            <a:off x="501649" y="6477001"/>
            <a:ext cx="5355168" cy="276999"/>
          </a:xfrm>
          <a:prstGeom prst="rect">
            <a:avLst/>
          </a:prstGeom>
          <a:noFill/>
        </p:spPr>
        <p:txBody>
          <a:bodyPr wrap="square" lIns="0" tIns="0" rIns="0" bIns="0" rtlCol="0">
            <a:spAutoFit/>
          </a:bodyPr>
          <a:lstStyle/>
          <a:p>
            <a:pPr marL="0" indent="0">
              <a:spcBef>
                <a:spcPts val="600"/>
              </a:spcBef>
              <a:buSzPct val="100000"/>
              <a:buFont typeface="Arial"/>
              <a:buNone/>
            </a:pPr>
            <a:r>
              <a:rPr lang="en-US" sz="900" noProof="0" dirty="0">
                <a:solidFill>
                  <a:schemeClr val="bg1"/>
                </a:solidFill>
                <a:latin typeface="Calibri" panose="020F0502020204030204" pitchFamily="34" charset="0"/>
                <a:cs typeface="Calibri" panose="020F0502020204030204" pitchFamily="34" charset="0"/>
              </a:rPr>
              <a:t>Member firms and DTTL: Insert appropriate copyright</a:t>
            </a:r>
            <a:br>
              <a:rPr lang="en-US" sz="900" noProof="0" dirty="0">
                <a:solidFill>
                  <a:schemeClr val="bg1"/>
                </a:solidFill>
                <a:latin typeface="Calibri" panose="020F0502020204030204" pitchFamily="34" charset="0"/>
                <a:cs typeface="Calibri" panose="020F0502020204030204" pitchFamily="34" charset="0"/>
              </a:rPr>
            </a:br>
            <a:r>
              <a:rPr lang="en-US" sz="900" noProof="0" dirty="0">
                <a:solidFill>
                  <a:schemeClr val="bg1"/>
                </a:solidFill>
                <a:latin typeface="Calibri" panose="020F0502020204030204" pitchFamily="34" charset="0"/>
                <a:cs typeface="Calibri" panose="020F0502020204030204" pitchFamily="34" charset="0"/>
              </a:rPr>
              <a:t>[To edit, click View &gt; Slide Master &gt; Slide Master]</a:t>
            </a:r>
          </a:p>
        </p:txBody>
      </p:sp>
      <p:sp>
        <p:nvSpPr>
          <p:cNvPr id="6" name="TextBox 5">
            <a:extLst>
              <a:ext uri="{FF2B5EF4-FFF2-40B4-BE49-F238E27FC236}">
                <a16:creationId xmlns:a16="http://schemas.microsoft.com/office/drawing/2014/main" id="{D39B4359-4F20-4FAE-B7A0-C54983A639ED}"/>
              </a:ext>
            </a:extLst>
          </p:cNvPr>
          <p:cNvSpPr txBox="1"/>
          <p:nvPr userDrawn="1"/>
        </p:nvSpPr>
        <p:spPr>
          <a:xfrm>
            <a:off x="11382377" y="647700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dirty="0">
              <a:solidFill>
                <a:schemeClr val="bg1"/>
              </a:solidFill>
              <a:latin typeface="Calibri" panose="020F0502020204030204" pitchFamily="34" charset="0"/>
              <a:cs typeface="Calibri" panose="020F0502020204030204" pitchFamily="34" charset="0"/>
            </a:endParaRPr>
          </a:p>
        </p:txBody>
      </p:sp>
      <p:sp>
        <p:nvSpPr>
          <p:cNvPr id="11" name="Title Placeholder 1">
            <a:extLst>
              <a:ext uri="{FF2B5EF4-FFF2-40B4-BE49-F238E27FC236}">
                <a16:creationId xmlns:a16="http://schemas.microsoft.com/office/drawing/2014/main" id="{F894959D-5837-4BF7-8AA5-2572907695C1}"/>
              </a:ext>
            </a:extLst>
          </p:cNvPr>
          <p:cNvSpPr>
            <a:spLocks noGrp="1"/>
          </p:cNvSpPr>
          <p:nvPr>
            <p:ph type="title" hasCustomPrompt="1"/>
          </p:nvPr>
        </p:nvSpPr>
        <p:spPr bwMode="gray">
          <a:xfrm>
            <a:off x="457040" y="304800"/>
            <a:ext cx="11277759" cy="342900"/>
          </a:xfrm>
          <a:prstGeom prst="rect">
            <a:avLst/>
          </a:prstGeom>
        </p:spPr>
        <p:txBody>
          <a:bodyPr vert="horz" lIns="0" tIns="0" rIns="0" bIns="0" rtlCol="0" anchor="t" anchorCtr="0">
            <a:noAutofit/>
          </a:bodyPr>
          <a:lstStyle>
            <a:lvl1pPr>
              <a:defRPr>
                <a:solidFill>
                  <a:schemeClr val="bg1"/>
                </a:solidFill>
              </a:defRPr>
            </a:lvl1pPr>
          </a:lstStyle>
          <a:p>
            <a:r>
              <a:rPr lang="en-US" noProof="0" dirty="0"/>
              <a:t>Click to add title</a:t>
            </a:r>
          </a:p>
        </p:txBody>
      </p:sp>
    </p:spTree>
    <p:extLst>
      <p:ext uri="{BB962C8B-B14F-4D97-AF65-F5344CB8AC3E}">
        <p14:creationId xmlns:p14="http://schemas.microsoft.com/office/powerpoint/2010/main" val="1525118846"/>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3 columns - Black">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5954C1B-9B85-4D98-9B7C-DD27C71008EC}"/>
              </a:ext>
            </a:extLst>
          </p:cNvPr>
          <p:cNvGraphicFramePr>
            <a:graphicFrameLocks noChangeAspect="1"/>
          </p:cNvGraphicFramePr>
          <p:nvPr userDrawn="1">
            <p:custDataLst>
              <p:tags r:id="rId1"/>
            </p:custDataLst>
            <p:extLst>
              <p:ext uri="{D42A27DB-BD31-4B8C-83A1-F6EECF244321}">
                <p14:modId xmlns:p14="http://schemas.microsoft.com/office/powerpoint/2010/main" val="36250657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A5954C1B-9B85-4D98-9B7C-DD27C71008E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ext Placeholder 8">
            <a:extLst>
              <a:ext uri="{FF2B5EF4-FFF2-40B4-BE49-F238E27FC236}">
                <a16:creationId xmlns:a16="http://schemas.microsoft.com/office/drawing/2014/main" id="{90AE8130-5E9B-D7DF-2839-4AF30CD698F9}"/>
              </a:ext>
            </a:extLst>
          </p:cNvPr>
          <p:cNvSpPr>
            <a:spLocks noGrp="1"/>
          </p:cNvSpPr>
          <p:nvPr>
            <p:ph type="body" sz="quarter" idx="13" hasCustomPrompt="1"/>
          </p:nvPr>
        </p:nvSpPr>
        <p:spPr>
          <a:xfrm>
            <a:off x="463295" y="652460"/>
            <a:ext cx="11277600" cy="757255"/>
          </a:xfrm>
          <a:prstGeom prst="rect">
            <a:avLst/>
          </a:prstGeom>
        </p:spPr>
        <p:txBody>
          <a:bodyPr lIns="0" tIns="0" rIns="0" bIns="0">
            <a:noAutofit/>
          </a:bodyPr>
          <a:lstStyle>
            <a:lvl1pPr marL="0" indent="0">
              <a:buNone/>
              <a:defRPr sz="1800" b="0">
                <a:solidFill>
                  <a:schemeClr val="tx1">
                    <a:lumMod val="65000"/>
                  </a:schemeClr>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02203B1E-CC67-47A7-4805-23947EAC5EB7}"/>
              </a:ext>
            </a:extLst>
          </p:cNvPr>
          <p:cNvSpPr>
            <a:spLocks noGrp="1"/>
          </p:cNvSpPr>
          <p:nvPr>
            <p:ph type="title" hasCustomPrompt="1"/>
          </p:nvPr>
        </p:nvSpPr>
        <p:spPr>
          <a:xfrm>
            <a:off x="463295" y="315512"/>
            <a:ext cx="11277600" cy="334099"/>
          </a:xfrm>
          <a:prstGeom prst="rect">
            <a:avLst/>
          </a:prstGeom>
        </p:spPr>
        <p:txBody>
          <a:bodyPr vert="horz" lIns="0" tIns="0" rIns="0" bIns="0" rtlCol="0" anchor="t" anchorCtr="0">
            <a:noAutofit/>
          </a:bodyPr>
          <a:lstStyle>
            <a:lvl1pPr>
              <a:defRPr sz="2100">
                <a:solidFill>
                  <a:schemeClr val="tx1"/>
                </a:solidFill>
                <a:latin typeface="+mj-lt"/>
              </a:defRPr>
            </a:lvl1pPr>
          </a:lstStyle>
          <a:p>
            <a:r>
              <a:rPr lang="en-US" dirty="0"/>
              <a:t>Click to add title</a:t>
            </a:r>
          </a:p>
        </p:txBody>
      </p:sp>
      <p:sp>
        <p:nvSpPr>
          <p:cNvPr id="6" name="Content Placeholder 3">
            <a:extLst>
              <a:ext uri="{FF2B5EF4-FFF2-40B4-BE49-F238E27FC236}">
                <a16:creationId xmlns:a16="http://schemas.microsoft.com/office/drawing/2014/main" id="{5484FE19-8D95-64F2-FA92-45484FD5FBE4}"/>
              </a:ext>
            </a:extLst>
          </p:cNvPr>
          <p:cNvSpPr>
            <a:spLocks noGrp="1"/>
          </p:cNvSpPr>
          <p:nvPr>
            <p:ph sz="quarter" idx="10"/>
          </p:nvPr>
        </p:nvSpPr>
        <p:spPr>
          <a:xfrm>
            <a:off x="463296" y="1688592"/>
            <a:ext cx="3549904" cy="4270248"/>
          </a:xfrm>
          <a:prstGeom prst="rect">
            <a:avLst/>
          </a:prstGeom>
        </p:spPr>
        <p:txBody>
          <a:bodyPr>
            <a:noAutofit/>
          </a:bodyPr>
          <a:lstStyle>
            <a:lvl1pPr marL="0" indent="0" algn="l">
              <a:buFontTx/>
              <a:buNone/>
              <a:tabLst>
                <a:tab pos="3771900" algn="r"/>
              </a:tabLst>
              <a:defRPr sz="1200">
                <a:solidFill>
                  <a:schemeClr val="tx1"/>
                </a:solidFill>
              </a:defRPr>
            </a:lvl1pPr>
            <a:lvl2pPr marL="104775" indent="-104775" algn="l">
              <a:buClrTx/>
              <a:buSzPct val="100000"/>
              <a:buFont typeface="Arial" panose="020B0604020202020204" pitchFamily="34" charset="0"/>
              <a:buChar char="•"/>
              <a:tabLst>
                <a:tab pos="3771900" algn="r"/>
              </a:tabLst>
              <a:defRPr sz="1200">
                <a:solidFill>
                  <a:schemeClr val="tx1"/>
                </a:solidFill>
              </a:defRPr>
            </a:lvl2pPr>
            <a:lvl3pPr marL="228600" indent="-104775" algn="l">
              <a:buClrTx/>
              <a:buSzPct val="100000"/>
              <a:buFont typeface="Arial" panose="020B0604020202020204" pitchFamily="34" charset="0"/>
              <a:buChar char="−"/>
              <a:tabLst>
                <a:tab pos="3771900" algn="r"/>
              </a:tabLst>
              <a:defRPr sz="1200">
                <a:solidFill>
                  <a:schemeClr val="tx1"/>
                </a:solidFill>
              </a:defRPr>
            </a:lvl3pPr>
            <a:lvl4pPr marL="352425" indent="-104775" algn="l">
              <a:buClrTx/>
              <a:buSzPct val="100000"/>
              <a:buFont typeface="Arial" panose="020B0604020202020204" pitchFamily="34" charset="0"/>
              <a:buChar char="◦"/>
              <a:tabLst>
                <a:tab pos="3771900" algn="r"/>
              </a:tabLst>
              <a:defRPr sz="1200">
                <a:solidFill>
                  <a:schemeClr val="tx1"/>
                </a:solidFill>
              </a:defRPr>
            </a:lvl4pPr>
            <a:lvl5pPr marL="476250" indent="-104775" algn="l">
              <a:buClrTx/>
              <a:buSzPct val="100000"/>
              <a:buFont typeface="Arial" panose="020B0604020202020204" pitchFamily="34" charset="0"/>
              <a:buChar char="−"/>
              <a:tabLst>
                <a:tab pos="3771900" algn="r"/>
              </a:tabLst>
              <a:defRPr sz="1200" baseline="0">
                <a:solidFill>
                  <a:schemeClr val="tx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Content Placeholder 3">
            <a:extLst>
              <a:ext uri="{FF2B5EF4-FFF2-40B4-BE49-F238E27FC236}">
                <a16:creationId xmlns:a16="http://schemas.microsoft.com/office/drawing/2014/main" id="{99001569-960A-8508-A577-0ECA6D2CD253}"/>
              </a:ext>
            </a:extLst>
          </p:cNvPr>
          <p:cNvSpPr>
            <a:spLocks noGrp="1"/>
          </p:cNvSpPr>
          <p:nvPr>
            <p:ph sz="quarter" idx="14"/>
          </p:nvPr>
        </p:nvSpPr>
        <p:spPr>
          <a:xfrm>
            <a:off x="4324096" y="1684020"/>
            <a:ext cx="3549904" cy="4270248"/>
          </a:xfrm>
          <a:prstGeom prst="rect">
            <a:avLst/>
          </a:prstGeom>
        </p:spPr>
        <p:txBody>
          <a:bodyPr>
            <a:noAutofit/>
          </a:bodyPr>
          <a:lstStyle>
            <a:lvl1pPr marL="0" indent="0" algn="l">
              <a:buFontTx/>
              <a:buNone/>
              <a:tabLst>
                <a:tab pos="3771900" algn="r"/>
              </a:tabLst>
              <a:defRPr sz="1200">
                <a:solidFill>
                  <a:schemeClr val="tx1"/>
                </a:solidFill>
              </a:defRPr>
            </a:lvl1pPr>
            <a:lvl2pPr marL="104775" indent="-104775" algn="l">
              <a:buClrTx/>
              <a:buSzPct val="100000"/>
              <a:buFont typeface="Arial" panose="020B0604020202020204" pitchFamily="34" charset="0"/>
              <a:buChar char="•"/>
              <a:tabLst>
                <a:tab pos="3771900" algn="r"/>
              </a:tabLst>
              <a:defRPr sz="1200">
                <a:solidFill>
                  <a:schemeClr val="tx1"/>
                </a:solidFill>
              </a:defRPr>
            </a:lvl2pPr>
            <a:lvl3pPr marL="228600" indent="-104775" algn="l">
              <a:buClrTx/>
              <a:buSzPct val="100000"/>
              <a:buFont typeface="Arial" panose="020B0604020202020204" pitchFamily="34" charset="0"/>
              <a:buChar char="−"/>
              <a:tabLst>
                <a:tab pos="3771900" algn="r"/>
              </a:tabLst>
              <a:defRPr sz="1200">
                <a:solidFill>
                  <a:schemeClr val="tx1"/>
                </a:solidFill>
              </a:defRPr>
            </a:lvl3pPr>
            <a:lvl4pPr marL="352425" indent="-104775" algn="l">
              <a:buClrTx/>
              <a:buSzPct val="100000"/>
              <a:buFont typeface="Arial" panose="020B0604020202020204" pitchFamily="34" charset="0"/>
              <a:buChar char="◦"/>
              <a:tabLst>
                <a:tab pos="3771900" algn="r"/>
              </a:tabLst>
              <a:defRPr sz="1200">
                <a:solidFill>
                  <a:schemeClr val="tx1"/>
                </a:solidFill>
              </a:defRPr>
            </a:lvl4pPr>
            <a:lvl5pPr marL="476250" indent="-104775" algn="l">
              <a:buClrTx/>
              <a:buSzPct val="100000"/>
              <a:buFont typeface="Arial" panose="020B0604020202020204" pitchFamily="34" charset="0"/>
              <a:buChar char="−"/>
              <a:tabLst>
                <a:tab pos="3771900" algn="r"/>
              </a:tabLst>
              <a:defRPr sz="1200" baseline="0">
                <a:solidFill>
                  <a:schemeClr val="tx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2" name="Content Placeholder 3">
            <a:extLst>
              <a:ext uri="{FF2B5EF4-FFF2-40B4-BE49-F238E27FC236}">
                <a16:creationId xmlns:a16="http://schemas.microsoft.com/office/drawing/2014/main" id="{63CCA112-C4D4-6060-7387-DA8294D14723}"/>
              </a:ext>
            </a:extLst>
          </p:cNvPr>
          <p:cNvSpPr>
            <a:spLocks noGrp="1"/>
          </p:cNvSpPr>
          <p:nvPr>
            <p:ph sz="quarter" idx="15"/>
          </p:nvPr>
        </p:nvSpPr>
        <p:spPr>
          <a:xfrm>
            <a:off x="8190991" y="1684020"/>
            <a:ext cx="3549904" cy="4270248"/>
          </a:xfrm>
          <a:prstGeom prst="rect">
            <a:avLst/>
          </a:prstGeom>
        </p:spPr>
        <p:txBody>
          <a:bodyPr>
            <a:noAutofit/>
          </a:bodyPr>
          <a:lstStyle>
            <a:lvl1pPr marL="0" indent="0" algn="l">
              <a:buFontTx/>
              <a:buNone/>
              <a:tabLst>
                <a:tab pos="3771900" algn="r"/>
              </a:tabLst>
              <a:defRPr sz="1200">
                <a:solidFill>
                  <a:schemeClr val="tx1"/>
                </a:solidFill>
              </a:defRPr>
            </a:lvl1pPr>
            <a:lvl2pPr marL="104775" indent="-104775" algn="l">
              <a:buClrTx/>
              <a:buSzPct val="100000"/>
              <a:buFont typeface="Arial" panose="020B0604020202020204" pitchFamily="34" charset="0"/>
              <a:buChar char="•"/>
              <a:tabLst>
                <a:tab pos="3771900" algn="r"/>
              </a:tabLst>
              <a:defRPr sz="1200">
                <a:solidFill>
                  <a:schemeClr val="tx1"/>
                </a:solidFill>
              </a:defRPr>
            </a:lvl2pPr>
            <a:lvl3pPr marL="228600" indent="-104775" algn="l">
              <a:buClrTx/>
              <a:buSzPct val="100000"/>
              <a:buFont typeface="Arial" panose="020B0604020202020204" pitchFamily="34" charset="0"/>
              <a:buChar char="−"/>
              <a:tabLst>
                <a:tab pos="3771900" algn="r"/>
              </a:tabLst>
              <a:defRPr sz="1200">
                <a:solidFill>
                  <a:schemeClr val="tx1"/>
                </a:solidFill>
              </a:defRPr>
            </a:lvl3pPr>
            <a:lvl4pPr marL="352425" indent="-104775" algn="l">
              <a:buClrTx/>
              <a:buSzPct val="100000"/>
              <a:buFont typeface="Arial" panose="020B0604020202020204" pitchFamily="34" charset="0"/>
              <a:buChar char="◦"/>
              <a:tabLst>
                <a:tab pos="3771900" algn="r"/>
              </a:tabLst>
              <a:defRPr sz="1200">
                <a:solidFill>
                  <a:schemeClr val="tx1"/>
                </a:solidFill>
              </a:defRPr>
            </a:lvl4pPr>
            <a:lvl5pPr marL="476250" indent="-104775" algn="l">
              <a:buClrTx/>
              <a:buSzPct val="100000"/>
              <a:buFont typeface="Arial" panose="020B0604020202020204" pitchFamily="34" charset="0"/>
              <a:buChar char="−"/>
              <a:tabLst>
                <a:tab pos="3771900" algn="r"/>
              </a:tabLst>
              <a:defRPr sz="1200" baseline="0">
                <a:solidFill>
                  <a:schemeClr val="tx1"/>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7" name="Content Placeholder 3">
            <a:extLst>
              <a:ext uri="{FF2B5EF4-FFF2-40B4-BE49-F238E27FC236}">
                <a16:creationId xmlns:a16="http://schemas.microsoft.com/office/drawing/2014/main" id="{5249F98E-D398-9FFB-5418-C634329BDE1F}"/>
              </a:ext>
            </a:extLst>
          </p:cNvPr>
          <p:cNvSpPr>
            <a:spLocks noGrp="1"/>
          </p:cNvSpPr>
          <p:nvPr>
            <p:ph sz="quarter" idx="16" hasCustomPrompt="1"/>
          </p:nvPr>
        </p:nvSpPr>
        <p:spPr>
          <a:xfrm>
            <a:off x="471983" y="6070213"/>
            <a:ext cx="11274552" cy="265176"/>
          </a:xfrm>
        </p:spPr>
        <p:txBody>
          <a:bodyPr wrap="none">
            <a:noAutofit/>
          </a:bodyPr>
          <a:lstStyle>
            <a:lvl1pPr>
              <a:spcAft>
                <a:spcPts val="0"/>
              </a:spcAft>
              <a:defRPr sz="800">
                <a:solidFill>
                  <a:schemeClr val="tx1"/>
                </a:solidFill>
              </a:defRPr>
            </a:lvl1pPr>
          </a:lstStyle>
          <a:p>
            <a:pPr lvl="0"/>
            <a:r>
              <a:rPr lang="en-US" dirty="0"/>
              <a:t>Click to add notes and sources</a:t>
            </a:r>
          </a:p>
        </p:txBody>
      </p:sp>
    </p:spTree>
    <p:extLst>
      <p:ext uri="{BB962C8B-B14F-4D97-AF65-F5344CB8AC3E}">
        <p14:creationId xmlns:p14="http://schemas.microsoft.com/office/powerpoint/2010/main" val="341933000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4 columns - Black">
    <p:bg>
      <p:bgRef idx="1001">
        <a:schemeClr val="bg1"/>
      </p:bgRef>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5954C1B-9B85-4D98-9B7C-DD27C71008EC}"/>
              </a:ext>
            </a:extLst>
          </p:cNvPr>
          <p:cNvGraphicFramePr>
            <a:graphicFrameLocks noChangeAspect="1"/>
          </p:cNvGraphicFramePr>
          <p:nvPr userDrawn="1">
            <p:custDataLst>
              <p:tags r:id="rId1"/>
            </p:custDataLst>
            <p:extLst>
              <p:ext uri="{D42A27DB-BD31-4B8C-83A1-F6EECF244321}">
                <p14:modId xmlns:p14="http://schemas.microsoft.com/office/powerpoint/2010/main" val="362506576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A5954C1B-9B85-4D98-9B7C-DD27C71008E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Text Placeholder 8">
            <a:extLst>
              <a:ext uri="{FF2B5EF4-FFF2-40B4-BE49-F238E27FC236}">
                <a16:creationId xmlns:a16="http://schemas.microsoft.com/office/drawing/2014/main" id="{6C740112-8ED9-3017-F804-B96E3951C4EC}"/>
              </a:ext>
            </a:extLst>
          </p:cNvPr>
          <p:cNvSpPr>
            <a:spLocks noGrp="1"/>
          </p:cNvSpPr>
          <p:nvPr>
            <p:ph type="body" sz="quarter" idx="13" hasCustomPrompt="1"/>
          </p:nvPr>
        </p:nvSpPr>
        <p:spPr>
          <a:xfrm>
            <a:off x="463295" y="652460"/>
            <a:ext cx="11277600" cy="757255"/>
          </a:xfrm>
          <a:prstGeom prst="rect">
            <a:avLst/>
          </a:prstGeom>
        </p:spPr>
        <p:txBody>
          <a:bodyPr lIns="0" tIns="0" rIns="0" bIns="0">
            <a:noAutofit/>
          </a:bodyPr>
          <a:lstStyle>
            <a:lvl1pPr marL="0" indent="0">
              <a:buNone/>
              <a:defRPr sz="1800" b="0">
                <a:solidFill>
                  <a:schemeClr val="tx1">
                    <a:lumMod val="65000"/>
                  </a:schemeClr>
                </a:solidFill>
              </a:defRPr>
            </a:lvl1pPr>
          </a:lstStyle>
          <a:p>
            <a:pPr lvl="0"/>
            <a:r>
              <a:rPr lang="en-US" dirty="0"/>
              <a:t>Click to add subtitle</a:t>
            </a:r>
          </a:p>
        </p:txBody>
      </p:sp>
      <p:sp>
        <p:nvSpPr>
          <p:cNvPr id="14" name="Title Placeholder 1">
            <a:extLst>
              <a:ext uri="{FF2B5EF4-FFF2-40B4-BE49-F238E27FC236}">
                <a16:creationId xmlns:a16="http://schemas.microsoft.com/office/drawing/2014/main" id="{B29B78A5-0B47-ABEB-BD69-3A922CB4A015}"/>
              </a:ext>
            </a:extLst>
          </p:cNvPr>
          <p:cNvSpPr>
            <a:spLocks noGrp="1"/>
          </p:cNvSpPr>
          <p:nvPr>
            <p:ph type="title" hasCustomPrompt="1"/>
          </p:nvPr>
        </p:nvSpPr>
        <p:spPr>
          <a:xfrm>
            <a:off x="463295" y="315512"/>
            <a:ext cx="11277600" cy="334099"/>
          </a:xfrm>
          <a:prstGeom prst="rect">
            <a:avLst/>
          </a:prstGeom>
        </p:spPr>
        <p:txBody>
          <a:bodyPr vert="horz" lIns="0" tIns="0" rIns="0" bIns="0" rtlCol="0" anchor="t" anchorCtr="0">
            <a:noAutofit/>
          </a:bodyPr>
          <a:lstStyle>
            <a:lvl1pPr>
              <a:defRPr sz="2100">
                <a:solidFill>
                  <a:schemeClr val="tx1"/>
                </a:solidFill>
                <a:latin typeface="+mj-lt"/>
              </a:defRPr>
            </a:lvl1pPr>
          </a:lstStyle>
          <a:p>
            <a:r>
              <a:rPr lang="en-US" dirty="0"/>
              <a:t>Click to add title</a:t>
            </a:r>
          </a:p>
        </p:txBody>
      </p:sp>
      <p:sp>
        <p:nvSpPr>
          <p:cNvPr id="16" name="Content Placeholder 3">
            <a:extLst>
              <a:ext uri="{FF2B5EF4-FFF2-40B4-BE49-F238E27FC236}">
                <a16:creationId xmlns:a16="http://schemas.microsoft.com/office/drawing/2014/main" id="{8777064C-D95C-A59A-6160-C4341FE30C3A}"/>
              </a:ext>
            </a:extLst>
          </p:cNvPr>
          <p:cNvSpPr>
            <a:spLocks noGrp="1"/>
          </p:cNvSpPr>
          <p:nvPr>
            <p:ph sz="quarter" idx="10"/>
          </p:nvPr>
        </p:nvSpPr>
        <p:spPr>
          <a:xfrm>
            <a:off x="463296" y="1684020"/>
            <a:ext cx="2685018" cy="4270248"/>
          </a:xfrm>
          <a:prstGeom prst="rect">
            <a:avLst/>
          </a:prstGeom>
        </p:spPr>
        <p:txBody>
          <a:bodyPr>
            <a:noAutofit/>
          </a:bodyPr>
          <a:lstStyle>
            <a:lvl1pPr marL="0" indent="0" algn="l">
              <a:buFontTx/>
              <a:buNone/>
              <a:tabLst>
                <a:tab pos="3771900" algn="r"/>
              </a:tabLst>
              <a:defRPr sz="1200">
                <a:solidFill>
                  <a:schemeClr val="tx1"/>
                </a:solidFill>
                <a:latin typeface="+mn-lt"/>
              </a:defRPr>
            </a:lvl1pPr>
            <a:lvl2pPr marL="104775" indent="-104775" algn="l">
              <a:buClrTx/>
              <a:buSzPct val="100000"/>
              <a:buFont typeface="Arial" panose="020B0604020202020204" pitchFamily="34" charset="0"/>
              <a:buChar char="•"/>
              <a:tabLst>
                <a:tab pos="3771900" algn="r"/>
              </a:tabLst>
              <a:defRPr sz="1200">
                <a:solidFill>
                  <a:schemeClr val="tx1"/>
                </a:solidFill>
                <a:latin typeface="+mj-lt"/>
              </a:defRPr>
            </a:lvl2pPr>
            <a:lvl3pPr marL="228600" indent="-104775" algn="l">
              <a:buClrTx/>
              <a:buSzPct val="100000"/>
              <a:buFont typeface="Arial" panose="020B0604020202020204" pitchFamily="34" charset="0"/>
              <a:buChar char="−"/>
              <a:tabLst>
                <a:tab pos="3771900" algn="r"/>
              </a:tabLst>
              <a:defRPr sz="1200">
                <a:solidFill>
                  <a:schemeClr val="tx1"/>
                </a:solidFill>
                <a:latin typeface="+mn-lt"/>
              </a:defRPr>
            </a:lvl3pPr>
            <a:lvl4pPr marL="352425" indent="-104775" algn="l">
              <a:buClrTx/>
              <a:buSzPct val="100000"/>
              <a:buFont typeface="Arial" panose="020B0604020202020204" pitchFamily="34" charset="0"/>
              <a:buChar char="◦"/>
              <a:tabLst>
                <a:tab pos="3771900" algn="r"/>
              </a:tabLst>
              <a:defRPr sz="1200">
                <a:solidFill>
                  <a:schemeClr val="tx1"/>
                </a:solidFill>
                <a:latin typeface="+mn-lt"/>
              </a:defRPr>
            </a:lvl4pPr>
            <a:lvl5pPr marL="476250" indent="-104775" algn="l">
              <a:buClrTx/>
              <a:buSzPct val="100000"/>
              <a:buFont typeface="Arial" panose="020B0604020202020204" pitchFamily="34" charset="0"/>
              <a:buChar char="−"/>
              <a:tabLst>
                <a:tab pos="3771900" algn="r"/>
              </a:tabLst>
              <a:defRPr sz="1200" baseline="0">
                <a:solidFill>
                  <a:schemeClr val="tx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7" name="Content Placeholder 3">
            <a:extLst>
              <a:ext uri="{FF2B5EF4-FFF2-40B4-BE49-F238E27FC236}">
                <a16:creationId xmlns:a16="http://schemas.microsoft.com/office/drawing/2014/main" id="{C14BC354-6417-CC8C-BDE7-9FBCDDE0658F}"/>
              </a:ext>
            </a:extLst>
          </p:cNvPr>
          <p:cNvSpPr>
            <a:spLocks noGrp="1"/>
          </p:cNvSpPr>
          <p:nvPr>
            <p:ph sz="quarter" idx="14"/>
          </p:nvPr>
        </p:nvSpPr>
        <p:spPr>
          <a:xfrm>
            <a:off x="3331888" y="1684020"/>
            <a:ext cx="2685018" cy="4270248"/>
          </a:xfrm>
          <a:prstGeom prst="rect">
            <a:avLst/>
          </a:prstGeom>
        </p:spPr>
        <p:txBody>
          <a:bodyPr>
            <a:noAutofit/>
          </a:bodyPr>
          <a:lstStyle>
            <a:lvl1pPr marL="0" indent="0" algn="l">
              <a:buFontTx/>
              <a:buNone/>
              <a:tabLst>
                <a:tab pos="3771900" algn="r"/>
              </a:tabLst>
              <a:defRPr sz="1200">
                <a:solidFill>
                  <a:schemeClr val="tx1"/>
                </a:solidFill>
                <a:latin typeface="+mn-lt"/>
              </a:defRPr>
            </a:lvl1pPr>
            <a:lvl2pPr marL="104775" indent="-104775" algn="l">
              <a:buClrTx/>
              <a:buSzPct val="100000"/>
              <a:buFont typeface="Arial" panose="020B0604020202020204" pitchFamily="34" charset="0"/>
              <a:buChar char="•"/>
              <a:tabLst>
                <a:tab pos="3771900" algn="r"/>
              </a:tabLst>
              <a:defRPr sz="1200">
                <a:solidFill>
                  <a:schemeClr val="tx1"/>
                </a:solidFill>
                <a:latin typeface="+mj-lt"/>
              </a:defRPr>
            </a:lvl2pPr>
            <a:lvl3pPr marL="228600" indent="-104775" algn="l">
              <a:buClrTx/>
              <a:buSzPct val="100000"/>
              <a:buFont typeface="Arial" panose="020B0604020202020204" pitchFamily="34" charset="0"/>
              <a:buChar char="−"/>
              <a:tabLst>
                <a:tab pos="3771900" algn="r"/>
              </a:tabLst>
              <a:defRPr sz="1200">
                <a:solidFill>
                  <a:schemeClr val="tx1"/>
                </a:solidFill>
                <a:latin typeface="+mn-lt"/>
              </a:defRPr>
            </a:lvl3pPr>
            <a:lvl4pPr marL="352425" indent="-104775" algn="l">
              <a:buClrTx/>
              <a:buSzPct val="100000"/>
              <a:buFont typeface="Arial" panose="020B0604020202020204" pitchFamily="34" charset="0"/>
              <a:buChar char="◦"/>
              <a:tabLst>
                <a:tab pos="3771900" algn="r"/>
              </a:tabLst>
              <a:defRPr sz="1200">
                <a:solidFill>
                  <a:schemeClr val="tx1"/>
                </a:solidFill>
                <a:latin typeface="+mn-lt"/>
              </a:defRPr>
            </a:lvl4pPr>
            <a:lvl5pPr marL="476250" indent="-104775" algn="l">
              <a:buClrTx/>
              <a:buSzPct val="100000"/>
              <a:buFont typeface="Arial" panose="020B0604020202020204" pitchFamily="34" charset="0"/>
              <a:buChar char="−"/>
              <a:tabLst>
                <a:tab pos="3771900" algn="r"/>
              </a:tabLst>
              <a:defRPr sz="1200" baseline="0">
                <a:solidFill>
                  <a:schemeClr val="tx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8" name="Content Placeholder 3">
            <a:extLst>
              <a:ext uri="{FF2B5EF4-FFF2-40B4-BE49-F238E27FC236}">
                <a16:creationId xmlns:a16="http://schemas.microsoft.com/office/drawing/2014/main" id="{24D9B20D-424A-92F5-4413-27D0ADA88B75}"/>
              </a:ext>
            </a:extLst>
          </p:cNvPr>
          <p:cNvSpPr>
            <a:spLocks noGrp="1"/>
          </p:cNvSpPr>
          <p:nvPr>
            <p:ph sz="quarter" idx="15"/>
          </p:nvPr>
        </p:nvSpPr>
        <p:spPr>
          <a:xfrm>
            <a:off x="6200480" y="1684020"/>
            <a:ext cx="2685018" cy="4270248"/>
          </a:xfrm>
          <a:prstGeom prst="rect">
            <a:avLst/>
          </a:prstGeom>
        </p:spPr>
        <p:txBody>
          <a:bodyPr>
            <a:noAutofit/>
          </a:bodyPr>
          <a:lstStyle>
            <a:lvl1pPr marL="0" indent="0" algn="l">
              <a:buFontTx/>
              <a:buNone/>
              <a:tabLst>
                <a:tab pos="3771900" algn="r"/>
              </a:tabLst>
              <a:defRPr sz="1200">
                <a:solidFill>
                  <a:schemeClr val="tx1"/>
                </a:solidFill>
                <a:latin typeface="+mn-lt"/>
              </a:defRPr>
            </a:lvl1pPr>
            <a:lvl2pPr marL="104775" indent="-104775" algn="l">
              <a:buClrTx/>
              <a:buSzPct val="100000"/>
              <a:buFont typeface="Arial" panose="020B0604020202020204" pitchFamily="34" charset="0"/>
              <a:buChar char="•"/>
              <a:tabLst>
                <a:tab pos="3771900" algn="r"/>
              </a:tabLst>
              <a:defRPr sz="1200">
                <a:solidFill>
                  <a:schemeClr val="tx1"/>
                </a:solidFill>
                <a:latin typeface="+mj-lt"/>
              </a:defRPr>
            </a:lvl2pPr>
            <a:lvl3pPr marL="228600" indent="-104775" algn="l">
              <a:buClrTx/>
              <a:buSzPct val="100000"/>
              <a:buFont typeface="Arial" panose="020B0604020202020204" pitchFamily="34" charset="0"/>
              <a:buChar char="−"/>
              <a:tabLst>
                <a:tab pos="3771900" algn="r"/>
              </a:tabLst>
              <a:defRPr sz="1200">
                <a:solidFill>
                  <a:schemeClr val="tx1"/>
                </a:solidFill>
                <a:latin typeface="+mn-lt"/>
              </a:defRPr>
            </a:lvl3pPr>
            <a:lvl4pPr marL="352425" indent="-104775" algn="l">
              <a:buClrTx/>
              <a:buSzPct val="100000"/>
              <a:buFont typeface="Arial" panose="020B0604020202020204" pitchFamily="34" charset="0"/>
              <a:buChar char="◦"/>
              <a:tabLst>
                <a:tab pos="3771900" algn="r"/>
              </a:tabLst>
              <a:defRPr sz="1200">
                <a:solidFill>
                  <a:schemeClr val="tx1"/>
                </a:solidFill>
                <a:latin typeface="+mn-lt"/>
              </a:defRPr>
            </a:lvl4pPr>
            <a:lvl5pPr marL="476250" indent="-104775" algn="l">
              <a:buClrTx/>
              <a:buSzPct val="100000"/>
              <a:buFont typeface="Arial" panose="020B0604020202020204" pitchFamily="34" charset="0"/>
              <a:buChar char="−"/>
              <a:tabLst>
                <a:tab pos="3771900" algn="r"/>
              </a:tabLst>
              <a:defRPr sz="1200" baseline="0">
                <a:solidFill>
                  <a:schemeClr val="tx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9" name="Content Placeholder 3">
            <a:extLst>
              <a:ext uri="{FF2B5EF4-FFF2-40B4-BE49-F238E27FC236}">
                <a16:creationId xmlns:a16="http://schemas.microsoft.com/office/drawing/2014/main" id="{2FF47FDB-2277-829A-C91B-1DC836A446B7}"/>
              </a:ext>
            </a:extLst>
          </p:cNvPr>
          <p:cNvSpPr>
            <a:spLocks noGrp="1"/>
          </p:cNvSpPr>
          <p:nvPr>
            <p:ph sz="quarter" idx="16"/>
          </p:nvPr>
        </p:nvSpPr>
        <p:spPr>
          <a:xfrm>
            <a:off x="9069072" y="1684020"/>
            <a:ext cx="2685018" cy="4270248"/>
          </a:xfrm>
          <a:prstGeom prst="rect">
            <a:avLst/>
          </a:prstGeom>
        </p:spPr>
        <p:txBody>
          <a:bodyPr>
            <a:noAutofit/>
          </a:bodyPr>
          <a:lstStyle>
            <a:lvl1pPr marL="0" indent="0" algn="l">
              <a:buFontTx/>
              <a:buNone/>
              <a:tabLst>
                <a:tab pos="3771900" algn="r"/>
              </a:tabLst>
              <a:defRPr sz="1200">
                <a:solidFill>
                  <a:schemeClr val="tx1"/>
                </a:solidFill>
                <a:latin typeface="+mn-lt"/>
              </a:defRPr>
            </a:lvl1pPr>
            <a:lvl2pPr marL="104775" indent="-104775" algn="l">
              <a:buClrTx/>
              <a:buSzPct val="100000"/>
              <a:buFont typeface="Arial" panose="020B0604020202020204" pitchFamily="34" charset="0"/>
              <a:buChar char="•"/>
              <a:tabLst>
                <a:tab pos="3771900" algn="r"/>
              </a:tabLst>
              <a:defRPr sz="1200">
                <a:solidFill>
                  <a:schemeClr val="tx1"/>
                </a:solidFill>
                <a:latin typeface="+mj-lt"/>
              </a:defRPr>
            </a:lvl2pPr>
            <a:lvl3pPr marL="228600" indent="-104775" algn="l">
              <a:buClrTx/>
              <a:buSzPct val="100000"/>
              <a:buFont typeface="Arial" panose="020B0604020202020204" pitchFamily="34" charset="0"/>
              <a:buChar char="−"/>
              <a:tabLst>
                <a:tab pos="3771900" algn="r"/>
              </a:tabLst>
              <a:defRPr sz="1200">
                <a:solidFill>
                  <a:schemeClr val="tx1"/>
                </a:solidFill>
                <a:latin typeface="+mn-lt"/>
              </a:defRPr>
            </a:lvl3pPr>
            <a:lvl4pPr marL="352425" indent="-104775" algn="l">
              <a:buClrTx/>
              <a:buSzPct val="100000"/>
              <a:buFont typeface="Arial" panose="020B0604020202020204" pitchFamily="34" charset="0"/>
              <a:buChar char="◦"/>
              <a:tabLst>
                <a:tab pos="3771900" algn="r"/>
              </a:tabLst>
              <a:defRPr sz="1200">
                <a:solidFill>
                  <a:schemeClr val="tx1"/>
                </a:solidFill>
                <a:latin typeface="+mn-lt"/>
              </a:defRPr>
            </a:lvl4pPr>
            <a:lvl5pPr marL="476250" indent="-104775" algn="l">
              <a:buClrTx/>
              <a:buSzPct val="100000"/>
              <a:buFont typeface="Arial" panose="020B0604020202020204" pitchFamily="34" charset="0"/>
              <a:buChar char="−"/>
              <a:tabLst>
                <a:tab pos="3771900" algn="r"/>
              </a:tabLst>
              <a:defRPr sz="1200" baseline="0">
                <a:solidFill>
                  <a:schemeClr val="tx1"/>
                </a:solidFill>
                <a:latin typeface="+mn-lt"/>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a:t>
            </a:r>
            <a:r>
              <a:rPr lang="en-US" noProof="0" dirty="0" err="1"/>
              <a:t>levelz</a:t>
            </a:r>
            <a:endParaRPr lang="en-US" noProof="0" dirty="0"/>
          </a:p>
        </p:txBody>
      </p:sp>
      <p:sp>
        <p:nvSpPr>
          <p:cNvPr id="20" name="Content Placeholder 3">
            <a:extLst>
              <a:ext uri="{FF2B5EF4-FFF2-40B4-BE49-F238E27FC236}">
                <a16:creationId xmlns:a16="http://schemas.microsoft.com/office/drawing/2014/main" id="{D0572E86-91AD-7001-00FA-D7A70644DE81}"/>
              </a:ext>
            </a:extLst>
          </p:cNvPr>
          <p:cNvSpPr>
            <a:spLocks noGrp="1"/>
          </p:cNvSpPr>
          <p:nvPr>
            <p:ph sz="quarter" idx="17" hasCustomPrompt="1"/>
          </p:nvPr>
        </p:nvSpPr>
        <p:spPr>
          <a:xfrm>
            <a:off x="471983" y="6070213"/>
            <a:ext cx="11274552" cy="265176"/>
          </a:xfrm>
        </p:spPr>
        <p:txBody>
          <a:bodyPr wrap="none">
            <a:noAutofit/>
          </a:bodyPr>
          <a:lstStyle>
            <a:lvl1pPr>
              <a:spcAft>
                <a:spcPts val="0"/>
              </a:spcAft>
              <a:defRPr sz="800">
                <a:solidFill>
                  <a:schemeClr val="tx1"/>
                </a:solidFill>
              </a:defRPr>
            </a:lvl1pPr>
          </a:lstStyle>
          <a:p>
            <a:pPr lvl="0"/>
            <a:r>
              <a:rPr lang="en-US" dirty="0"/>
              <a:t>Click to add notes and sources</a:t>
            </a:r>
          </a:p>
        </p:txBody>
      </p:sp>
    </p:spTree>
    <p:extLst>
      <p:ext uri="{BB962C8B-B14F-4D97-AF65-F5344CB8AC3E}">
        <p14:creationId xmlns:p14="http://schemas.microsoft.com/office/powerpoint/2010/main" val="6806047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End slide Black">
    <p:bg>
      <p:bgPr>
        <a:solidFill>
          <a:schemeClr val="tx1"/>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471172" y="4211955"/>
            <a:ext cx="8528936" cy="2169796"/>
          </a:xfrm>
        </p:spPr>
        <p:txBody>
          <a:bodyPr anchor="b" anchorCtr="0">
            <a:noAutofit/>
          </a:bodyPr>
          <a:lstStyle>
            <a:lvl1pPr>
              <a:lnSpc>
                <a:spcPct val="100000"/>
              </a:lnSpc>
              <a:spcAft>
                <a:spcPts val="600"/>
              </a:spcAft>
              <a:defRPr sz="800">
                <a:solidFill>
                  <a:schemeClr val="bg1"/>
                </a:solidFill>
              </a:defRPr>
            </a:lvl1pPr>
          </a:lstStyle>
          <a:p>
            <a:pPr lvl="0"/>
            <a:r>
              <a:rPr lang="en-US" dirty="0"/>
              <a:t>Click to edit Master text styles</a:t>
            </a:r>
          </a:p>
        </p:txBody>
      </p:sp>
      <p:sp>
        <p:nvSpPr>
          <p:cNvPr id="3" name="Picture Placeholder 2"/>
          <p:cNvSpPr>
            <a:spLocks noGrp="1"/>
          </p:cNvSpPr>
          <p:nvPr>
            <p:ph type="pic" sz="quarter" idx="14" hasCustomPrompt="1"/>
          </p:nvPr>
        </p:nvSpPr>
        <p:spPr>
          <a:xfrm>
            <a:off x="9401327" y="4211955"/>
            <a:ext cx="2319503" cy="1725448"/>
          </a:xfrm>
        </p:spPr>
        <p:txBody>
          <a:bodyPr anchor="ctr" anchorCtr="0">
            <a:normAutofit/>
          </a:bodyPr>
          <a:lstStyle>
            <a:lvl1pPr algn="ctr">
              <a:defRPr sz="800">
                <a:solidFill>
                  <a:schemeClr val="bg1"/>
                </a:solidFill>
              </a:defRPr>
            </a:lvl1pPr>
          </a:lstStyle>
          <a:p>
            <a:r>
              <a:rPr lang="en-GB" sz="900" dirty="0"/>
              <a:t>Insert sponsorship mark here</a:t>
            </a:r>
            <a:endParaRPr lang="en-GB" dirty="0"/>
          </a:p>
        </p:txBody>
      </p:sp>
      <p:sp>
        <p:nvSpPr>
          <p:cNvPr id="8" name="Text Placeholder 7"/>
          <p:cNvSpPr>
            <a:spLocks noGrp="1"/>
          </p:cNvSpPr>
          <p:nvPr>
            <p:ph type="body" sz="quarter" idx="15"/>
          </p:nvPr>
        </p:nvSpPr>
        <p:spPr>
          <a:xfrm>
            <a:off x="9401330" y="6018028"/>
            <a:ext cx="2319501" cy="363722"/>
          </a:xfrm>
        </p:spPr>
        <p:txBody>
          <a:bodyPr anchor="b" anchorCtr="0">
            <a:noAutofit/>
          </a:bodyPr>
          <a:lstStyle>
            <a:lvl1pPr>
              <a:lnSpc>
                <a:spcPct val="100000"/>
              </a:lnSpc>
              <a:defRPr sz="800">
                <a:solidFill>
                  <a:schemeClr val="bg1"/>
                </a:solidFill>
              </a:defRPr>
            </a:lvl1pPr>
          </a:lstStyle>
          <a:p>
            <a:pPr lvl="0"/>
            <a:r>
              <a:rPr lang="en-US"/>
              <a:t>Click to edit Master text styles</a:t>
            </a:r>
          </a:p>
        </p:txBody>
      </p:sp>
      <p:grpSp>
        <p:nvGrpSpPr>
          <p:cNvPr id="16" name="Group 15">
            <a:extLst>
              <a:ext uri="{FF2B5EF4-FFF2-40B4-BE49-F238E27FC236}">
                <a16:creationId xmlns:a16="http://schemas.microsoft.com/office/drawing/2014/main" id="{CF8FD89F-482B-4AF9-900A-5BA2DBDE301D}"/>
              </a:ext>
            </a:extLst>
          </p:cNvPr>
          <p:cNvGrpSpPr>
            <a:grpSpLocks noChangeAspect="1"/>
          </p:cNvGrpSpPr>
          <p:nvPr userDrawn="1"/>
        </p:nvGrpSpPr>
        <p:grpSpPr>
          <a:xfrm>
            <a:off x="467090" y="314960"/>
            <a:ext cx="1998000" cy="374400"/>
            <a:chOff x="398463" y="404813"/>
            <a:chExt cx="1627187" cy="307976"/>
          </a:xfrm>
          <a:solidFill>
            <a:schemeClr val="bg1"/>
          </a:solidFill>
        </p:grpSpPr>
        <p:sp>
          <p:nvSpPr>
            <p:cNvPr id="17" name="Oval 5">
              <a:extLst>
                <a:ext uri="{FF2B5EF4-FFF2-40B4-BE49-F238E27FC236}">
                  <a16:creationId xmlns:a16="http://schemas.microsoft.com/office/drawing/2014/main" id="{4B321D47-1AE7-42B2-8C49-2BE2D02810B7}"/>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accent1"/>
                </a:solidFill>
              </a:endParaRPr>
            </a:p>
          </p:txBody>
        </p:sp>
        <p:sp>
          <p:nvSpPr>
            <p:cNvPr id="18" name="Freeform 6">
              <a:extLst>
                <a:ext uri="{FF2B5EF4-FFF2-40B4-BE49-F238E27FC236}">
                  <a16:creationId xmlns:a16="http://schemas.microsoft.com/office/drawing/2014/main" id="{A24B1CA9-3A55-41D7-A277-8C3445AB1623}"/>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19" name="Rectangle 7">
              <a:extLst>
                <a:ext uri="{FF2B5EF4-FFF2-40B4-BE49-F238E27FC236}">
                  <a16:creationId xmlns:a16="http://schemas.microsoft.com/office/drawing/2014/main" id="{60C81AC0-233F-4638-A82C-0E8B5E7124DC}"/>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1" name="Freeform 8">
              <a:extLst>
                <a:ext uri="{FF2B5EF4-FFF2-40B4-BE49-F238E27FC236}">
                  <a16:creationId xmlns:a16="http://schemas.microsoft.com/office/drawing/2014/main" id="{83AF813C-C975-4939-AD65-34F74EAD5F57}"/>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2" name="Rectangle 9">
              <a:extLst>
                <a:ext uri="{FF2B5EF4-FFF2-40B4-BE49-F238E27FC236}">
                  <a16:creationId xmlns:a16="http://schemas.microsoft.com/office/drawing/2014/main" id="{DABFD676-85B1-4F89-ACB7-217A1A11A5C5}"/>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3" name="Rectangle 10">
              <a:extLst>
                <a:ext uri="{FF2B5EF4-FFF2-40B4-BE49-F238E27FC236}">
                  <a16:creationId xmlns:a16="http://schemas.microsoft.com/office/drawing/2014/main" id="{115332E4-4D91-461B-9649-D8D831FC2BA1}"/>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4" name="Freeform 11">
              <a:extLst>
                <a:ext uri="{FF2B5EF4-FFF2-40B4-BE49-F238E27FC236}">
                  <a16:creationId xmlns:a16="http://schemas.microsoft.com/office/drawing/2014/main" id="{3D094DD5-179B-42FE-A04C-94E98E23F800}"/>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5" name="Freeform 12">
              <a:extLst>
                <a:ext uri="{FF2B5EF4-FFF2-40B4-BE49-F238E27FC236}">
                  <a16:creationId xmlns:a16="http://schemas.microsoft.com/office/drawing/2014/main" id="{1D434C23-672C-470F-BF32-401B59F2B063}"/>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6" name="Freeform 13">
              <a:extLst>
                <a:ext uri="{FF2B5EF4-FFF2-40B4-BE49-F238E27FC236}">
                  <a16:creationId xmlns:a16="http://schemas.microsoft.com/office/drawing/2014/main" id="{5FB7A9B0-2BA9-485C-A151-3AB823E5ECF4}"/>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37" name="Freeform 14">
              <a:extLst>
                <a:ext uri="{FF2B5EF4-FFF2-40B4-BE49-F238E27FC236}">
                  <a16:creationId xmlns:a16="http://schemas.microsoft.com/office/drawing/2014/main" id="{23B43EE4-1C15-419C-AB4B-F9DBF97B5FD6}"/>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Tree>
    <p:extLst>
      <p:ext uri="{BB962C8B-B14F-4D97-AF65-F5344CB8AC3E}">
        <p14:creationId xmlns:p14="http://schemas.microsoft.com/office/powerpoint/2010/main" val="40225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 Black Page Image">
    <p:bg bwMode="gray">
      <p:bgPr>
        <a:solidFill>
          <a:schemeClr val="tx1"/>
        </a:solidFill>
        <a:effectLst/>
      </p:bgPr>
    </p:bg>
    <p:spTree>
      <p:nvGrpSpPr>
        <p:cNvPr id="1" name=""/>
        <p:cNvGrpSpPr/>
        <p:nvPr/>
      </p:nvGrpSpPr>
      <p:grpSpPr>
        <a:xfrm>
          <a:off x="0" y="0"/>
          <a:ext cx="0" cy="0"/>
          <a:chOff x="0" y="0"/>
          <a:chExt cx="0" cy="0"/>
        </a:xfrm>
      </p:grpSpPr>
      <p:sp>
        <p:nvSpPr>
          <p:cNvPr id="17" name="Picture Placeholder 8">
            <a:extLst>
              <a:ext uri="{FF2B5EF4-FFF2-40B4-BE49-F238E27FC236}">
                <a16:creationId xmlns:a16="http://schemas.microsoft.com/office/drawing/2014/main" id="{DEF77F0F-DE6A-48C9-92BD-013174DD643C}"/>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a:t>Click icon to add picture</a:t>
            </a:r>
            <a:endParaRPr lang="en-US" noProof="0" dirty="0"/>
          </a:p>
        </p:txBody>
      </p:sp>
      <p:sp>
        <p:nvSpPr>
          <p:cNvPr id="41" name="Text Placeholder 4">
            <a:extLst>
              <a:ext uri="{FF2B5EF4-FFF2-40B4-BE49-F238E27FC236}">
                <a16:creationId xmlns:a16="http://schemas.microsoft.com/office/drawing/2014/main" id="{EE5D7BA0-7E63-4F55-8707-FB998AF96C8C}"/>
              </a:ext>
            </a:extLst>
          </p:cNvPr>
          <p:cNvSpPr>
            <a:spLocks noGrp="1"/>
          </p:cNvSpPr>
          <p:nvPr>
            <p:ph type="body" sz="quarter" idx="10"/>
          </p:nvPr>
        </p:nvSpPr>
        <p:spPr>
          <a:xfrm>
            <a:off x="471171" y="6381750"/>
            <a:ext cx="4446269" cy="273050"/>
          </a:xfrm>
          <a:prstGeom prst="rect">
            <a:avLst/>
          </a:prstGeom>
        </p:spPr>
        <p:txBody>
          <a:bodyPr anchor="b">
            <a:noAutofit/>
          </a:bodyPr>
          <a:lstStyle>
            <a:lvl1pPr>
              <a:spcAft>
                <a:spcPts val="0"/>
              </a:spcAft>
              <a:defRPr sz="1400" b="1">
                <a:solidFill>
                  <a:schemeClr val="bg1"/>
                </a:solidFill>
                <a:latin typeface="Calibri" panose="020F0502020204030204" pitchFamily="34" charset="0"/>
                <a:cs typeface="Calibri" panose="020F05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Click to edit Master text styles</a:t>
            </a:r>
          </a:p>
        </p:txBody>
      </p:sp>
      <p:sp>
        <p:nvSpPr>
          <p:cNvPr id="5" name="Title 1">
            <a:extLst>
              <a:ext uri="{FF2B5EF4-FFF2-40B4-BE49-F238E27FC236}">
                <a16:creationId xmlns:a16="http://schemas.microsoft.com/office/drawing/2014/main" id="{37C1D43B-9933-4650-9DD5-73494BECAE5A}"/>
              </a:ext>
            </a:extLst>
          </p:cNvPr>
          <p:cNvSpPr>
            <a:spLocks noGrp="1"/>
          </p:cNvSpPr>
          <p:nvPr>
            <p:ph type="ctrTitle"/>
          </p:nvPr>
        </p:nvSpPr>
        <p:spPr bwMode="gray">
          <a:xfrm>
            <a:off x="471171" y="5186207"/>
            <a:ext cx="4446269" cy="895983"/>
          </a:xfrm>
          <a:prstGeom prst="rect">
            <a:avLst/>
          </a:prstGeom>
        </p:spPr>
        <p:txBody>
          <a:bodyPr anchor="b" anchorCtr="0">
            <a:noAutofit/>
          </a:bodyPr>
          <a:lstStyle>
            <a:lvl1pPr algn="l">
              <a:lnSpc>
                <a:spcPts val="3200"/>
              </a:lnSpc>
              <a:defRPr sz="3200" b="0">
                <a:solidFill>
                  <a:schemeClr val="accent3"/>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dirty="0"/>
              <a:t>Click to edit Master title style</a:t>
            </a:r>
          </a:p>
        </p:txBody>
      </p:sp>
      <p:grpSp>
        <p:nvGrpSpPr>
          <p:cNvPr id="16" name="Group 15">
            <a:extLst>
              <a:ext uri="{FF2B5EF4-FFF2-40B4-BE49-F238E27FC236}">
                <a16:creationId xmlns:a16="http://schemas.microsoft.com/office/drawing/2014/main" id="{A9C69D3A-9342-44F5-B9CA-54CF037C26A3}"/>
              </a:ext>
            </a:extLst>
          </p:cNvPr>
          <p:cNvGrpSpPr>
            <a:grpSpLocks noChangeAspect="1"/>
          </p:cNvGrpSpPr>
          <p:nvPr userDrawn="1"/>
        </p:nvGrpSpPr>
        <p:grpSpPr>
          <a:xfrm>
            <a:off x="464820" y="304381"/>
            <a:ext cx="1998000" cy="374400"/>
            <a:chOff x="398463" y="404813"/>
            <a:chExt cx="1627187" cy="307976"/>
          </a:xfrm>
          <a:solidFill>
            <a:schemeClr val="bg1"/>
          </a:solidFill>
        </p:grpSpPr>
        <p:sp>
          <p:nvSpPr>
            <p:cNvPr id="18" name="Oval 5">
              <a:extLst>
                <a:ext uri="{FF2B5EF4-FFF2-40B4-BE49-F238E27FC236}">
                  <a16:creationId xmlns:a16="http://schemas.microsoft.com/office/drawing/2014/main" id="{918C70E5-7AF3-4E95-870F-DE0CEBAACA48}"/>
                </a:ext>
              </a:extLst>
            </p:cNvPr>
            <p:cNvSpPr>
              <a:spLocks noChangeArrowheads="1"/>
            </p:cNvSpPr>
            <p:nvPr/>
          </p:nvSpPr>
          <p:spPr bwMode="auto">
            <a:xfrm>
              <a:off x="1938338" y="625476"/>
              <a:ext cx="87312" cy="87313"/>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accent1"/>
                </a:solidFill>
              </a:endParaRPr>
            </a:p>
          </p:txBody>
        </p:sp>
        <p:sp>
          <p:nvSpPr>
            <p:cNvPr id="19" name="Freeform 6">
              <a:extLst>
                <a:ext uri="{FF2B5EF4-FFF2-40B4-BE49-F238E27FC236}">
                  <a16:creationId xmlns:a16="http://schemas.microsoft.com/office/drawing/2014/main" id="{36F3D1FD-C295-49F1-BDC4-7303D59959C1}"/>
                </a:ext>
              </a:extLst>
            </p:cNvPr>
            <p:cNvSpPr>
              <a:spLocks noEditPoints="1"/>
            </p:cNvSpPr>
            <p:nvPr/>
          </p:nvSpPr>
          <p:spPr bwMode="auto">
            <a:xfrm>
              <a:off x="398463" y="406401"/>
              <a:ext cx="247650" cy="301625"/>
            </a:xfrm>
            <a:custGeom>
              <a:avLst/>
              <a:gdLst>
                <a:gd name="T0" fmla="*/ 287 w 287"/>
                <a:gd name="T1" fmla="*/ 166 h 347"/>
                <a:gd name="T2" fmla="*/ 240 w 287"/>
                <a:gd name="T3" fmla="*/ 300 h 347"/>
                <a:gd name="T4" fmla="*/ 109 w 287"/>
                <a:gd name="T5" fmla="*/ 347 h 347"/>
                <a:gd name="T6" fmla="*/ 0 w 287"/>
                <a:gd name="T7" fmla="*/ 347 h 347"/>
                <a:gd name="T8" fmla="*/ 0 w 287"/>
                <a:gd name="T9" fmla="*/ 0 h 347"/>
                <a:gd name="T10" fmla="*/ 117 w 287"/>
                <a:gd name="T11" fmla="*/ 0 h 347"/>
                <a:gd name="T12" fmla="*/ 243 w 287"/>
                <a:gd name="T13" fmla="*/ 43 h 347"/>
                <a:gd name="T14" fmla="*/ 287 w 287"/>
                <a:gd name="T15" fmla="*/ 166 h 347"/>
                <a:gd name="T16" fmla="*/ 192 w 287"/>
                <a:gd name="T17" fmla="*/ 170 h 347"/>
                <a:gd name="T18" fmla="*/ 174 w 287"/>
                <a:gd name="T19" fmla="*/ 99 h 347"/>
                <a:gd name="T20" fmla="*/ 118 w 287"/>
                <a:gd name="T21" fmla="*/ 76 h 347"/>
                <a:gd name="T22" fmla="*/ 91 w 287"/>
                <a:gd name="T23" fmla="*/ 76 h 347"/>
                <a:gd name="T24" fmla="*/ 91 w 287"/>
                <a:gd name="T25" fmla="*/ 270 h 347"/>
                <a:gd name="T26" fmla="*/ 111 w 287"/>
                <a:gd name="T27" fmla="*/ 270 h 347"/>
                <a:gd name="T28" fmla="*/ 173 w 287"/>
                <a:gd name="T29" fmla="*/ 245 h 347"/>
                <a:gd name="T30" fmla="*/ 192 w 287"/>
                <a:gd name="T31" fmla="*/ 170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7" h="347">
                  <a:moveTo>
                    <a:pt x="287" y="166"/>
                  </a:moveTo>
                  <a:cubicBezTo>
                    <a:pt x="287" y="224"/>
                    <a:pt x="271" y="269"/>
                    <a:pt x="240" y="300"/>
                  </a:cubicBezTo>
                  <a:cubicBezTo>
                    <a:pt x="209" y="331"/>
                    <a:pt x="165" y="347"/>
                    <a:pt x="109" y="347"/>
                  </a:cubicBezTo>
                  <a:cubicBezTo>
                    <a:pt x="0" y="347"/>
                    <a:pt x="0" y="347"/>
                    <a:pt x="0" y="347"/>
                  </a:cubicBezTo>
                  <a:cubicBezTo>
                    <a:pt x="0" y="0"/>
                    <a:pt x="0" y="0"/>
                    <a:pt x="0" y="0"/>
                  </a:cubicBezTo>
                  <a:cubicBezTo>
                    <a:pt x="117" y="0"/>
                    <a:pt x="117" y="0"/>
                    <a:pt x="117" y="0"/>
                  </a:cubicBezTo>
                  <a:cubicBezTo>
                    <a:pt x="171" y="0"/>
                    <a:pt x="213" y="15"/>
                    <a:pt x="243" y="43"/>
                  </a:cubicBezTo>
                  <a:cubicBezTo>
                    <a:pt x="272" y="72"/>
                    <a:pt x="287" y="113"/>
                    <a:pt x="287" y="166"/>
                  </a:cubicBezTo>
                  <a:moveTo>
                    <a:pt x="192" y="170"/>
                  </a:moveTo>
                  <a:cubicBezTo>
                    <a:pt x="192" y="138"/>
                    <a:pt x="186" y="114"/>
                    <a:pt x="174" y="99"/>
                  </a:cubicBezTo>
                  <a:cubicBezTo>
                    <a:pt x="161" y="84"/>
                    <a:pt x="143" y="76"/>
                    <a:pt x="118" y="76"/>
                  </a:cubicBezTo>
                  <a:cubicBezTo>
                    <a:pt x="91" y="76"/>
                    <a:pt x="91" y="76"/>
                    <a:pt x="91" y="76"/>
                  </a:cubicBezTo>
                  <a:cubicBezTo>
                    <a:pt x="91" y="270"/>
                    <a:pt x="91" y="270"/>
                    <a:pt x="91" y="270"/>
                  </a:cubicBezTo>
                  <a:cubicBezTo>
                    <a:pt x="111" y="270"/>
                    <a:pt x="111" y="270"/>
                    <a:pt x="111" y="270"/>
                  </a:cubicBezTo>
                  <a:cubicBezTo>
                    <a:pt x="139" y="270"/>
                    <a:pt x="160" y="262"/>
                    <a:pt x="173" y="245"/>
                  </a:cubicBezTo>
                  <a:cubicBezTo>
                    <a:pt x="186" y="229"/>
                    <a:pt x="192" y="204"/>
                    <a:pt x="192" y="17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0" name="Rectangle 7">
              <a:extLst>
                <a:ext uri="{FF2B5EF4-FFF2-40B4-BE49-F238E27FC236}">
                  <a16:creationId xmlns:a16="http://schemas.microsoft.com/office/drawing/2014/main" id="{6108E91A-96CB-4F56-86E8-C0E2738294CA}"/>
                </a:ext>
              </a:extLst>
            </p:cNvPr>
            <p:cNvSpPr>
              <a:spLocks noChangeArrowheads="1"/>
            </p:cNvSpPr>
            <p:nvPr/>
          </p:nvSpPr>
          <p:spPr bwMode="auto">
            <a:xfrm>
              <a:off x="906463" y="404813"/>
              <a:ext cx="74612" cy="303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1" name="Freeform 8">
              <a:extLst>
                <a:ext uri="{FF2B5EF4-FFF2-40B4-BE49-F238E27FC236}">
                  <a16:creationId xmlns:a16="http://schemas.microsoft.com/office/drawing/2014/main" id="{50A4CE42-CA03-4073-BBA8-0BDF31C3FEA0}"/>
                </a:ext>
              </a:extLst>
            </p:cNvPr>
            <p:cNvSpPr>
              <a:spLocks noEditPoints="1"/>
            </p:cNvSpPr>
            <p:nvPr/>
          </p:nvSpPr>
          <p:spPr bwMode="auto">
            <a:xfrm>
              <a:off x="1011238" y="479426"/>
              <a:ext cx="215900" cy="231775"/>
            </a:xfrm>
            <a:custGeom>
              <a:avLst/>
              <a:gdLst>
                <a:gd name="T0" fmla="*/ 252 w 252"/>
                <a:gd name="T1" fmla="*/ 133 h 267"/>
                <a:gd name="T2" fmla="*/ 218 w 252"/>
                <a:gd name="T3" fmla="*/ 232 h 267"/>
                <a:gd name="T4" fmla="*/ 125 w 252"/>
                <a:gd name="T5" fmla="*/ 267 h 267"/>
                <a:gd name="T6" fmla="*/ 34 w 252"/>
                <a:gd name="T7" fmla="*/ 231 h 267"/>
                <a:gd name="T8" fmla="*/ 0 w 252"/>
                <a:gd name="T9" fmla="*/ 133 h 267"/>
                <a:gd name="T10" fmla="*/ 33 w 252"/>
                <a:gd name="T11" fmla="*/ 35 h 267"/>
                <a:gd name="T12" fmla="*/ 127 w 252"/>
                <a:gd name="T13" fmla="*/ 0 h 267"/>
                <a:gd name="T14" fmla="*/ 192 w 252"/>
                <a:gd name="T15" fmla="*/ 16 h 267"/>
                <a:gd name="T16" fmla="*/ 236 w 252"/>
                <a:gd name="T17" fmla="*/ 63 h 267"/>
                <a:gd name="T18" fmla="*/ 252 w 252"/>
                <a:gd name="T19" fmla="*/ 133 h 267"/>
                <a:gd name="T20" fmla="*/ 88 w 252"/>
                <a:gd name="T21" fmla="*/ 133 h 267"/>
                <a:gd name="T22" fmla="*/ 97 w 252"/>
                <a:gd name="T23" fmla="*/ 184 h 267"/>
                <a:gd name="T24" fmla="*/ 126 w 252"/>
                <a:gd name="T25" fmla="*/ 201 h 267"/>
                <a:gd name="T26" fmla="*/ 155 w 252"/>
                <a:gd name="T27" fmla="*/ 184 h 267"/>
                <a:gd name="T28" fmla="*/ 163 w 252"/>
                <a:gd name="T29" fmla="*/ 133 h 267"/>
                <a:gd name="T30" fmla="*/ 155 w 252"/>
                <a:gd name="T31" fmla="*/ 83 h 267"/>
                <a:gd name="T32" fmla="*/ 126 w 252"/>
                <a:gd name="T33" fmla="*/ 66 h 267"/>
                <a:gd name="T34" fmla="*/ 97 w 252"/>
                <a:gd name="T35" fmla="*/ 83 h 267"/>
                <a:gd name="T36" fmla="*/ 88 w 252"/>
                <a:gd name="T37" fmla="*/ 133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2" h="267">
                  <a:moveTo>
                    <a:pt x="252" y="133"/>
                  </a:moveTo>
                  <a:cubicBezTo>
                    <a:pt x="252" y="175"/>
                    <a:pt x="241" y="208"/>
                    <a:pt x="218" y="232"/>
                  </a:cubicBezTo>
                  <a:cubicBezTo>
                    <a:pt x="196" y="256"/>
                    <a:pt x="165" y="267"/>
                    <a:pt x="125" y="267"/>
                  </a:cubicBezTo>
                  <a:cubicBezTo>
                    <a:pt x="87" y="267"/>
                    <a:pt x="56" y="255"/>
                    <a:pt x="34" y="231"/>
                  </a:cubicBezTo>
                  <a:cubicBezTo>
                    <a:pt x="11" y="207"/>
                    <a:pt x="0" y="174"/>
                    <a:pt x="0" y="133"/>
                  </a:cubicBezTo>
                  <a:cubicBezTo>
                    <a:pt x="0" y="91"/>
                    <a:pt x="11" y="58"/>
                    <a:pt x="33" y="35"/>
                  </a:cubicBezTo>
                  <a:cubicBezTo>
                    <a:pt x="55" y="12"/>
                    <a:pt x="86" y="0"/>
                    <a:pt x="127" y="0"/>
                  </a:cubicBezTo>
                  <a:cubicBezTo>
                    <a:pt x="151" y="0"/>
                    <a:pt x="173" y="5"/>
                    <a:pt x="192" y="16"/>
                  </a:cubicBezTo>
                  <a:cubicBezTo>
                    <a:pt x="211" y="27"/>
                    <a:pt x="226" y="42"/>
                    <a:pt x="236" y="63"/>
                  </a:cubicBezTo>
                  <a:cubicBezTo>
                    <a:pt x="247" y="83"/>
                    <a:pt x="252" y="106"/>
                    <a:pt x="252" y="133"/>
                  </a:cubicBezTo>
                  <a:moveTo>
                    <a:pt x="88" y="133"/>
                  </a:moveTo>
                  <a:cubicBezTo>
                    <a:pt x="88" y="155"/>
                    <a:pt x="91" y="172"/>
                    <a:pt x="97" y="184"/>
                  </a:cubicBezTo>
                  <a:cubicBezTo>
                    <a:pt x="103" y="195"/>
                    <a:pt x="112" y="201"/>
                    <a:pt x="126" y="201"/>
                  </a:cubicBezTo>
                  <a:cubicBezTo>
                    <a:pt x="140" y="201"/>
                    <a:pt x="149" y="195"/>
                    <a:pt x="155" y="184"/>
                  </a:cubicBezTo>
                  <a:cubicBezTo>
                    <a:pt x="160" y="172"/>
                    <a:pt x="163" y="155"/>
                    <a:pt x="163" y="133"/>
                  </a:cubicBezTo>
                  <a:cubicBezTo>
                    <a:pt x="163" y="111"/>
                    <a:pt x="160" y="94"/>
                    <a:pt x="155" y="83"/>
                  </a:cubicBezTo>
                  <a:cubicBezTo>
                    <a:pt x="149" y="72"/>
                    <a:pt x="139" y="66"/>
                    <a:pt x="126" y="66"/>
                  </a:cubicBezTo>
                  <a:cubicBezTo>
                    <a:pt x="112" y="66"/>
                    <a:pt x="103" y="72"/>
                    <a:pt x="97" y="83"/>
                  </a:cubicBezTo>
                  <a:cubicBezTo>
                    <a:pt x="91" y="94"/>
                    <a:pt x="88" y="111"/>
                    <a:pt x="88" y="1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2" name="Rectangle 9">
              <a:extLst>
                <a:ext uri="{FF2B5EF4-FFF2-40B4-BE49-F238E27FC236}">
                  <a16:creationId xmlns:a16="http://schemas.microsoft.com/office/drawing/2014/main" id="{E5B07CB7-3810-42E1-907C-0E9B0BE6C840}"/>
                </a:ext>
              </a:extLst>
            </p:cNvPr>
            <p:cNvSpPr>
              <a:spLocks noChangeArrowheads="1"/>
            </p:cNvSpPr>
            <p:nvPr/>
          </p:nvSpPr>
          <p:spPr bwMode="auto">
            <a:xfrm>
              <a:off x="1257300" y="482601"/>
              <a:ext cx="74612" cy="2254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3" name="Rectangle 10">
              <a:extLst>
                <a:ext uri="{FF2B5EF4-FFF2-40B4-BE49-F238E27FC236}">
                  <a16:creationId xmlns:a16="http://schemas.microsoft.com/office/drawing/2014/main" id="{D10581EB-241E-411F-91ED-EAA54960478C}"/>
                </a:ext>
              </a:extLst>
            </p:cNvPr>
            <p:cNvSpPr>
              <a:spLocks noChangeArrowheads="1"/>
            </p:cNvSpPr>
            <p:nvPr/>
          </p:nvSpPr>
          <p:spPr bwMode="auto">
            <a:xfrm>
              <a:off x="1257300" y="404813"/>
              <a:ext cx="74612" cy="50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4" name="Freeform 11">
              <a:extLst>
                <a:ext uri="{FF2B5EF4-FFF2-40B4-BE49-F238E27FC236}">
                  <a16:creationId xmlns:a16="http://schemas.microsoft.com/office/drawing/2014/main" id="{4104E715-D893-4295-8339-2B75A7BDA786}"/>
                </a:ext>
              </a:extLst>
            </p:cNvPr>
            <p:cNvSpPr>
              <a:spLocks/>
            </p:cNvSpPr>
            <p:nvPr/>
          </p:nvSpPr>
          <p:spPr bwMode="auto">
            <a:xfrm>
              <a:off x="1362075" y="411163"/>
              <a:ext cx="158750" cy="300038"/>
            </a:xfrm>
            <a:custGeom>
              <a:avLst/>
              <a:gdLst>
                <a:gd name="T0" fmla="*/ 142 w 184"/>
                <a:gd name="T1" fmla="*/ 274 h 344"/>
                <a:gd name="T2" fmla="*/ 184 w 184"/>
                <a:gd name="T3" fmla="*/ 265 h 344"/>
                <a:gd name="T4" fmla="*/ 184 w 184"/>
                <a:gd name="T5" fmla="*/ 330 h 344"/>
                <a:gd name="T6" fmla="*/ 150 w 184"/>
                <a:gd name="T7" fmla="*/ 341 h 344"/>
                <a:gd name="T8" fmla="*/ 113 w 184"/>
                <a:gd name="T9" fmla="*/ 344 h 344"/>
                <a:gd name="T10" fmla="*/ 50 w 184"/>
                <a:gd name="T11" fmla="*/ 322 h 344"/>
                <a:gd name="T12" fmla="*/ 30 w 184"/>
                <a:gd name="T13" fmla="*/ 255 h 344"/>
                <a:gd name="T14" fmla="*/ 30 w 184"/>
                <a:gd name="T15" fmla="*/ 148 h 344"/>
                <a:gd name="T16" fmla="*/ 0 w 184"/>
                <a:gd name="T17" fmla="*/ 148 h 344"/>
                <a:gd name="T18" fmla="*/ 0 w 184"/>
                <a:gd name="T19" fmla="*/ 81 h 344"/>
                <a:gd name="T20" fmla="*/ 30 w 184"/>
                <a:gd name="T21" fmla="*/ 81 h 344"/>
                <a:gd name="T22" fmla="*/ 30 w 184"/>
                <a:gd name="T23" fmla="*/ 16 h 344"/>
                <a:gd name="T24" fmla="*/ 118 w 184"/>
                <a:gd name="T25" fmla="*/ 0 h 344"/>
                <a:gd name="T26" fmla="*/ 118 w 184"/>
                <a:gd name="T27" fmla="*/ 81 h 344"/>
                <a:gd name="T28" fmla="*/ 174 w 184"/>
                <a:gd name="T29" fmla="*/ 81 h 344"/>
                <a:gd name="T30" fmla="*/ 174 w 184"/>
                <a:gd name="T31" fmla="*/ 148 h 344"/>
                <a:gd name="T32" fmla="*/ 118 w 184"/>
                <a:gd name="T33" fmla="*/ 148 h 344"/>
                <a:gd name="T34" fmla="*/ 118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3" y="274"/>
                    <a:pt x="167" y="271"/>
                    <a:pt x="184" y="265"/>
                  </a:cubicBezTo>
                  <a:cubicBezTo>
                    <a:pt x="184" y="330"/>
                    <a:pt x="184" y="330"/>
                    <a:pt x="184" y="330"/>
                  </a:cubicBezTo>
                  <a:cubicBezTo>
                    <a:pt x="172" y="335"/>
                    <a:pt x="161" y="339"/>
                    <a:pt x="150" y="341"/>
                  </a:cubicBezTo>
                  <a:cubicBezTo>
                    <a:pt x="140" y="343"/>
                    <a:pt x="127" y="344"/>
                    <a:pt x="113" y="344"/>
                  </a:cubicBezTo>
                  <a:cubicBezTo>
                    <a:pt x="84" y="344"/>
                    <a:pt x="63" y="337"/>
                    <a:pt x="50" y="322"/>
                  </a:cubicBezTo>
                  <a:cubicBezTo>
                    <a:pt x="37" y="308"/>
                    <a:pt x="30" y="285"/>
                    <a:pt x="30" y="255"/>
                  </a:cubicBezTo>
                  <a:cubicBezTo>
                    <a:pt x="30" y="148"/>
                    <a:pt x="30" y="148"/>
                    <a:pt x="30" y="148"/>
                  </a:cubicBezTo>
                  <a:cubicBezTo>
                    <a:pt x="0" y="148"/>
                    <a:pt x="0" y="148"/>
                    <a:pt x="0" y="148"/>
                  </a:cubicBezTo>
                  <a:cubicBezTo>
                    <a:pt x="0" y="81"/>
                    <a:pt x="0" y="81"/>
                    <a:pt x="0" y="81"/>
                  </a:cubicBezTo>
                  <a:cubicBezTo>
                    <a:pt x="30" y="81"/>
                    <a:pt x="30" y="81"/>
                    <a:pt x="30" y="81"/>
                  </a:cubicBezTo>
                  <a:cubicBezTo>
                    <a:pt x="30" y="16"/>
                    <a:pt x="30" y="16"/>
                    <a:pt x="30" y="16"/>
                  </a:cubicBezTo>
                  <a:cubicBezTo>
                    <a:pt x="118" y="0"/>
                    <a:pt x="118" y="0"/>
                    <a:pt x="118" y="0"/>
                  </a:cubicBezTo>
                  <a:cubicBezTo>
                    <a:pt x="118" y="81"/>
                    <a:pt x="118" y="81"/>
                    <a:pt x="118" y="81"/>
                  </a:cubicBezTo>
                  <a:cubicBezTo>
                    <a:pt x="174" y="81"/>
                    <a:pt x="174" y="81"/>
                    <a:pt x="174" y="81"/>
                  </a:cubicBezTo>
                  <a:cubicBezTo>
                    <a:pt x="174" y="148"/>
                    <a:pt x="174" y="148"/>
                    <a:pt x="174" y="148"/>
                  </a:cubicBezTo>
                  <a:cubicBezTo>
                    <a:pt x="118" y="148"/>
                    <a:pt x="118" y="148"/>
                    <a:pt x="118" y="148"/>
                  </a:cubicBezTo>
                  <a:cubicBezTo>
                    <a:pt x="118" y="249"/>
                    <a:pt x="118" y="249"/>
                    <a:pt x="118" y="249"/>
                  </a:cubicBezTo>
                  <a:cubicBezTo>
                    <a:pt x="118" y="266"/>
                    <a:pt x="126"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5" name="Freeform 12">
              <a:extLst>
                <a:ext uri="{FF2B5EF4-FFF2-40B4-BE49-F238E27FC236}">
                  <a16:creationId xmlns:a16="http://schemas.microsoft.com/office/drawing/2014/main" id="{608A9120-92D1-400E-B1C2-2AEF92A7DC74}"/>
                </a:ext>
              </a:extLst>
            </p:cNvPr>
            <p:cNvSpPr>
              <a:spLocks/>
            </p:cNvSpPr>
            <p:nvPr/>
          </p:nvSpPr>
          <p:spPr bwMode="auto">
            <a:xfrm>
              <a:off x="1535113" y="411163"/>
              <a:ext cx="158750" cy="300038"/>
            </a:xfrm>
            <a:custGeom>
              <a:avLst/>
              <a:gdLst>
                <a:gd name="T0" fmla="*/ 142 w 184"/>
                <a:gd name="T1" fmla="*/ 274 h 344"/>
                <a:gd name="T2" fmla="*/ 184 w 184"/>
                <a:gd name="T3" fmla="*/ 265 h 344"/>
                <a:gd name="T4" fmla="*/ 184 w 184"/>
                <a:gd name="T5" fmla="*/ 330 h 344"/>
                <a:gd name="T6" fmla="*/ 151 w 184"/>
                <a:gd name="T7" fmla="*/ 341 h 344"/>
                <a:gd name="T8" fmla="*/ 114 w 184"/>
                <a:gd name="T9" fmla="*/ 344 h 344"/>
                <a:gd name="T10" fmla="*/ 50 w 184"/>
                <a:gd name="T11" fmla="*/ 322 h 344"/>
                <a:gd name="T12" fmla="*/ 31 w 184"/>
                <a:gd name="T13" fmla="*/ 255 h 344"/>
                <a:gd name="T14" fmla="*/ 31 w 184"/>
                <a:gd name="T15" fmla="*/ 148 h 344"/>
                <a:gd name="T16" fmla="*/ 0 w 184"/>
                <a:gd name="T17" fmla="*/ 148 h 344"/>
                <a:gd name="T18" fmla="*/ 0 w 184"/>
                <a:gd name="T19" fmla="*/ 81 h 344"/>
                <a:gd name="T20" fmla="*/ 31 w 184"/>
                <a:gd name="T21" fmla="*/ 81 h 344"/>
                <a:gd name="T22" fmla="*/ 31 w 184"/>
                <a:gd name="T23" fmla="*/ 15 h 344"/>
                <a:gd name="T24" fmla="*/ 119 w 184"/>
                <a:gd name="T25" fmla="*/ 0 h 344"/>
                <a:gd name="T26" fmla="*/ 119 w 184"/>
                <a:gd name="T27" fmla="*/ 81 h 344"/>
                <a:gd name="T28" fmla="*/ 174 w 184"/>
                <a:gd name="T29" fmla="*/ 81 h 344"/>
                <a:gd name="T30" fmla="*/ 174 w 184"/>
                <a:gd name="T31" fmla="*/ 148 h 344"/>
                <a:gd name="T32" fmla="*/ 119 w 184"/>
                <a:gd name="T33" fmla="*/ 148 h 344"/>
                <a:gd name="T34" fmla="*/ 119 w 184"/>
                <a:gd name="T35" fmla="*/ 249 h 344"/>
                <a:gd name="T36" fmla="*/ 142 w 184"/>
                <a:gd name="T37" fmla="*/ 274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84" h="344">
                  <a:moveTo>
                    <a:pt x="142" y="274"/>
                  </a:moveTo>
                  <a:cubicBezTo>
                    <a:pt x="154" y="274"/>
                    <a:pt x="168" y="271"/>
                    <a:pt x="184" y="265"/>
                  </a:cubicBezTo>
                  <a:cubicBezTo>
                    <a:pt x="184" y="330"/>
                    <a:pt x="184" y="330"/>
                    <a:pt x="184" y="330"/>
                  </a:cubicBezTo>
                  <a:cubicBezTo>
                    <a:pt x="173" y="335"/>
                    <a:pt x="161" y="339"/>
                    <a:pt x="151" y="341"/>
                  </a:cubicBezTo>
                  <a:cubicBezTo>
                    <a:pt x="140" y="343"/>
                    <a:pt x="128" y="344"/>
                    <a:pt x="114" y="344"/>
                  </a:cubicBezTo>
                  <a:cubicBezTo>
                    <a:pt x="84" y="344"/>
                    <a:pt x="63" y="337"/>
                    <a:pt x="50" y="322"/>
                  </a:cubicBezTo>
                  <a:cubicBezTo>
                    <a:pt x="37" y="308"/>
                    <a:pt x="31" y="285"/>
                    <a:pt x="31" y="255"/>
                  </a:cubicBezTo>
                  <a:cubicBezTo>
                    <a:pt x="31" y="148"/>
                    <a:pt x="31" y="148"/>
                    <a:pt x="31" y="148"/>
                  </a:cubicBezTo>
                  <a:cubicBezTo>
                    <a:pt x="0" y="148"/>
                    <a:pt x="0" y="148"/>
                    <a:pt x="0" y="148"/>
                  </a:cubicBezTo>
                  <a:cubicBezTo>
                    <a:pt x="0" y="81"/>
                    <a:pt x="0" y="81"/>
                    <a:pt x="0" y="81"/>
                  </a:cubicBezTo>
                  <a:cubicBezTo>
                    <a:pt x="31" y="81"/>
                    <a:pt x="31" y="81"/>
                    <a:pt x="31" y="81"/>
                  </a:cubicBezTo>
                  <a:cubicBezTo>
                    <a:pt x="31" y="15"/>
                    <a:pt x="31" y="15"/>
                    <a:pt x="31" y="15"/>
                  </a:cubicBezTo>
                  <a:cubicBezTo>
                    <a:pt x="119" y="0"/>
                    <a:pt x="119" y="0"/>
                    <a:pt x="119" y="0"/>
                  </a:cubicBezTo>
                  <a:cubicBezTo>
                    <a:pt x="119" y="81"/>
                    <a:pt x="119" y="81"/>
                    <a:pt x="119" y="81"/>
                  </a:cubicBezTo>
                  <a:cubicBezTo>
                    <a:pt x="174" y="81"/>
                    <a:pt x="174" y="81"/>
                    <a:pt x="174" y="81"/>
                  </a:cubicBezTo>
                  <a:cubicBezTo>
                    <a:pt x="174" y="148"/>
                    <a:pt x="174" y="148"/>
                    <a:pt x="174" y="148"/>
                  </a:cubicBezTo>
                  <a:cubicBezTo>
                    <a:pt x="119" y="148"/>
                    <a:pt x="119" y="148"/>
                    <a:pt x="119" y="148"/>
                  </a:cubicBezTo>
                  <a:cubicBezTo>
                    <a:pt x="119" y="249"/>
                    <a:pt x="119" y="249"/>
                    <a:pt x="119" y="249"/>
                  </a:cubicBezTo>
                  <a:cubicBezTo>
                    <a:pt x="119" y="266"/>
                    <a:pt x="127" y="274"/>
                    <a:pt x="142" y="27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6" name="Freeform 13">
              <a:extLst>
                <a:ext uri="{FF2B5EF4-FFF2-40B4-BE49-F238E27FC236}">
                  <a16:creationId xmlns:a16="http://schemas.microsoft.com/office/drawing/2014/main" id="{E0BF5E88-7BF3-4667-9305-25B93D52961E}"/>
                </a:ext>
              </a:extLst>
            </p:cNvPr>
            <p:cNvSpPr>
              <a:spLocks noEditPoints="1"/>
            </p:cNvSpPr>
            <p:nvPr/>
          </p:nvSpPr>
          <p:spPr bwMode="auto">
            <a:xfrm>
              <a:off x="1709738" y="479426"/>
              <a:ext cx="211137" cy="231775"/>
            </a:xfrm>
            <a:custGeom>
              <a:avLst/>
              <a:gdLst>
                <a:gd name="T0" fmla="*/ 213 w 244"/>
                <a:gd name="T1" fmla="*/ 30 h 267"/>
                <a:gd name="T2" fmla="*/ 125 w 244"/>
                <a:gd name="T3" fmla="*/ 0 h 267"/>
                <a:gd name="T4" fmla="*/ 33 w 244"/>
                <a:gd name="T5" fmla="*/ 35 h 267"/>
                <a:gd name="T6" fmla="*/ 0 w 244"/>
                <a:gd name="T7" fmla="*/ 135 h 267"/>
                <a:gd name="T8" fmla="*/ 35 w 244"/>
                <a:gd name="T9" fmla="*/ 233 h 267"/>
                <a:gd name="T10" fmla="*/ 133 w 244"/>
                <a:gd name="T11" fmla="*/ 267 h 267"/>
                <a:gd name="T12" fmla="*/ 185 w 244"/>
                <a:gd name="T13" fmla="*/ 263 h 267"/>
                <a:gd name="T14" fmla="*/ 227 w 244"/>
                <a:gd name="T15" fmla="*/ 249 h 267"/>
                <a:gd name="T16" fmla="*/ 214 w 244"/>
                <a:gd name="T17" fmla="*/ 190 h 267"/>
                <a:gd name="T18" fmla="*/ 186 w 244"/>
                <a:gd name="T19" fmla="*/ 200 h 267"/>
                <a:gd name="T20" fmla="*/ 144 w 244"/>
                <a:gd name="T21" fmla="*/ 204 h 267"/>
                <a:gd name="T22" fmla="*/ 104 w 244"/>
                <a:gd name="T23" fmla="*/ 192 h 267"/>
                <a:gd name="T24" fmla="*/ 88 w 244"/>
                <a:gd name="T25" fmla="*/ 158 h 267"/>
                <a:gd name="T26" fmla="*/ 244 w 244"/>
                <a:gd name="T27" fmla="*/ 158 h 267"/>
                <a:gd name="T28" fmla="*/ 244 w 244"/>
                <a:gd name="T29" fmla="*/ 118 h 267"/>
                <a:gd name="T30" fmla="*/ 213 w 244"/>
                <a:gd name="T31" fmla="*/ 30 h 267"/>
                <a:gd name="T32" fmla="*/ 90 w 244"/>
                <a:gd name="T33" fmla="*/ 102 h 267"/>
                <a:gd name="T34" fmla="*/ 102 w 244"/>
                <a:gd name="T35" fmla="*/ 70 h 267"/>
                <a:gd name="T36" fmla="*/ 128 w 244"/>
                <a:gd name="T37" fmla="*/ 61 h 267"/>
                <a:gd name="T38" fmla="*/ 155 w 244"/>
                <a:gd name="T39" fmla="*/ 72 h 267"/>
                <a:gd name="T40" fmla="*/ 165 w 244"/>
                <a:gd name="T41" fmla="*/ 102 h 267"/>
                <a:gd name="T42" fmla="*/ 90 w 244"/>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4" h="267">
                  <a:moveTo>
                    <a:pt x="213" y="30"/>
                  </a:moveTo>
                  <a:cubicBezTo>
                    <a:pt x="192" y="10"/>
                    <a:pt x="163" y="0"/>
                    <a:pt x="125" y="0"/>
                  </a:cubicBezTo>
                  <a:cubicBezTo>
                    <a:pt x="85" y="0"/>
                    <a:pt x="54" y="12"/>
                    <a:pt x="33" y="35"/>
                  </a:cubicBezTo>
                  <a:cubicBezTo>
                    <a:pt x="11" y="58"/>
                    <a:pt x="0" y="92"/>
                    <a:pt x="0" y="135"/>
                  </a:cubicBezTo>
                  <a:cubicBezTo>
                    <a:pt x="0" y="178"/>
                    <a:pt x="12" y="210"/>
                    <a:pt x="35" y="233"/>
                  </a:cubicBezTo>
                  <a:cubicBezTo>
                    <a:pt x="59" y="256"/>
                    <a:pt x="91" y="267"/>
                    <a:pt x="133" y="267"/>
                  </a:cubicBezTo>
                  <a:cubicBezTo>
                    <a:pt x="153" y="267"/>
                    <a:pt x="171" y="266"/>
                    <a:pt x="185" y="263"/>
                  </a:cubicBezTo>
                  <a:cubicBezTo>
                    <a:pt x="200" y="261"/>
                    <a:pt x="214" y="256"/>
                    <a:pt x="227" y="249"/>
                  </a:cubicBezTo>
                  <a:cubicBezTo>
                    <a:pt x="214" y="190"/>
                    <a:pt x="214" y="190"/>
                    <a:pt x="214" y="190"/>
                  </a:cubicBezTo>
                  <a:cubicBezTo>
                    <a:pt x="204" y="194"/>
                    <a:pt x="195" y="197"/>
                    <a:pt x="186" y="200"/>
                  </a:cubicBezTo>
                  <a:cubicBezTo>
                    <a:pt x="173" y="202"/>
                    <a:pt x="159" y="204"/>
                    <a:pt x="144" y="204"/>
                  </a:cubicBezTo>
                  <a:cubicBezTo>
                    <a:pt x="127" y="204"/>
                    <a:pt x="114" y="200"/>
                    <a:pt x="104" y="192"/>
                  </a:cubicBezTo>
                  <a:cubicBezTo>
                    <a:pt x="94" y="183"/>
                    <a:pt x="89" y="172"/>
                    <a:pt x="88" y="158"/>
                  </a:cubicBezTo>
                  <a:cubicBezTo>
                    <a:pt x="244" y="158"/>
                    <a:pt x="244" y="158"/>
                    <a:pt x="244" y="158"/>
                  </a:cubicBezTo>
                  <a:cubicBezTo>
                    <a:pt x="244" y="118"/>
                    <a:pt x="244" y="118"/>
                    <a:pt x="244" y="118"/>
                  </a:cubicBezTo>
                  <a:cubicBezTo>
                    <a:pt x="244" y="80"/>
                    <a:pt x="234" y="51"/>
                    <a:pt x="213" y="30"/>
                  </a:cubicBezTo>
                  <a:moveTo>
                    <a:pt x="90" y="102"/>
                  </a:moveTo>
                  <a:cubicBezTo>
                    <a:pt x="91" y="87"/>
                    <a:pt x="95" y="77"/>
                    <a:pt x="102" y="70"/>
                  </a:cubicBezTo>
                  <a:cubicBezTo>
                    <a:pt x="109" y="64"/>
                    <a:pt x="118" y="61"/>
                    <a:pt x="128" y="61"/>
                  </a:cubicBezTo>
                  <a:cubicBezTo>
                    <a:pt x="139" y="61"/>
                    <a:pt x="148" y="64"/>
                    <a:pt x="155" y="72"/>
                  </a:cubicBezTo>
                  <a:cubicBezTo>
                    <a:pt x="161" y="79"/>
                    <a:pt x="165" y="89"/>
                    <a:pt x="165" y="102"/>
                  </a:cubicBezTo>
                  <a:lnTo>
                    <a:pt x="90"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sp>
          <p:nvSpPr>
            <p:cNvPr id="27" name="Freeform 14">
              <a:extLst>
                <a:ext uri="{FF2B5EF4-FFF2-40B4-BE49-F238E27FC236}">
                  <a16:creationId xmlns:a16="http://schemas.microsoft.com/office/drawing/2014/main" id="{FEC5F6DB-BB32-489D-A2BC-DCE3A6F65D7F}"/>
                </a:ext>
              </a:extLst>
            </p:cNvPr>
            <p:cNvSpPr>
              <a:spLocks noEditPoints="1"/>
            </p:cNvSpPr>
            <p:nvPr/>
          </p:nvSpPr>
          <p:spPr bwMode="auto">
            <a:xfrm>
              <a:off x="668338" y="479426"/>
              <a:ext cx="209550" cy="231775"/>
            </a:xfrm>
            <a:custGeom>
              <a:avLst/>
              <a:gdLst>
                <a:gd name="T0" fmla="*/ 212 w 243"/>
                <a:gd name="T1" fmla="*/ 30 h 267"/>
                <a:gd name="T2" fmla="*/ 124 w 243"/>
                <a:gd name="T3" fmla="*/ 0 h 267"/>
                <a:gd name="T4" fmla="*/ 32 w 243"/>
                <a:gd name="T5" fmla="*/ 35 h 267"/>
                <a:gd name="T6" fmla="*/ 0 w 243"/>
                <a:gd name="T7" fmla="*/ 135 h 267"/>
                <a:gd name="T8" fmla="*/ 35 w 243"/>
                <a:gd name="T9" fmla="*/ 233 h 267"/>
                <a:gd name="T10" fmla="*/ 132 w 243"/>
                <a:gd name="T11" fmla="*/ 267 h 267"/>
                <a:gd name="T12" fmla="*/ 184 w 243"/>
                <a:gd name="T13" fmla="*/ 263 h 267"/>
                <a:gd name="T14" fmla="*/ 227 w 243"/>
                <a:gd name="T15" fmla="*/ 249 h 267"/>
                <a:gd name="T16" fmla="*/ 213 w 243"/>
                <a:gd name="T17" fmla="*/ 190 h 267"/>
                <a:gd name="T18" fmla="*/ 185 w 243"/>
                <a:gd name="T19" fmla="*/ 200 h 267"/>
                <a:gd name="T20" fmla="*/ 143 w 243"/>
                <a:gd name="T21" fmla="*/ 204 h 267"/>
                <a:gd name="T22" fmla="*/ 103 w 243"/>
                <a:gd name="T23" fmla="*/ 192 h 267"/>
                <a:gd name="T24" fmla="*/ 88 w 243"/>
                <a:gd name="T25" fmla="*/ 158 h 267"/>
                <a:gd name="T26" fmla="*/ 243 w 243"/>
                <a:gd name="T27" fmla="*/ 158 h 267"/>
                <a:gd name="T28" fmla="*/ 243 w 243"/>
                <a:gd name="T29" fmla="*/ 118 h 267"/>
                <a:gd name="T30" fmla="*/ 212 w 243"/>
                <a:gd name="T31" fmla="*/ 30 h 267"/>
                <a:gd name="T32" fmla="*/ 89 w 243"/>
                <a:gd name="T33" fmla="*/ 102 h 267"/>
                <a:gd name="T34" fmla="*/ 102 w 243"/>
                <a:gd name="T35" fmla="*/ 70 h 267"/>
                <a:gd name="T36" fmla="*/ 127 w 243"/>
                <a:gd name="T37" fmla="*/ 61 h 267"/>
                <a:gd name="T38" fmla="*/ 154 w 243"/>
                <a:gd name="T39" fmla="*/ 72 h 267"/>
                <a:gd name="T40" fmla="*/ 164 w 243"/>
                <a:gd name="T41" fmla="*/ 102 h 267"/>
                <a:gd name="T42" fmla="*/ 89 w 243"/>
                <a:gd name="T43" fmla="*/ 102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67">
                  <a:moveTo>
                    <a:pt x="212" y="30"/>
                  </a:moveTo>
                  <a:cubicBezTo>
                    <a:pt x="191" y="10"/>
                    <a:pt x="162" y="0"/>
                    <a:pt x="124" y="0"/>
                  </a:cubicBezTo>
                  <a:cubicBezTo>
                    <a:pt x="84" y="0"/>
                    <a:pt x="53" y="12"/>
                    <a:pt x="32" y="35"/>
                  </a:cubicBezTo>
                  <a:cubicBezTo>
                    <a:pt x="10" y="58"/>
                    <a:pt x="0" y="92"/>
                    <a:pt x="0" y="135"/>
                  </a:cubicBezTo>
                  <a:cubicBezTo>
                    <a:pt x="0" y="178"/>
                    <a:pt x="11" y="210"/>
                    <a:pt x="35" y="233"/>
                  </a:cubicBezTo>
                  <a:cubicBezTo>
                    <a:pt x="58" y="256"/>
                    <a:pt x="90" y="267"/>
                    <a:pt x="132" y="267"/>
                  </a:cubicBezTo>
                  <a:cubicBezTo>
                    <a:pt x="153" y="267"/>
                    <a:pt x="170" y="266"/>
                    <a:pt x="184" y="263"/>
                  </a:cubicBezTo>
                  <a:cubicBezTo>
                    <a:pt x="199" y="261"/>
                    <a:pt x="213" y="256"/>
                    <a:pt x="227" y="249"/>
                  </a:cubicBezTo>
                  <a:cubicBezTo>
                    <a:pt x="213" y="190"/>
                    <a:pt x="213" y="190"/>
                    <a:pt x="213" y="190"/>
                  </a:cubicBezTo>
                  <a:cubicBezTo>
                    <a:pt x="203" y="194"/>
                    <a:pt x="194" y="197"/>
                    <a:pt x="185" y="200"/>
                  </a:cubicBezTo>
                  <a:cubicBezTo>
                    <a:pt x="172" y="202"/>
                    <a:pt x="158" y="204"/>
                    <a:pt x="143" y="204"/>
                  </a:cubicBezTo>
                  <a:cubicBezTo>
                    <a:pt x="126" y="204"/>
                    <a:pt x="113" y="200"/>
                    <a:pt x="103" y="192"/>
                  </a:cubicBezTo>
                  <a:cubicBezTo>
                    <a:pt x="93" y="183"/>
                    <a:pt x="88" y="172"/>
                    <a:pt x="88" y="158"/>
                  </a:cubicBezTo>
                  <a:cubicBezTo>
                    <a:pt x="243" y="158"/>
                    <a:pt x="243" y="158"/>
                    <a:pt x="243" y="158"/>
                  </a:cubicBezTo>
                  <a:cubicBezTo>
                    <a:pt x="243" y="118"/>
                    <a:pt x="243" y="118"/>
                    <a:pt x="243" y="118"/>
                  </a:cubicBezTo>
                  <a:cubicBezTo>
                    <a:pt x="243" y="80"/>
                    <a:pt x="233" y="51"/>
                    <a:pt x="212" y="30"/>
                  </a:cubicBezTo>
                  <a:moveTo>
                    <a:pt x="89" y="102"/>
                  </a:moveTo>
                  <a:cubicBezTo>
                    <a:pt x="91" y="87"/>
                    <a:pt x="95" y="77"/>
                    <a:pt x="102" y="70"/>
                  </a:cubicBezTo>
                  <a:cubicBezTo>
                    <a:pt x="108" y="64"/>
                    <a:pt x="117" y="61"/>
                    <a:pt x="127" y="61"/>
                  </a:cubicBezTo>
                  <a:cubicBezTo>
                    <a:pt x="138" y="61"/>
                    <a:pt x="147" y="64"/>
                    <a:pt x="154" y="72"/>
                  </a:cubicBezTo>
                  <a:cubicBezTo>
                    <a:pt x="160" y="79"/>
                    <a:pt x="164" y="89"/>
                    <a:pt x="164" y="102"/>
                  </a:cubicBezTo>
                  <a:lnTo>
                    <a:pt x="89" y="1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sz="2600" dirty="0">
                <a:solidFill>
                  <a:schemeClr val="bg1"/>
                </a:solidFill>
              </a:endParaRPr>
            </a:p>
          </p:txBody>
        </p:sp>
      </p:grpSp>
    </p:spTree>
    <p:extLst>
      <p:ext uri="{BB962C8B-B14F-4D97-AF65-F5344CB8AC3E}">
        <p14:creationId xmlns:p14="http://schemas.microsoft.com/office/powerpoint/2010/main" val="2103948341"/>
      </p:ext>
    </p:extLst>
  </p:cSld>
  <p:clrMapOvr>
    <a:masterClrMapping/>
  </p:clrMapOvr>
  <p:transition>
    <p:fade/>
  </p:transition>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Alt – S&amp;A">
    <p:bg bwMode="gray">
      <p:bgPr>
        <a:solidFill>
          <a:schemeClr val="bg1"/>
        </a:solidFill>
        <a:effectLst/>
      </p:bgPr>
    </p:bg>
    <p:spTree>
      <p:nvGrpSpPr>
        <p:cNvPr id="1" name=""/>
        <p:cNvGrpSpPr/>
        <p:nvPr/>
      </p:nvGrpSpPr>
      <p:grpSpPr>
        <a:xfrm>
          <a:off x="0" y="0"/>
          <a:ext cx="0" cy="0"/>
          <a:chOff x="0" y="0"/>
          <a:chExt cx="0" cy="0"/>
        </a:xfrm>
      </p:grpSpPr>
      <p:pic>
        <p:nvPicPr>
          <p:cNvPr id="4" name="Picture Placeholder 9">
            <a:extLst>
              <a:ext uri="{FF2B5EF4-FFF2-40B4-BE49-F238E27FC236}">
                <a16:creationId xmlns:a16="http://schemas.microsoft.com/office/drawing/2014/main" id="{378F5163-6576-B065-9D22-65FAEB1813E7}"/>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sp>
        <p:nvSpPr>
          <p:cNvPr id="3" name="Text Placeholder 2"/>
          <p:cNvSpPr>
            <a:spLocks noGrp="1"/>
          </p:cNvSpPr>
          <p:nvPr>
            <p:ph type="body" idx="1" hasCustomPrompt="1"/>
          </p:nvPr>
        </p:nvSpPr>
        <p:spPr bwMode="gray">
          <a:xfrm>
            <a:off x="526654" y="1022046"/>
            <a:ext cx="6077587" cy="1274942"/>
          </a:xfrm>
        </p:spPr>
        <p:txBody>
          <a:bodyPr lIns="0" tIns="0" rIns="0" bIns="0">
            <a:noAutofit/>
          </a:bodyPr>
          <a:lstStyle>
            <a:lvl1pPr marL="0" indent="0">
              <a:lnSpc>
                <a:spcPct val="90000"/>
              </a:lnSpc>
              <a:spcAft>
                <a:spcPts val="0"/>
              </a:spcAft>
              <a:buNone/>
              <a:defRPr sz="4800" b="0" i="0">
                <a:solidFill>
                  <a:schemeClr val="tx1"/>
                </a:solidFill>
                <a:latin typeface="Calibri Light" panose="020F0302020204030204" pitchFamily="34" charset="0"/>
                <a:cs typeface="Calibri Light" panose="020F030202020403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Presentation</a:t>
            </a:r>
            <a:br>
              <a:rPr lang="en-US" noProof="0"/>
            </a:br>
            <a:r>
              <a:rPr lang="en-US" noProof="0"/>
              <a:t>title</a:t>
            </a:r>
          </a:p>
        </p:txBody>
      </p:sp>
      <p:pic>
        <p:nvPicPr>
          <p:cNvPr id="18" name="Picture 17">
            <a:extLst>
              <a:ext uri="{FF2B5EF4-FFF2-40B4-BE49-F238E27FC236}">
                <a16:creationId xmlns:a16="http://schemas.microsoft.com/office/drawing/2014/main" id="{55604CE7-EDA4-1B3B-A372-82A2530243A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5640" y="6158421"/>
            <a:ext cx="1026839" cy="192305"/>
          </a:xfrm>
          <a:prstGeom prst="rect">
            <a:avLst/>
          </a:prstGeom>
        </p:spPr>
      </p:pic>
    </p:spTree>
    <p:extLst>
      <p:ext uri="{BB962C8B-B14F-4D97-AF65-F5344CB8AC3E}">
        <p14:creationId xmlns:p14="http://schemas.microsoft.com/office/powerpoint/2010/main" val="372153396"/>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le Slide – Primary 1">
    <p:bg bwMode="gray">
      <p:bgPr>
        <a:solidFill>
          <a:schemeClr val="bg1"/>
        </a:solidFill>
        <a:effectLst/>
      </p:bgPr>
    </p:bg>
    <p:spTree>
      <p:nvGrpSpPr>
        <p:cNvPr id="1" name=""/>
        <p:cNvGrpSpPr/>
        <p:nvPr/>
      </p:nvGrpSpPr>
      <p:grpSpPr>
        <a:xfrm>
          <a:off x="0" y="0"/>
          <a:ext cx="0" cy="0"/>
          <a:chOff x="0" y="0"/>
          <a:chExt cx="0" cy="0"/>
        </a:xfrm>
      </p:grpSpPr>
      <p:pic>
        <p:nvPicPr>
          <p:cNvPr id="16" name="Picture Placeholder 9">
            <a:extLst>
              <a:ext uri="{FF2B5EF4-FFF2-40B4-BE49-F238E27FC236}">
                <a16:creationId xmlns:a16="http://schemas.microsoft.com/office/drawing/2014/main" id="{4D3C18FC-676D-6178-C814-1F6903495D4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sp>
        <p:nvSpPr>
          <p:cNvPr id="42" name="Title 1">
            <a:extLst>
              <a:ext uri="{FF2B5EF4-FFF2-40B4-BE49-F238E27FC236}">
                <a16:creationId xmlns:a16="http://schemas.microsoft.com/office/drawing/2014/main" id="{B345DB50-CB94-4421-9E14-33DABF973475}"/>
              </a:ext>
            </a:extLst>
          </p:cNvPr>
          <p:cNvSpPr>
            <a:spLocks noGrp="1"/>
          </p:cNvSpPr>
          <p:nvPr>
            <p:ph type="ctrTitle" hasCustomPrompt="1"/>
          </p:nvPr>
        </p:nvSpPr>
        <p:spPr bwMode="gray">
          <a:xfrm>
            <a:off x="552641" y="4246817"/>
            <a:ext cx="3094382" cy="1682471"/>
          </a:xfrm>
          <a:prstGeom prst="rect">
            <a:avLst/>
          </a:prstGeom>
        </p:spPr>
        <p:txBody>
          <a:bodyPr anchor="b" anchorCtr="0">
            <a:noAutofit/>
          </a:bodyPr>
          <a:lstStyle>
            <a:lvl1pPr algn="l">
              <a:lnSpc>
                <a:spcPct val="90000"/>
              </a:lnSpc>
              <a:defRPr sz="2600" b="0">
                <a:solidFill>
                  <a:schemeClr val="tx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Insert title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hasCustomPrompt="1"/>
          </p:nvPr>
        </p:nvSpPr>
        <p:spPr>
          <a:xfrm>
            <a:off x="564781" y="6177644"/>
            <a:ext cx="4490721" cy="273050"/>
          </a:xfrm>
          <a:prstGeom prst="rect">
            <a:avLst/>
          </a:prstGeom>
        </p:spPr>
        <p:txBody>
          <a:bodyPr anchor="t">
            <a:noAutofit/>
          </a:bodyPr>
          <a:lstStyle>
            <a:lvl1pPr>
              <a:spcAft>
                <a:spcPts val="0"/>
              </a:spcAft>
              <a:defRPr sz="1400" b="0" i="0">
                <a:solidFill>
                  <a:schemeClr val="tx1"/>
                </a:solidFill>
                <a:latin typeface="Calibri Light" panose="020F0302020204030204" pitchFamily="34" charset="0"/>
                <a:cs typeface="Calibri Light" panose="020F03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Insert date/sub line</a:t>
            </a:r>
          </a:p>
        </p:txBody>
      </p:sp>
      <p:pic>
        <p:nvPicPr>
          <p:cNvPr id="18" name="Picture 17">
            <a:extLst>
              <a:ext uri="{FF2B5EF4-FFF2-40B4-BE49-F238E27FC236}">
                <a16:creationId xmlns:a16="http://schemas.microsoft.com/office/drawing/2014/main" id="{55B13017-7753-EEAB-3FE2-1EE78C2BA822}"/>
              </a:ext>
            </a:extLst>
          </p:cNvPr>
          <p:cNvPicPr>
            <a:picLocks noChangeAspect="1"/>
          </p:cNvPicPr>
          <p:nvPr userDrawn="1"/>
        </p:nvPicPr>
        <p:blipFill>
          <a:blip r:embed="rId3"/>
          <a:stretch>
            <a:fillRect/>
          </a:stretch>
        </p:blipFill>
        <p:spPr>
          <a:xfrm>
            <a:off x="571131" y="424259"/>
            <a:ext cx="1818000" cy="340473"/>
          </a:xfrm>
          <a:prstGeom prst="rect">
            <a:avLst/>
          </a:prstGeom>
        </p:spPr>
      </p:pic>
    </p:spTree>
    <p:extLst>
      <p:ext uri="{BB962C8B-B14F-4D97-AF65-F5344CB8AC3E}">
        <p14:creationId xmlns:p14="http://schemas.microsoft.com/office/powerpoint/2010/main" val="3997933985"/>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Slide – Primary 2">
    <p:bg bwMode="gray">
      <p:bgPr>
        <a:solidFill>
          <a:schemeClr val="bg1"/>
        </a:solidFill>
        <a:effectLst/>
      </p:bgPr>
    </p:bg>
    <p:spTree>
      <p:nvGrpSpPr>
        <p:cNvPr id="1" name=""/>
        <p:cNvGrpSpPr/>
        <p:nvPr/>
      </p:nvGrpSpPr>
      <p:grpSpPr>
        <a:xfrm>
          <a:off x="0" y="0"/>
          <a:ext cx="0" cy="0"/>
          <a:chOff x="0" y="0"/>
          <a:chExt cx="0" cy="0"/>
        </a:xfrm>
      </p:grpSpPr>
      <p:pic>
        <p:nvPicPr>
          <p:cNvPr id="16" name="Picture Placeholder 9">
            <a:extLst>
              <a:ext uri="{FF2B5EF4-FFF2-40B4-BE49-F238E27FC236}">
                <a16:creationId xmlns:a16="http://schemas.microsoft.com/office/drawing/2014/main" id="{4D3C18FC-676D-6178-C814-1F6903495D4A}"/>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sp>
        <p:nvSpPr>
          <p:cNvPr id="4" name="Title 1">
            <a:extLst>
              <a:ext uri="{FF2B5EF4-FFF2-40B4-BE49-F238E27FC236}">
                <a16:creationId xmlns:a16="http://schemas.microsoft.com/office/drawing/2014/main" id="{6BD36728-6465-917A-2AB3-CB1704E235CF}"/>
              </a:ext>
            </a:extLst>
          </p:cNvPr>
          <p:cNvSpPr>
            <a:spLocks noGrp="1"/>
          </p:cNvSpPr>
          <p:nvPr>
            <p:ph type="ctrTitle" hasCustomPrompt="1"/>
          </p:nvPr>
        </p:nvSpPr>
        <p:spPr bwMode="gray">
          <a:xfrm>
            <a:off x="552641" y="4246817"/>
            <a:ext cx="3094382" cy="1682471"/>
          </a:xfrm>
          <a:prstGeom prst="rect">
            <a:avLst/>
          </a:prstGeom>
        </p:spPr>
        <p:txBody>
          <a:bodyPr anchor="b" anchorCtr="0">
            <a:noAutofit/>
          </a:bodyPr>
          <a:lstStyle>
            <a:lvl1pPr algn="l">
              <a:lnSpc>
                <a:spcPct val="90000"/>
              </a:lnSpc>
              <a:defRPr sz="2600" b="0">
                <a:solidFill>
                  <a:schemeClr val="tx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Insert title</a:t>
            </a:r>
          </a:p>
        </p:txBody>
      </p:sp>
      <p:sp>
        <p:nvSpPr>
          <p:cNvPr id="5" name="Text Placeholder 4">
            <a:extLst>
              <a:ext uri="{FF2B5EF4-FFF2-40B4-BE49-F238E27FC236}">
                <a16:creationId xmlns:a16="http://schemas.microsoft.com/office/drawing/2014/main" id="{45D6165B-59FE-213E-CF23-06297FC3E5D6}"/>
              </a:ext>
            </a:extLst>
          </p:cNvPr>
          <p:cNvSpPr>
            <a:spLocks noGrp="1"/>
          </p:cNvSpPr>
          <p:nvPr>
            <p:ph type="body" sz="quarter" idx="10" hasCustomPrompt="1"/>
          </p:nvPr>
        </p:nvSpPr>
        <p:spPr>
          <a:xfrm>
            <a:off x="564781" y="6177644"/>
            <a:ext cx="4490721" cy="273050"/>
          </a:xfrm>
          <a:prstGeom prst="rect">
            <a:avLst/>
          </a:prstGeom>
        </p:spPr>
        <p:txBody>
          <a:bodyPr anchor="t">
            <a:noAutofit/>
          </a:bodyPr>
          <a:lstStyle>
            <a:lvl1pPr>
              <a:spcAft>
                <a:spcPts val="0"/>
              </a:spcAft>
              <a:defRPr sz="1400" b="0" i="0">
                <a:solidFill>
                  <a:schemeClr val="tx1"/>
                </a:solidFill>
                <a:latin typeface="Calibri Light" panose="020F0302020204030204" pitchFamily="34" charset="0"/>
                <a:cs typeface="Calibri Light" panose="020F03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Insert date/sub line</a:t>
            </a:r>
          </a:p>
        </p:txBody>
      </p:sp>
      <p:pic>
        <p:nvPicPr>
          <p:cNvPr id="6" name="Picture 5">
            <a:extLst>
              <a:ext uri="{FF2B5EF4-FFF2-40B4-BE49-F238E27FC236}">
                <a16:creationId xmlns:a16="http://schemas.microsoft.com/office/drawing/2014/main" id="{83D55E89-EC89-119B-F65C-465E467E00AD}"/>
              </a:ext>
            </a:extLst>
          </p:cNvPr>
          <p:cNvPicPr>
            <a:picLocks noChangeAspect="1"/>
          </p:cNvPicPr>
          <p:nvPr userDrawn="1"/>
        </p:nvPicPr>
        <p:blipFill>
          <a:blip r:embed="rId3"/>
          <a:stretch>
            <a:fillRect/>
          </a:stretch>
        </p:blipFill>
        <p:spPr>
          <a:xfrm>
            <a:off x="571131" y="424259"/>
            <a:ext cx="1818000" cy="340473"/>
          </a:xfrm>
          <a:prstGeom prst="rect">
            <a:avLst/>
          </a:prstGeom>
        </p:spPr>
      </p:pic>
    </p:spTree>
    <p:extLst>
      <p:ext uri="{BB962C8B-B14F-4D97-AF65-F5344CB8AC3E}">
        <p14:creationId xmlns:p14="http://schemas.microsoft.com/office/powerpoint/2010/main" val="2141439605"/>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lt – Primary 1">
    <p:bg bwMode="gray">
      <p:bgPr>
        <a:solidFill>
          <a:schemeClr val="bg1"/>
        </a:solidFill>
        <a:effectLst/>
      </p:bgPr>
    </p:bg>
    <p:spTree>
      <p:nvGrpSpPr>
        <p:cNvPr id="1" name=""/>
        <p:cNvGrpSpPr/>
        <p:nvPr/>
      </p:nvGrpSpPr>
      <p:grpSpPr>
        <a:xfrm>
          <a:off x="0" y="0"/>
          <a:ext cx="0" cy="0"/>
          <a:chOff x="0" y="0"/>
          <a:chExt cx="0" cy="0"/>
        </a:xfrm>
      </p:grpSpPr>
      <p:pic>
        <p:nvPicPr>
          <p:cNvPr id="5" name="Picture Placeholder 9">
            <a:extLst>
              <a:ext uri="{FF2B5EF4-FFF2-40B4-BE49-F238E27FC236}">
                <a16:creationId xmlns:a16="http://schemas.microsoft.com/office/drawing/2014/main" id="{E157BE9E-32FE-5EB0-58BF-E9E0EB78FBC0}"/>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sp>
        <p:nvSpPr>
          <p:cNvPr id="3" name="Text Placeholder 2"/>
          <p:cNvSpPr>
            <a:spLocks noGrp="1"/>
          </p:cNvSpPr>
          <p:nvPr>
            <p:ph type="body" idx="1" hasCustomPrompt="1"/>
          </p:nvPr>
        </p:nvSpPr>
        <p:spPr bwMode="gray">
          <a:xfrm>
            <a:off x="526654" y="1022046"/>
            <a:ext cx="6077587" cy="1274942"/>
          </a:xfrm>
        </p:spPr>
        <p:txBody>
          <a:bodyPr lIns="0" tIns="0" rIns="0" bIns="0">
            <a:noAutofit/>
          </a:bodyPr>
          <a:lstStyle>
            <a:lvl1pPr marL="0" indent="0">
              <a:lnSpc>
                <a:spcPct val="90000"/>
              </a:lnSpc>
              <a:spcAft>
                <a:spcPts val="0"/>
              </a:spcAft>
              <a:buNone/>
              <a:defRPr sz="4800" b="0" i="0">
                <a:solidFill>
                  <a:schemeClr val="tx1"/>
                </a:solidFill>
                <a:latin typeface="Calibri Light" panose="020F0302020204030204" pitchFamily="34" charset="0"/>
                <a:cs typeface="Calibri Light" panose="020F030202020403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Presentation</a:t>
            </a:r>
            <a:br>
              <a:rPr lang="en-US" noProof="0"/>
            </a:br>
            <a:r>
              <a:rPr lang="en-US" noProof="0"/>
              <a:t>title</a:t>
            </a:r>
          </a:p>
        </p:txBody>
      </p:sp>
      <p:pic>
        <p:nvPicPr>
          <p:cNvPr id="18" name="Picture 17">
            <a:extLst>
              <a:ext uri="{FF2B5EF4-FFF2-40B4-BE49-F238E27FC236}">
                <a16:creationId xmlns:a16="http://schemas.microsoft.com/office/drawing/2014/main" id="{55604CE7-EDA4-1B3B-A372-82A2530243A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5640" y="6158421"/>
            <a:ext cx="1026839" cy="192305"/>
          </a:xfrm>
          <a:prstGeom prst="rect">
            <a:avLst/>
          </a:prstGeom>
        </p:spPr>
      </p:pic>
    </p:spTree>
    <p:extLst>
      <p:ext uri="{BB962C8B-B14F-4D97-AF65-F5344CB8AC3E}">
        <p14:creationId xmlns:p14="http://schemas.microsoft.com/office/powerpoint/2010/main" val="3760458756"/>
      </p:ext>
    </p:extLst>
  </p:cSld>
  <p:clrMapOvr>
    <a:masterClrMapping/>
  </p:clrMapOvr>
  <p:transition>
    <p:fade/>
  </p:transition>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lt – Primary 2">
    <p:bg bwMode="gray">
      <p:bgPr>
        <a:solidFill>
          <a:schemeClr val="bg1"/>
        </a:solidFill>
        <a:effectLst/>
      </p:bgPr>
    </p:bg>
    <p:spTree>
      <p:nvGrpSpPr>
        <p:cNvPr id="1" name=""/>
        <p:cNvGrpSpPr/>
        <p:nvPr/>
      </p:nvGrpSpPr>
      <p:grpSpPr>
        <a:xfrm>
          <a:off x="0" y="0"/>
          <a:ext cx="0" cy="0"/>
          <a:chOff x="0" y="0"/>
          <a:chExt cx="0" cy="0"/>
        </a:xfrm>
      </p:grpSpPr>
      <p:pic>
        <p:nvPicPr>
          <p:cNvPr id="5" name="Picture Placeholder 9">
            <a:extLst>
              <a:ext uri="{FF2B5EF4-FFF2-40B4-BE49-F238E27FC236}">
                <a16:creationId xmlns:a16="http://schemas.microsoft.com/office/drawing/2014/main" id="{E157BE9E-32FE-5EB0-58BF-E9E0EB78FBC0}"/>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sp>
        <p:nvSpPr>
          <p:cNvPr id="2" name="Text Placeholder 2">
            <a:extLst>
              <a:ext uri="{FF2B5EF4-FFF2-40B4-BE49-F238E27FC236}">
                <a16:creationId xmlns:a16="http://schemas.microsoft.com/office/drawing/2014/main" id="{E57AA035-6DCD-9CF3-CFE8-79D4B0107AB0}"/>
              </a:ext>
            </a:extLst>
          </p:cNvPr>
          <p:cNvSpPr>
            <a:spLocks noGrp="1"/>
          </p:cNvSpPr>
          <p:nvPr>
            <p:ph type="body" idx="1" hasCustomPrompt="1"/>
          </p:nvPr>
        </p:nvSpPr>
        <p:spPr bwMode="gray">
          <a:xfrm>
            <a:off x="526654" y="1022046"/>
            <a:ext cx="6077587" cy="1274942"/>
          </a:xfrm>
        </p:spPr>
        <p:txBody>
          <a:bodyPr lIns="0" tIns="0" rIns="0" bIns="0">
            <a:noAutofit/>
          </a:bodyPr>
          <a:lstStyle>
            <a:lvl1pPr marL="0" indent="0">
              <a:lnSpc>
                <a:spcPct val="90000"/>
              </a:lnSpc>
              <a:spcAft>
                <a:spcPts val="0"/>
              </a:spcAft>
              <a:buNone/>
              <a:defRPr sz="4800" b="0" i="0">
                <a:solidFill>
                  <a:schemeClr val="tx1"/>
                </a:solidFill>
                <a:latin typeface="Calibri Light" panose="020F0302020204030204" pitchFamily="34" charset="0"/>
                <a:cs typeface="Calibri Light" panose="020F0302020204030204" pitchFamily="34"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noProof="0"/>
              <a:t>Presentation</a:t>
            </a:r>
            <a:br>
              <a:rPr lang="en-US" noProof="0"/>
            </a:br>
            <a:r>
              <a:rPr lang="en-US" noProof="0"/>
              <a:t>title</a:t>
            </a:r>
          </a:p>
        </p:txBody>
      </p:sp>
      <p:pic>
        <p:nvPicPr>
          <p:cNvPr id="3" name="Picture 2">
            <a:extLst>
              <a:ext uri="{FF2B5EF4-FFF2-40B4-BE49-F238E27FC236}">
                <a16:creationId xmlns:a16="http://schemas.microsoft.com/office/drawing/2014/main" id="{D3A53FE7-E346-5A52-F493-82CCCF4789D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75640" y="6158421"/>
            <a:ext cx="1026839" cy="192305"/>
          </a:xfrm>
          <a:prstGeom prst="rect">
            <a:avLst/>
          </a:prstGeom>
        </p:spPr>
      </p:pic>
    </p:spTree>
    <p:extLst>
      <p:ext uri="{BB962C8B-B14F-4D97-AF65-F5344CB8AC3E}">
        <p14:creationId xmlns:p14="http://schemas.microsoft.com/office/powerpoint/2010/main" val="3148556301"/>
      </p:ext>
    </p:extLst>
  </p:cSld>
  <p:clrMapOvr>
    <a:masterClrMapping/>
  </p:clrMapOvr>
  <p:transition>
    <p:fade/>
  </p:transition>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s">
    <p:bg>
      <p:bgRef idx="1001">
        <a:schemeClr val="bg1"/>
      </p:bgRef>
    </p:bg>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4E761344-1745-EBFF-3825-2F45E73A79EE}"/>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6868399" y="0"/>
            <a:ext cx="5323604" cy="6858000"/>
          </a:xfrm>
          <a:custGeom>
            <a:avLst/>
            <a:gdLst>
              <a:gd name="connsiteX0" fmla="*/ 0 w 5270399"/>
              <a:gd name="connsiteY0" fmla="*/ 0 h 6858000"/>
              <a:gd name="connsiteX1" fmla="*/ 5270399 w 5270399"/>
              <a:gd name="connsiteY1" fmla="*/ 0 h 6858000"/>
              <a:gd name="connsiteX2" fmla="*/ 5270399 w 5270399"/>
              <a:gd name="connsiteY2" fmla="*/ 6858000 h 6858000"/>
              <a:gd name="connsiteX3" fmla="*/ 0 w 527039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70399" h="6858000">
                <a:moveTo>
                  <a:pt x="0" y="0"/>
                </a:moveTo>
                <a:lnTo>
                  <a:pt x="5270399" y="0"/>
                </a:lnTo>
                <a:lnTo>
                  <a:pt x="5270399" y="6858000"/>
                </a:lnTo>
                <a:lnTo>
                  <a:pt x="0" y="6858000"/>
                </a:lnTo>
                <a:close/>
              </a:path>
            </a:pathLst>
          </a:custGeom>
        </p:spPr>
      </p:pic>
      <p:sp>
        <p:nvSpPr>
          <p:cNvPr id="2" name="Title 3">
            <a:extLst>
              <a:ext uri="{FF2B5EF4-FFF2-40B4-BE49-F238E27FC236}">
                <a16:creationId xmlns:a16="http://schemas.microsoft.com/office/drawing/2014/main" id="{45F0A071-71DD-A649-1278-B9E0B5E59204}"/>
              </a:ext>
            </a:extLst>
          </p:cNvPr>
          <p:cNvSpPr>
            <a:spLocks noGrp="1"/>
          </p:cNvSpPr>
          <p:nvPr>
            <p:ph type="title" hasCustomPrompt="1"/>
          </p:nvPr>
        </p:nvSpPr>
        <p:spPr>
          <a:xfrm>
            <a:off x="561600" y="432000"/>
            <a:ext cx="11052000" cy="454969"/>
          </a:xfrm>
        </p:spPr>
        <p:txBody>
          <a:bodyPr/>
          <a:lstStyle/>
          <a:p>
            <a:r>
              <a:rPr lang="en-US" b="1">
                <a:latin typeface="Calibri" panose="020F0502020204030204" pitchFamily="34" charset="0"/>
                <a:cs typeface="Calibri" panose="020F0502020204030204" pitchFamily="34" charset="0"/>
              </a:rPr>
              <a:t>Contents/agenda</a:t>
            </a:r>
          </a:p>
        </p:txBody>
      </p:sp>
      <p:sp>
        <p:nvSpPr>
          <p:cNvPr id="10" name="Text Placeholder 3">
            <a:extLst>
              <a:ext uri="{FF2B5EF4-FFF2-40B4-BE49-F238E27FC236}">
                <a16:creationId xmlns:a16="http://schemas.microsoft.com/office/drawing/2014/main" id="{401EF9CE-2214-6670-7BAD-4EA19129A04E}"/>
              </a:ext>
            </a:extLst>
          </p:cNvPr>
          <p:cNvSpPr>
            <a:spLocks noGrp="1"/>
          </p:cNvSpPr>
          <p:nvPr>
            <p:ph type="body" sz="quarter" idx="10" hasCustomPrompt="1"/>
          </p:nvPr>
        </p:nvSpPr>
        <p:spPr>
          <a:xfrm>
            <a:off x="1628361" y="1308532"/>
            <a:ext cx="288267" cy="276999"/>
          </a:xfrm>
        </p:spPr>
        <p:txBody>
          <a:bodyPr wrap="square" anchor="t">
            <a:noAutofit/>
          </a:bodyPr>
          <a:lstStyle>
            <a:lvl1pPr>
              <a:defRPr sz="1800" b="1" i="0">
                <a:latin typeface="Calibri" panose="020F0502020204030204" pitchFamily="34" charset="0"/>
                <a:cs typeface="Calibri" panose="020F0502020204030204" pitchFamily="34" charset="0"/>
              </a:defRPr>
            </a:lvl1pPr>
          </a:lstStyle>
          <a:p>
            <a:pPr lvl="0"/>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01</a:t>
            </a:r>
          </a:p>
        </p:txBody>
      </p:sp>
      <p:sp>
        <p:nvSpPr>
          <p:cNvPr id="11" name="Text Placeholder 3">
            <a:extLst>
              <a:ext uri="{FF2B5EF4-FFF2-40B4-BE49-F238E27FC236}">
                <a16:creationId xmlns:a16="http://schemas.microsoft.com/office/drawing/2014/main" id="{91ED342E-63F0-E9A9-9762-76965375118E}"/>
              </a:ext>
            </a:extLst>
          </p:cNvPr>
          <p:cNvSpPr>
            <a:spLocks noGrp="1"/>
          </p:cNvSpPr>
          <p:nvPr>
            <p:ph type="body" sz="quarter" idx="12" hasCustomPrompt="1"/>
          </p:nvPr>
        </p:nvSpPr>
        <p:spPr>
          <a:xfrm>
            <a:off x="1987587" y="1365201"/>
            <a:ext cx="2423672" cy="200055"/>
          </a:xfrm>
        </p:spPr>
        <p:txBody>
          <a:bodyPr wrap="square" anchor="t">
            <a:noAutofit/>
          </a:bodyPr>
          <a:lstStyle>
            <a:lvl1pPr marL="0" marR="0" indent="0" algn="l" defTabSz="914400" rtl="0" eaLnBrk="1" fontAlgn="auto" latinLnBrk="0" hangingPunct="1">
              <a:lnSpc>
                <a:spcPct val="100000"/>
              </a:lnSpc>
              <a:spcBef>
                <a:spcPts val="0"/>
              </a:spcBef>
              <a:spcAft>
                <a:spcPts val="0"/>
              </a:spcAft>
              <a:buClrTx/>
              <a:buSzTx/>
              <a:buFontTx/>
              <a:buNone/>
              <a:tabLst/>
              <a:defRPr sz="1200" b="0" i="0">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Title 1</a:t>
            </a:r>
          </a:p>
        </p:txBody>
      </p:sp>
      <p:sp>
        <p:nvSpPr>
          <p:cNvPr id="34" name="Text Placeholder 3">
            <a:extLst>
              <a:ext uri="{FF2B5EF4-FFF2-40B4-BE49-F238E27FC236}">
                <a16:creationId xmlns:a16="http://schemas.microsoft.com/office/drawing/2014/main" id="{97E3B378-4F8F-1A6E-0D3E-F0AD363F88FB}"/>
              </a:ext>
            </a:extLst>
          </p:cNvPr>
          <p:cNvSpPr>
            <a:spLocks noGrp="1"/>
          </p:cNvSpPr>
          <p:nvPr>
            <p:ph type="body" sz="quarter" idx="13" hasCustomPrompt="1"/>
          </p:nvPr>
        </p:nvSpPr>
        <p:spPr>
          <a:xfrm>
            <a:off x="1628361" y="1880599"/>
            <a:ext cx="288267" cy="276999"/>
          </a:xfrm>
        </p:spPr>
        <p:txBody>
          <a:bodyPr wrap="square" anchor="t">
            <a:noAutofit/>
          </a:bodyPr>
          <a:lstStyle>
            <a:lvl1pPr>
              <a:defRPr sz="1800" b="1" i="0">
                <a:latin typeface="Calibri" panose="020F0502020204030204" pitchFamily="34" charset="0"/>
                <a:cs typeface="Calibri" panose="020F0502020204030204" pitchFamily="34" charset="0"/>
              </a:defRPr>
            </a:lvl1pPr>
          </a:lstStyle>
          <a:p>
            <a:pPr lvl="0"/>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02</a:t>
            </a:r>
          </a:p>
        </p:txBody>
      </p:sp>
      <p:sp>
        <p:nvSpPr>
          <p:cNvPr id="35" name="Text Placeholder 3">
            <a:extLst>
              <a:ext uri="{FF2B5EF4-FFF2-40B4-BE49-F238E27FC236}">
                <a16:creationId xmlns:a16="http://schemas.microsoft.com/office/drawing/2014/main" id="{41BB57A4-EB99-BEF7-68F7-80A85F8B9BE2}"/>
              </a:ext>
            </a:extLst>
          </p:cNvPr>
          <p:cNvSpPr>
            <a:spLocks noGrp="1"/>
          </p:cNvSpPr>
          <p:nvPr>
            <p:ph type="body" sz="quarter" idx="14" hasCustomPrompt="1"/>
          </p:nvPr>
        </p:nvSpPr>
        <p:spPr>
          <a:xfrm>
            <a:off x="1987587" y="1936644"/>
            <a:ext cx="2423672" cy="200055"/>
          </a:xfrm>
        </p:spPr>
        <p:txBody>
          <a:bodyPr wrap="square" anchor="t">
            <a:noAutofit/>
          </a:bodyPr>
          <a:lstStyle>
            <a:lvl1pPr marL="0" marR="0" indent="0" algn="l" defTabSz="914400" rtl="0" eaLnBrk="1" fontAlgn="auto" latinLnBrk="0" hangingPunct="1">
              <a:lnSpc>
                <a:spcPct val="100000"/>
              </a:lnSpc>
              <a:spcBef>
                <a:spcPts val="0"/>
              </a:spcBef>
              <a:spcAft>
                <a:spcPts val="0"/>
              </a:spcAft>
              <a:buClrTx/>
              <a:buSzTx/>
              <a:buFontTx/>
              <a:buNone/>
              <a:tabLst/>
              <a:defRPr sz="1200" b="0" i="0">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Title 2</a:t>
            </a:r>
          </a:p>
        </p:txBody>
      </p:sp>
      <p:sp>
        <p:nvSpPr>
          <p:cNvPr id="36" name="Text Placeholder 3">
            <a:extLst>
              <a:ext uri="{FF2B5EF4-FFF2-40B4-BE49-F238E27FC236}">
                <a16:creationId xmlns:a16="http://schemas.microsoft.com/office/drawing/2014/main" id="{9A25CB12-C0E5-963B-8A65-675DF6C5F814}"/>
              </a:ext>
            </a:extLst>
          </p:cNvPr>
          <p:cNvSpPr>
            <a:spLocks noGrp="1"/>
          </p:cNvSpPr>
          <p:nvPr>
            <p:ph type="body" sz="quarter" idx="15" hasCustomPrompt="1"/>
          </p:nvPr>
        </p:nvSpPr>
        <p:spPr>
          <a:xfrm>
            <a:off x="1628361" y="3024733"/>
            <a:ext cx="288267" cy="276999"/>
          </a:xfrm>
        </p:spPr>
        <p:txBody>
          <a:bodyPr wrap="square" anchor="t">
            <a:noAutofit/>
          </a:bodyPr>
          <a:lstStyle>
            <a:lvl1pPr>
              <a:defRPr sz="1800" b="1" i="0">
                <a:latin typeface="Calibri" panose="020F0502020204030204" pitchFamily="34" charset="0"/>
                <a:cs typeface="Calibri" panose="020F0502020204030204" pitchFamily="34" charset="0"/>
              </a:defRPr>
            </a:lvl1pPr>
          </a:lstStyle>
          <a:p>
            <a:pPr lvl="0"/>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04</a:t>
            </a:r>
          </a:p>
        </p:txBody>
      </p:sp>
      <p:sp>
        <p:nvSpPr>
          <p:cNvPr id="37" name="Text Placeholder 3">
            <a:extLst>
              <a:ext uri="{FF2B5EF4-FFF2-40B4-BE49-F238E27FC236}">
                <a16:creationId xmlns:a16="http://schemas.microsoft.com/office/drawing/2014/main" id="{12F781B6-17F4-0BC2-C3D6-E5D7C067B13A}"/>
              </a:ext>
            </a:extLst>
          </p:cNvPr>
          <p:cNvSpPr>
            <a:spLocks noGrp="1"/>
          </p:cNvSpPr>
          <p:nvPr>
            <p:ph type="body" sz="quarter" idx="16" hasCustomPrompt="1"/>
          </p:nvPr>
        </p:nvSpPr>
        <p:spPr>
          <a:xfrm>
            <a:off x="1987587" y="3079530"/>
            <a:ext cx="2423672" cy="200055"/>
          </a:xfrm>
        </p:spPr>
        <p:txBody>
          <a:bodyPr wrap="square" anchor="t">
            <a:noAutofit/>
          </a:bodyPr>
          <a:lstStyle>
            <a:lvl1pPr marL="0" marR="0" indent="0" algn="l" defTabSz="914400" rtl="0" eaLnBrk="1" fontAlgn="auto" latinLnBrk="0" hangingPunct="1">
              <a:lnSpc>
                <a:spcPct val="100000"/>
              </a:lnSpc>
              <a:spcBef>
                <a:spcPts val="0"/>
              </a:spcBef>
              <a:spcAft>
                <a:spcPts val="0"/>
              </a:spcAft>
              <a:buClrTx/>
              <a:buSzTx/>
              <a:buFontTx/>
              <a:buNone/>
              <a:tabLst/>
              <a:defRPr sz="1200" b="0" i="0">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Title 4</a:t>
            </a:r>
          </a:p>
        </p:txBody>
      </p:sp>
      <p:sp>
        <p:nvSpPr>
          <p:cNvPr id="38" name="Text Placeholder 3">
            <a:extLst>
              <a:ext uri="{FF2B5EF4-FFF2-40B4-BE49-F238E27FC236}">
                <a16:creationId xmlns:a16="http://schemas.microsoft.com/office/drawing/2014/main" id="{9D2B1523-1072-21AD-CFFD-8ED884A2D8BA}"/>
              </a:ext>
            </a:extLst>
          </p:cNvPr>
          <p:cNvSpPr>
            <a:spLocks noGrp="1"/>
          </p:cNvSpPr>
          <p:nvPr>
            <p:ph type="body" sz="quarter" idx="17" hasCustomPrompt="1"/>
          </p:nvPr>
        </p:nvSpPr>
        <p:spPr>
          <a:xfrm>
            <a:off x="1628361" y="4168867"/>
            <a:ext cx="288267" cy="276999"/>
          </a:xfrm>
        </p:spPr>
        <p:txBody>
          <a:bodyPr wrap="square" anchor="t">
            <a:noAutofit/>
          </a:bodyPr>
          <a:lstStyle>
            <a:lvl1pPr>
              <a:defRPr sz="1800" b="1" i="0">
                <a:latin typeface="Calibri" panose="020F0502020204030204" pitchFamily="34" charset="0"/>
                <a:cs typeface="Calibri" panose="020F0502020204030204" pitchFamily="34" charset="0"/>
              </a:defRPr>
            </a:lvl1pPr>
          </a:lstStyle>
          <a:p>
            <a:pPr lvl="0"/>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06</a:t>
            </a:r>
          </a:p>
        </p:txBody>
      </p:sp>
      <p:sp>
        <p:nvSpPr>
          <p:cNvPr id="39" name="Text Placeholder 3">
            <a:extLst>
              <a:ext uri="{FF2B5EF4-FFF2-40B4-BE49-F238E27FC236}">
                <a16:creationId xmlns:a16="http://schemas.microsoft.com/office/drawing/2014/main" id="{AD0DB0ED-2EF4-F0A3-884D-C8B6B75A4147}"/>
              </a:ext>
            </a:extLst>
          </p:cNvPr>
          <p:cNvSpPr>
            <a:spLocks noGrp="1"/>
          </p:cNvSpPr>
          <p:nvPr>
            <p:ph type="body" sz="quarter" idx="18" hasCustomPrompt="1"/>
          </p:nvPr>
        </p:nvSpPr>
        <p:spPr>
          <a:xfrm>
            <a:off x="1987587" y="4222416"/>
            <a:ext cx="2423672" cy="200055"/>
          </a:xfrm>
        </p:spPr>
        <p:txBody>
          <a:bodyPr wrap="square" anchor="t">
            <a:noAutofit/>
          </a:bodyPr>
          <a:lstStyle>
            <a:lvl1pPr marL="0" marR="0" indent="0" algn="l" defTabSz="914400" rtl="0" eaLnBrk="1" fontAlgn="auto" latinLnBrk="0" hangingPunct="1">
              <a:lnSpc>
                <a:spcPct val="100000"/>
              </a:lnSpc>
              <a:spcBef>
                <a:spcPts val="0"/>
              </a:spcBef>
              <a:spcAft>
                <a:spcPts val="0"/>
              </a:spcAft>
              <a:buClrTx/>
              <a:buSzTx/>
              <a:buFontTx/>
              <a:buNone/>
              <a:tabLst/>
              <a:defRPr sz="1200" b="0" i="0">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Title 6</a:t>
            </a:r>
          </a:p>
        </p:txBody>
      </p:sp>
      <p:sp>
        <p:nvSpPr>
          <p:cNvPr id="40" name="Text Placeholder 3">
            <a:extLst>
              <a:ext uri="{FF2B5EF4-FFF2-40B4-BE49-F238E27FC236}">
                <a16:creationId xmlns:a16="http://schemas.microsoft.com/office/drawing/2014/main" id="{780E1F39-2D61-D56B-4B8B-0BDC0ACE46A3}"/>
              </a:ext>
            </a:extLst>
          </p:cNvPr>
          <p:cNvSpPr>
            <a:spLocks noGrp="1"/>
          </p:cNvSpPr>
          <p:nvPr>
            <p:ph type="body" sz="quarter" idx="19" hasCustomPrompt="1"/>
          </p:nvPr>
        </p:nvSpPr>
        <p:spPr>
          <a:xfrm>
            <a:off x="1628361" y="3596800"/>
            <a:ext cx="288267" cy="276999"/>
          </a:xfrm>
        </p:spPr>
        <p:txBody>
          <a:bodyPr wrap="square" anchor="t">
            <a:noAutofit/>
          </a:bodyPr>
          <a:lstStyle>
            <a:lvl1pPr>
              <a:defRPr sz="1800" b="1" i="0">
                <a:latin typeface="Calibri" panose="020F0502020204030204" pitchFamily="34" charset="0"/>
                <a:cs typeface="Calibri" panose="020F0502020204030204" pitchFamily="34" charset="0"/>
              </a:defRPr>
            </a:lvl1pPr>
          </a:lstStyle>
          <a:p>
            <a:pPr lvl="0"/>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05</a:t>
            </a:r>
          </a:p>
        </p:txBody>
      </p:sp>
      <p:sp>
        <p:nvSpPr>
          <p:cNvPr id="41" name="Text Placeholder 3">
            <a:extLst>
              <a:ext uri="{FF2B5EF4-FFF2-40B4-BE49-F238E27FC236}">
                <a16:creationId xmlns:a16="http://schemas.microsoft.com/office/drawing/2014/main" id="{CB49D191-C445-C161-F19B-AB6953D5F421}"/>
              </a:ext>
            </a:extLst>
          </p:cNvPr>
          <p:cNvSpPr>
            <a:spLocks noGrp="1"/>
          </p:cNvSpPr>
          <p:nvPr>
            <p:ph type="body" sz="quarter" idx="20" hasCustomPrompt="1"/>
          </p:nvPr>
        </p:nvSpPr>
        <p:spPr>
          <a:xfrm>
            <a:off x="1987587" y="3650973"/>
            <a:ext cx="2423672" cy="200055"/>
          </a:xfrm>
        </p:spPr>
        <p:txBody>
          <a:bodyPr wrap="square" anchor="t">
            <a:noAutofit/>
          </a:bodyPr>
          <a:lstStyle>
            <a:lvl1pPr marL="0" marR="0" indent="0" algn="l" defTabSz="914400" rtl="0" eaLnBrk="1" fontAlgn="auto" latinLnBrk="0" hangingPunct="1">
              <a:lnSpc>
                <a:spcPct val="100000"/>
              </a:lnSpc>
              <a:spcBef>
                <a:spcPts val="0"/>
              </a:spcBef>
              <a:spcAft>
                <a:spcPts val="0"/>
              </a:spcAft>
              <a:buClrTx/>
              <a:buSzTx/>
              <a:buFontTx/>
              <a:buNone/>
              <a:tabLst/>
              <a:defRPr sz="1200" b="0" i="0">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Title 5</a:t>
            </a:r>
          </a:p>
        </p:txBody>
      </p:sp>
      <p:sp>
        <p:nvSpPr>
          <p:cNvPr id="42" name="Text Placeholder 3">
            <a:extLst>
              <a:ext uri="{FF2B5EF4-FFF2-40B4-BE49-F238E27FC236}">
                <a16:creationId xmlns:a16="http://schemas.microsoft.com/office/drawing/2014/main" id="{E6AC9DED-D119-501F-94E0-CB913878F80C}"/>
              </a:ext>
            </a:extLst>
          </p:cNvPr>
          <p:cNvSpPr>
            <a:spLocks noGrp="1"/>
          </p:cNvSpPr>
          <p:nvPr>
            <p:ph type="body" sz="quarter" idx="21" hasCustomPrompt="1"/>
          </p:nvPr>
        </p:nvSpPr>
        <p:spPr>
          <a:xfrm>
            <a:off x="1628361" y="2452666"/>
            <a:ext cx="288267" cy="276999"/>
          </a:xfrm>
        </p:spPr>
        <p:txBody>
          <a:bodyPr wrap="square" anchor="t">
            <a:noAutofit/>
          </a:bodyPr>
          <a:lstStyle>
            <a:lvl1pPr>
              <a:defRPr sz="1800" b="1" i="0">
                <a:latin typeface="Calibri" panose="020F0502020204030204" pitchFamily="34" charset="0"/>
                <a:cs typeface="Calibri" panose="020F0502020204030204" pitchFamily="34" charset="0"/>
              </a:defRPr>
            </a:lvl1pPr>
          </a:lstStyle>
          <a:p>
            <a:pPr lvl="0"/>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03</a:t>
            </a:r>
          </a:p>
        </p:txBody>
      </p:sp>
      <p:sp>
        <p:nvSpPr>
          <p:cNvPr id="43" name="Text Placeholder 3">
            <a:extLst>
              <a:ext uri="{FF2B5EF4-FFF2-40B4-BE49-F238E27FC236}">
                <a16:creationId xmlns:a16="http://schemas.microsoft.com/office/drawing/2014/main" id="{C849BF2A-B2FD-5311-C85A-CCDDA91E5B34}"/>
              </a:ext>
            </a:extLst>
          </p:cNvPr>
          <p:cNvSpPr>
            <a:spLocks noGrp="1"/>
          </p:cNvSpPr>
          <p:nvPr>
            <p:ph type="body" sz="quarter" idx="22" hasCustomPrompt="1"/>
          </p:nvPr>
        </p:nvSpPr>
        <p:spPr>
          <a:xfrm>
            <a:off x="1987587" y="2508087"/>
            <a:ext cx="2423672" cy="200055"/>
          </a:xfrm>
        </p:spPr>
        <p:txBody>
          <a:bodyPr wrap="square" anchor="t">
            <a:noAutofit/>
          </a:bodyPr>
          <a:lstStyle>
            <a:lvl1pPr marL="0" marR="0" indent="0" algn="l" defTabSz="914400" rtl="0" eaLnBrk="1" fontAlgn="auto" latinLnBrk="0" hangingPunct="1">
              <a:lnSpc>
                <a:spcPct val="100000"/>
              </a:lnSpc>
              <a:spcBef>
                <a:spcPts val="0"/>
              </a:spcBef>
              <a:spcAft>
                <a:spcPts val="0"/>
              </a:spcAft>
              <a:buClrTx/>
              <a:buSzTx/>
              <a:buFontTx/>
              <a:buNone/>
              <a:tabLst/>
              <a:defRPr sz="1200" b="0" i="0">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Title 3</a:t>
            </a:r>
          </a:p>
        </p:txBody>
      </p:sp>
      <p:sp>
        <p:nvSpPr>
          <p:cNvPr id="59" name="Text Placeholder 3">
            <a:extLst>
              <a:ext uri="{FF2B5EF4-FFF2-40B4-BE49-F238E27FC236}">
                <a16:creationId xmlns:a16="http://schemas.microsoft.com/office/drawing/2014/main" id="{A836298F-F8CF-FE1B-838E-CEE1DC5B5B91}"/>
              </a:ext>
            </a:extLst>
          </p:cNvPr>
          <p:cNvSpPr>
            <a:spLocks noGrp="1"/>
          </p:cNvSpPr>
          <p:nvPr>
            <p:ph type="body" sz="quarter" idx="23" hasCustomPrompt="1"/>
          </p:nvPr>
        </p:nvSpPr>
        <p:spPr>
          <a:xfrm>
            <a:off x="1628361" y="4740933"/>
            <a:ext cx="288267" cy="276999"/>
          </a:xfrm>
        </p:spPr>
        <p:txBody>
          <a:bodyPr wrap="square" anchor="t">
            <a:noAutofit/>
          </a:bodyPr>
          <a:lstStyle>
            <a:lvl1pPr>
              <a:defRPr sz="1800" b="1" i="0">
                <a:latin typeface="Calibri" panose="020F0502020204030204" pitchFamily="34" charset="0"/>
                <a:cs typeface="Calibri" panose="020F0502020204030204" pitchFamily="34" charset="0"/>
              </a:defRPr>
            </a:lvl1pPr>
          </a:lstStyle>
          <a:p>
            <a:pPr lvl="0"/>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07</a:t>
            </a:r>
          </a:p>
        </p:txBody>
      </p:sp>
      <p:sp>
        <p:nvSpPr>
          <p:cNvPr id="60" name="Text Placeholder 3">
            <a:extLst>
              <a:ext uri="{FF2B5EF4-FFF2-40B4-BE49-F238E27FC236}">
                <a16:creationId xmlns:a16="http://schemas.microsoft.com/office/drawing/2014/main" id="{A45BB2BA-0DB0-5F89-40DE-1D80286BF49A}"/>
              </a:ext>
            </a:extLst>
          </p:cNvPr>
          <p:cNvSpPr>
            <a:spLocks noGrp="1"/>
          </p:cNvSpPr>
          <p:nvPr>
            <p:ph type="body" sz="quarter" idx="24" hasCustomPrompt="1"/>
          </p:nvPr>
        </p:nvSpPr>
        <p:spPr>
          <a:xfrm>
            <a:off x="1628361" y="5312999"/>
            <a:ext cx="288267" cy="276999"/>
          </a:xfrm>
        </p:spPr>
        <p:txBody>
          <a:bodyPr wrap="square" anchor="t">
            <a:noAutofit/>
          </a:bodyPr>
          <a:lstStyle>
            <a:lvl1pPr>
              <a:defRPr sz="1800" b="1" i="0">
                <a:latin typeface="Calibri" panose="020F0502020204030204" pitchFamily="34" charset="0"/>
                <a:cs typeface="Calibri" panose="020F0502020204030204" pitchFamily="34" charset="0"/>
              </a:defRPr>
            </a:lvl1pPr>
          </a:lstStyle>
          <a:p>
            <a:pPr lvl="0"/>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08</a:t>
            </a:r>
          </a:p>
        </p:txBody>
      </p:sp>
      <p:sp>
        <p:nvSpPr>
          <p:cNvPr id="61" name="Text Placeholder 3">
            <a:extLst>
              <a:ext uri="{FF2B5EF4-FFF2-40B4-BE49-F238E27FC236}">
                <a16:creationId xmlns:a16="http://schemas.microsoft.com/office/drawing/2014/main" id="{0F5126E1-FA76-630D-F410-AC8FF48767AE}"/>
              </a:ext>
            </a:extLst>
          </p:cNvPr>
          <p:cNvSpPr>
            <a:spLocks noGrp="1"/>
          </p:cNvSpPr>
          <p:nvPr>
            <p:ph type="body" sz="quarter" idx="25" hasCustomPrompt="1"/>
          </p:nvPr>
        </p:nvSpPr>
        <p:spPr>
          <a:xfrm>
            <a:off x="1987587" y="4793861"/>
            <a:ext cx="2423672" cy="200055"/>
          </a:xfrm>
        </p:spPr>
        <p:txBody>
          <a:bodyPr wrap="square" anchor="t">
            <a:noAutofit/>
          </a:bodyPr>
          <a:lstStyle>
            <a:lvl1pPr marL="0" marR="0" indent="0" algn="l" defTabSz="914400" rtl="0" eaLnBrk="1" fontAlgn="auto" latinLnBrk="0" hangingPunct="1">
              <a:lnSpc>
                <a:spcPct val="100000"/>
              </a:lnSpc>
              <a:spcBef>
                <a:spcPts val="0"/>
              </a:spcBef>
              <a:spcAft>
                <a:spcPts val="0"/>
              </a:spcAft>
              <a:buClrTx/>
              <a:buSzTx/>
              <a:buFontTx/>
              <a:buNone/>
              <a:tabLst/>
              <a:defRPr sz="1200" b="0" i="0">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Title 7</a:t>
            </a:r>
          </a:p>
        </p:txBody>
      </p:sp>
      <p:sp>
        <p:nvSpPr>
          <p:cNvPr id="62" name="Text Placeholder 3">
            <a:extLst>
              <a:ext uri="{FF2B5EF4-FFF2-40B4-BE49-F238E27FC236}">
                <a16:creationId xmlns:a16="http://schemas.microsoft.com/office/drawing/2014/main" id="{C53EFE48-D751-562A-7FF7-788DF5CFE549}"/>
              </a:ext>
            </a:extLst>
          </p:cNvPr>
          <p:cNvSpPr>
            <a:spLocks noGrp="1"/>
          </p:cNvSpPr>
          <p:nvPr>
            <p:ph type="body" sz="quarter" idx="26" hasCustomPrompt="1"/>
          </p:nvPr>
        </p:nvSpPr>
        <p:spPr>
          <a:xfrm>
            <a:off x="1987587" y="5365306"/>
            <a:ext cx="2423672" cy="200055"/>
          </a:xfrm>
        </p:spPr>
        <p:txBody>
          <a:bodyPr wrap="square" anchor="t">
            <a:noAutofit/>
          </a:bodyPr>
          <a:lstStyle>
            <a:lvl1pPr marL="0" marR="0" indent="0" algn="l" defTabSz="914400" rtl="0" eaLnBrk="1" fontAlgn="auto" latinLnBrk="0" hangingPunct="1">
              <a:lnSpc>
                <a:spcPct val="100000"/>
              </a:lnSpc>
              <a:spcBef>
                <a:spcPts val="0"/>
              </a:spcBef>
              <a:spcAft>
                <a:spcPts val="0"/>
              </a:spcAft>
              <a:buClrTx/>
              <a:buSzTx/>
              <a:buFontTx/>
              <a:buNone/>
              <a:tabLst/>
              <a:defRPr sz="1200" b="0" i="0">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Title 8</a:t>
            </a:r>
          </a:p>
        </p:txBody>
      </p:sp>
    </p:spTree>
    <p:extLst>
      <p:ext uri="{BB962C8B-B14F-4D97-AF65-F5344CB8AC3E}">
        <p14:creationId xmlns:p14="http://schemas.microsoft.com/office/powerpoint/2010/main" val="244578897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ullout/quote – image">
    <p:bg>
      <p:bgRef idx="1001">
        <a:schemeClr val="bg1"/>
      </p:bgRef>
    </p:bg>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34704F92-BDE3-0312-A37F-D3D8C140022E}"/>
              </a:ext>
            </a:extLst>
          </p:cNvPr>
          <p:cNvPicPr>
            <a:picLocks/>
          </p:cNvPicPr>
          <p:nvPr userDrawn="1"/>
        </p:nvPicPr>
        <p:blipFill>
          <a:blip r:embed="rId2" cstate="print">
            <a:extLst>
              <a:ext uri="{28A0092B-C50C-407E-A947-70E740481C1C}">
                <a14:useLocalDpi xmlns:a14="http://schemas.microsoft.com/office/drawing/2010/main"/>
              </a:ext>
            </a:extLst>
          </a:blip>
          <a:srcRect/>
          <a:stretch/>
        </p:blipFill>
        <p:spPr>
          <a:xfrm>
            <a:off x="0" y="0"/>
            <a:ext cx="5323600" cy="6858000"/>
          </a:xfrm>
          <a:prstGeom prst="rect">
            <a:avLst/>
          </a:prstGeom>
        </p:spPr>
      </p:pic>
      <p:sp>
        <p:nvSpPr>
          <p:cNvPr id="18" name="Text Placeholder 17">
            <a:extLst>
              <a:ext uri="{FF2B5EF4-FFF2-40B4-BE49-F238E27FC236}">
                <a16:creationId xmlns:a16="http://schemas.microsoft.com/office/drawing/2014/main" id="{DEF09F70-0B44-1775-533F-087968A61E68}"/>
              </a:ext>
            </a:extLst>
          </p:cNvPr>
          <p:cNvSpPr>
            <a:spLocks noGrp="1"/>
          </p:cNvSpPr>
          <p:nvPr>
            <p:ph type="body" sz="quarter" idx="11" hasCustomPrompt="1"/>
          </p:nvPr>
        </p:nvSpPr>
        <p:spPr>
          <a:xfrm>
            <a:off x="6276001" y="2789746"/>
            <a:ext cx="5345192" cy="3560763"/>
          </a:xfrm>
        </p:spPr>
        <p:txBody>
          <a:bodyPr anchor="b">
            <a:noAutofit/>
          </a:bodyPr>
          <a:lstStyle>
            <a:lvl1pPr marL="0" marR="0" indent="0" algn="r" defTabSz="914400" rtl="0" eaLnBrk="1" fontAlgn="auto" latinLnBrk="0" hangingPunct="1">
              <a:lnSpc>
                <a:spcPct val="100000"/>
              </a:lnSpc>
              <a:spcBef>
                <a:spcPts val="1200"/>
              </a:spcBef>
              <a:spcAft>
                <a:spcPts val="0"/>
              </a:spcAft>
              <a:buClrTx/>
              <a:buSzTx/>
              <a:buFontTx/>
              <a:buNone/>
              <a:tabLst/>
              <a:defRPr sz="3200" b="0" i="0">
                <a:latin typeface="Calibri Light" panose="020F0302020204030204" pitchFamily="34" charset="0"/>
                <a:cs typeface="Calibri Light" panose="020F0302020204030204" pitchFamily="34" charset="0"/>
              </a:defRPr>
            </a:lvl1pPr>
          </a:lstStyle>
          <a:p>
            <a:pPr lvl="0"/>
            <a:r>
              <a:rPr lang="en-GB"/>
              <a:t>Insert title or key statement slide use key text in bold. This is placeholder to show how this document will look when populated with real text.</a:t>
            </a:r>
          </a:p>
        </p:txBody>
      </p:sp>
    </p:spTree>
    <p:extLst>
      <p:ext uri="{BB962C8B-B14F-4D97-AF65-F5344CB8AC3E}">
        <p14:creationId xmlns:p14="http://schemas.microsoft.com/office/powerpoint/2010/main" val="33047298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ullout/quote – glow">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FDEAA6-A579-DE18-BCB2-8913F9D5758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5777346" y="443343"/>
            <a:ext cx="6858000" cy="5971309"/>
          </a:xfrm>
          <a:custGeom>
            <a:avLst/>
            <a:gdLst>
              <a:gd name="connsiteX0" fmla="*/ 0 w 12191999"/>
              <a:gd name="connsiteY0" fmla="*/ 0 h 6857998"/>
              <a:gd name="connsiteX1" fmla="*/ 12191999 w 12191999"/>
              <a:gd name="connsiteY1" fmla="*/ 0 h 6857998"/>
              <a:gd name="connsiteX2" fmla="*/ 12191999 w 12191999"/>
              <a:gd name="connsiteY2" fmla="*/ 6857998 h 6857998"/>
              <a:gd name="connsiteX3" fmla="*/ 0 w 12191999"/>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12191999" h="6857998">
                <a:moveTo>
                  <a:pt x="0" y="0"/>
                </a:moveTo>
                <a:lnTo>
                  <a:pt x="12191999" y="0"/>
                </a:lnTo>
                <a:lnTo>
                  <a:pt x="12191999" y="6857998"/>
                </a:lnTo>
                <a:lnTo>
                  <a:pt x="0" y="6857998"/>
                </a:lnTo>
                <a:close/>
              </a:path>
            </a:pathLst>
          </a:custGeom>
        </p:spPr>
      </p:pic>
      <p:pic>
        <p:nvPicPr>
          <p:cNvPr id="3" name="Picture 2">
            <a:extLst>
              <a:ext uri="{FF2B5EF4-FFF2-40B4-BE49-F238E27FC236}">
                <a16:creationId xmlns:a16="http://schemas.microsoft.com/office/drawing/2014/main" id="{FA82AC6A-3084-4890-3B8D-E6BFEC459496}"/>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rot="16200000">
            <a:off x="-614083" y="614086"/>
            <a:ext cx="6858002" cy="5629835"/>
          </a:xfrm>
          <a:custGeom>
            <a:avLst/>
            <a:gdLst>
              <a:gd name="connsiteX0" fmla="*/ 0 w 12191999"/>
              <a:gd name="connsiteY0" fmla="*/ 0 h 6857998"/>
              <a:gd name="connsiteX1" fmla="*/ 12191999 w 12191999"/>
              <a:gd name="connsiteY1" fmla="*/ 0 h 6857998"/>
              <a:gd name="connsiteX2" fmla="*/ 12191999 w 12191999"/>
              <a:gd name="connsiteY2" fmla="*/ 6857998 h 6857998"/>
              <a:gd name="connsiteX3" fmla="*/ 0 w 12191999"/>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12191999" h="6857998">
                <a:moveTo>
                  <a:pt x="0" y="0"/>
                </a:moveTo>
                <a:lnTo>
                  <a:pt x="12191999" y="0"/>
                </a:lnTo>
                <a:lnTo>
                  <a:pt x="12191999" y="6857998"/>
                </a:lnTo>
                <a:lnTo>
                  <a:pt x="0" y="6857998"/>
                </a:lnTo>
                <a:close/>
              </a:path>
            </a:pathLst>
          </a:custGeom>
        </p:spPr>
      </p:pic>
      <p:sp>
        <p:nvSpPr>
          <p:cNvPr id="11" name="Text Placeholder 10">
            <a:extLst>
              <a:ext uri="{FF2B5EF4-FFF2-40B4-BE49-F238E27FC236}">
                <a16:creationId xmlns:a16="http://schemas.microsoft.com/office/drawing/2014/main" id="{5611DD7D-0A23-EC35-698B-1A429CD21B6E}"/>
              </a:ext>
            </a:extLst>
          </p:cNvPr>
          <p:cNvSpPr>
            <a:spLocks noGrp="1"/>
          </p:cNvSpPr>
          <p:nvPr>
            <p:ph type="body" sz="quarter" idx="10" hasCustomPrompt="1"/>
          </p:nvPr>
        </p:nvSpPr>
        <p:spPr>
          <a:xfrm>
            <a:off x="1524459" y="1895811"/>
            <a:ext cx="9239346" cy="2662519"/>
          </a:xfrm>
        </p:spPr>
        <p:txBody>
          <a:bodyPr>
            <a:noAutofit/>
          </a:bodyPr>
          <a:lstStyle>
            <a:lvl1pPr algn="ctr">
              <a:defRPr lang="en-US" sz="4200" b="1" i="0" dirty="0">
                <a:latin typeface="Calibri" panose="020F0502020204030204" pitchFamily="34" charset="0"/>
                <a:cs typeface="Calibri" panose="020F0502020204030204" pitchFamily="34" charset="0"/>
              </a:defRPr>
            </a:lvl1pPr>
          </a:lstStyle>
          <a:p>
            <a:pPr lvl="0"/>
            <a:r>
              <a:rPr lang="en-GB"/>
              <a:t>“Quote – this text is</a:t>
            </a:r>
            <a:br>
              <a:rPr lang="en-GB"/>
            </a:br>
            <a:r>
              <a:rPr lang="en-GB"/>
              <a:t>placeholder, this is placeholder to show</a:t>
            </a:r>
            <a:br>
              <a:rPr lang="en-GB"/>
            </a:br>
            <a:r>
              <a:rPr lang="en-GB"/>
              <a:t>how this document will look when</a:t>
            </a:r>
            <a:br>
              <a:rPr lang="en-GB"/>
            </a:br>
            <a:r>
              <a:rPr lang="en-GB"/>
              <a:t>populated with real text.”</a:t>
            </a:r>
          </a:p>
        </p:txBody>
      </p:sp>
      <p:sp>
        <p:nvSpPr>
          <p:cNvPr id="19" name="Text Placeholder 10">
            <a:extLst>
              <a:ext uri="{FF2B5EF4-FFF2-40B4-BE49-F238E27FC236}">
                <a16:creationId xmlns:a16="http://schemas.microsoft.com/office/drawing/2014/main" id="{34387B6A-CF5B-20B2-74D3-72E1EFC9633F}"/>
              </a:ext>
            </a:extLst>
          </p:cNvPr>
          <p:cNvSpPr>
            <a:spLocks noGrp="1"/>
          </p:cNvSpPr>
          <p:nvPr>
            <p:ph type="body" sz="quarter" idx="11" hasCustomPrompt="1"/>
          </p:nvPr>
        </p:nvSpPr>
        <p:spPr>
          <a:xfrm>
            <a:off x="1524459" y="4688313"/>
            <a:ext cx="9239346" cy="385482"/>
          </a:xfrm>
        </p:spPr>
        <p:txBody>
          <a:bodyPr>
            <a:noAutofit/>
          </a:bodyPr>
          <a:lstStyle>
            <a:lvl1pPr marL="0" marR="0" indent="0" algn="ctr"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lang="en-US" sz="2200" b="0" i="0" dirty="0">
                <a:latin typeface="Calibri Light" panose="020F0302020204030204" pitchFamily="34" charset="0"/>
                <a:cs typeface="Calibri Light" panose="020F0302020204030204" pitchFamily="34" charset="0"/>
              </a:defRPr>
            </a:lvl1pPr>
          </a:lstStyle>
          <a:p>
            <a:pPr marL="0" marR="0" lvl="0" indent="0" algn="ctr"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lang="en-GB"/>
              <a:t>Insert name/reference</a:t>
            </a:r>
          </a:p>
        </p:txBody>
      </p:sp>
    </p:spTree>
    <p:extLst>
      <p:ext uri="{BB962C8B-B14F-4D97-AF65-F5344CB8AC3E}">
        <p14:creationId xmlns:p14="http://schemas.microsoft.com/office/powerpoint/2010/main" val="23612031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ullout/quote">
    <p:bg>
      <p:bgRef idx="1001">
        <a:schemeClr val="bg1"/>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E4F1491-2AC2-5B9F-8DF8-345CA6F3202F}"/>
              </a:ext>
            </a:extLst>
          </p:cNvPr>
          <p:cNvSpPr>
            <a:spLocks noGrp="1"/>
          </p:cNvSpPr>
          <p:nvPr>
            <p:ph type="body" sz="quarter" idx="12" hasCustomPrompt="1"/>
          </p:nvPr>
        </p:nvSpPr>
        <p:spPr>
          <a:xfrm>
            <a:off x="561600" y="1653484"/>
            <a:ext cx="6337963" cy="4388542"/>
          </a:xfrm>
        </p:spPr>
        <p:txBody>
          <a:bodyPr>
            <a:noAutofit/>
          </a:bodyPr>
          <a:lstStyle>
            <a:lvl1pPr>
              <a:spcAft>
                <a:spcPts val="1200"/>
              </a:spcAft>
              <a:defRPr lang="en-GB" sz="3200" b="0" i="0" dirty="0" smtClean="0">
                <a:latin typeface="Calibri Light" panose="020F0302020204030204" pitchFamily="34" charset="0"/>
                <a:cs typeface="Calibri Light" panose="020F0302020204030204" pitchFamily="34" charset="0"/>
              </a:defRPr>
            </a:lvl1pPr>
            <a:lvl2pPr>
              <a:defRPr lang="en-GB" dirty="0" smtClean="0"/>
            </a:lvl2pPr>
            <a:lvl3pPr>
              <a:defRPr lang="en-GB" dirty="0" smtClean="0"/>
            </a:lvl3pPr>
            <a:lvl4pPr>
              <a:defRPr lang="en-GB" dirty="0" smtClean="0"/>
            </a:lvl4pPr>
            <a:lvl5pPr>
              <a:defRPr lang="en-US" dirty="0"/>
            </a:lvl5pPr>
          </a:lstStyle>
          <a:p>
            <a:pPr lvl="0"/>
            <a:r>
              <a:rPr lang="en-GB"/>
              <a:t>Insert title or key statement slide placeholder text, use key text in bold. This is placeholder to show how this document will look when populated with real text.</a:t>
            </a:r>
          </a:p>
        </p:txBody>
      </p:sp>
    </p:spTree>
    <p:extLst>
      <p:ext uri="{BB962C8B-B14F-4D97-AF65-F5344CB8AC3E}">
        <p14:creationId xmlns:p14="http://schemas.microsoft.com/office/powerpoint/2010/main" val="38724753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ullout/quote – black">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346B68-F8C4-D0DF-BED2-E5DF93387D1A}"/>
              </a:ext>
            </a:extLst>
          </p:cNvPr>
          <p:cNvSpPr txBox="1"/>
          <p:nvPr userDrawn="1"/>
        </p:nvSpPr>
        <p:spPr>
          <a:xfrm>
            <a:off x="8033375" y="6496051"/>
            <a:ext cx="331193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a:solidFill>
                  <a:schemeClr val="bg1"/>
                </a:solidFill>
                <a:latin typeface="Calibri" panose="020F0502020204030204" pitchFamily="34" charset="0"/>
                <a:cs typeface="Calibri" panose="020F0502020204030204" pitchFamily="34" charset="0"/>
              </a:rPr>
              <a:t> © 2022 Deloitte </a:t>
            </a:r>
            <a:r>
              <a:rPr lang="en-US" sz="900" err="1">
                <a:solidFill>
                  <a:schemeClr val="bg1"/>
                </a:solidFill>
                <a:latin typeface="Calibri" panose="020F0502020204030204" pitchFamily="34" charset="0"/>
                <a:cs typeface="Calibri" panose="020F0502020204030204" pitchFamily="34" charset="0"/>
              </a:rPr>
              <a:t>Touche</a:t>
            </a:r>
            <a:r>
              <a:rPr lang="en-US" sz="900">
                <a:solidFill>
                  <a:schemeClr val="bg1"/>
                </a:solidFill>
                <a:latin typeface="Calibri" panose="020F0502020204030204" pitchFamily="34" charset="0"/>
                <a:cs typeface="Calibri" panose="020F0502020204030204" pitchFamily="34" charset="0"/>
              </a:rPr>
              <a:t> Tohmatsu</a:t>
            </a:r>
            <a:endParaRPr lang="en-US" sz="900" b="0" i="1" noProof="0">
              <a:solidFill>
                <a:schemeClr val="bg1"/>
              </a:solidFill>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1D0D0184-54CA-5423-65F3-0AFD29EFA881}"/>
              </a:ext>
            </a:extLst>
          </p:cNvPr>
          <p:cNvSpPr txBox="1"/>
          <p:nvPr userDrawn="1"/>
        </p:nvSpPr>
        <p:spPr>
          <a:xfrm>
            <a:off x="11319385" y="649605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
        <p:nvSpPr>
          <p:cNvPr id="6" name="Text Placeholder 2">
            <a:extLst>
              <a:ext uri="{FF2B5EF4-FFF2-40B4-BE49-F238E27FC236}">
                <a16:creationId xmlns:a16="http://schemas.microsoft.com/office/drawing/2014/main" id="{B8259AA4-6149-412B-51CD-5D4DA40B5EC4}"/>
              </a:ext>
            </a:extLst>
          </p:cNvPr>
          <p:cNvSpPr>
            <a:spLocks noGrp="1"/>
          </p:cNvSpPr>
          <p:nvPr>
            <p:ph type="body" sz="quarter" idx="12" hasCustomPrompt="1"/>
          </p:nvPr>
        </p:nvSpPr>
        <p:spPr>
          <a:xfrm>
            <a:off x="561600" y="1653484"/>
            <a:ext cx="6337963" cy="4388542"/>
          </a:xfrm>
        </p:spPr>
        <p:txBody>
          <a:bodyPr>
            <a:noAutofit/>
          </a:bodyPr>
          <a:lstStyle>
            <a:lvl1pPr>
              <a:spcAft>
                <a:spcPts val="1200"/>
              </a:spcAft>
              <a:defRPr lang="en-GB" sz="3200" b="0" i="0" dirty="0" smtClean="0">
                <a:solidFill>
                  <a:schemeClr val="bg1"/>
                </a:solidFill>
                <a:latin typeface="Calibri Light" panose="020F0302020204030204" pitchFamily="34" charset="0"/>
                <a:cs typeface="Calibri Light" panose="020F0302020204030204" pitchFamily="34" charset="0"/>
              </a:defRPr>
            </a:lvl1pPr>
            <a:lvl2pPr>
              <a:defRPr lang="en-GB" dirty="0" smtClean="0"/>
            </a:lvl2pPr>
            <a:lvl3pPr>
              <a:defRPr lang="en-GB" dirty="0" smtClean="0"/>
            </a:lvl3pPr>
            <a:lvl4pPr>
              <a:defRPr lang="en-GB" dirty="0" smtClean="0"/>
            </a:lvl4pPr>
            <a:lvl5pPr>
              <a:defRPr lang="en-US" dirty="0"/>
            </a:lvl5pPr>
          </a:lstStyle>
          <a:p>
            <a:pPr lvl="0"/>
            <a:r>
              <a:rPr lang="en-GB"/>
              <a:t>Insert title or key statement slide placeholder text, use key text in bold. This is placeholder to show how this document will look when populated with real text.</a:t>
            </a:r>
          </a:p>
        </p:txBody>
      </p:sp>
    </p:spTree>
    <p:extLst>
      <p:ext uri="{BB962C8B-B14F-4D97-AF65-F5344CB8AC3E}">
        <p14:creationId xmlns:p14="http://schemas.microsoft.com/office/powerpoint/2010/main" val="6361827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 Deloitte Accessible Green">
    <p:bg bwMode="gray">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7200" y="1705670"/>
            <a:ext cx="10517717" cy="1592403"/>
          </a:xfr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Text Placeholder 2"/>
          <p:cNvSpPr>
            <a:spLocks noGrp="1"/>
          </p:cNvSpPr>
          <p:nvPr>
            <p:ph type="body" idx="1"/>
          </p:nvPr>
        </p:nvSpPr>
        <p:spPr bwMode="gray">
          <a:xfrm>
            <a:off x="457200" y="3429000"/>
            <a:ext cx="10517717" cy="1566532"/>
          </a:xfrm>
        </p:spPr>
        <p:txBody>
          <a:bodyPr lIns="0" tIns="0" rIns="0" bIns="0">
            <a:noAutofit/>
          </a:bodyPr>
          <a:lstStyle>
            <a:lvl1pPr marL="0" indent="0">
              <a:lnSpc>
                <a:spcPct val="95000"/>
              </a:lnSpc>
              <a:spcAft>
                <a:spcPts val="0"/>
              </a:spcAft>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316496327"/>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low – no type">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FDEAA6-A579-DE18-BCB2-8913F9D5758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5777346" y="443343"/>
            <a:ext cx="6858000" cy="5971309"/>
          </a:xfrm>
          <a:custGeom>
            <a:avLst/>
            <a:gdLst>
              <a:gd name="connsiteX0" fmla="*/ 0 w 12191999"/>
              <a:gd name="connsiteY0" fmla="*/ 0 h 6857998"/>
              <a:gd name="connsiteX1" fmla="*/ 12191999 w 12191999"/>
              <a:gd name="connsiteY1" fmla="*/ 0 h 6857998"/>
              <a:gd name="connsiteX2" fmla="*/ 12191999 w 12191999"/>
              <a:gd name="connsiteY2" fmla="*/ 6857998 h 6857998"/>
              <a:gd name="connsiteX3" fmla="*/ 0 w 12191999"/>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12191999" h="6857998">
                <a:moveTo>
                  <a:pt x="0" y="0"/>
                </a:moveTo>
                <a:lnTo>
                  <a:pt x="12191999" y="0"/>
                </a:lnTo>
                <a:lnTo>
                  <a:pt x="12191999" y="6857998"/>
                </a:lnTo>
                <a:lnTo>
                  <a:pt x="0" y="6857998"/>
                </a:lnTo>
                <a:close/>
              </a:path>
            </a:pathLst>
          </a:custGeom>
        </p:spPr>
      </p:pic>
      <p:pic>
        <p:nvPicPr>
          <p:cNvPr id="3" name="Picture 2">
            <a:extLst>
              <a:ext uri="{FF2B5EF4-FFF2-40B4-BE49-F238E27FC236}">
                <a16:creationId xmlns:a16="http://schemas.microsoft.com/office/drawing/2014/main" id="{FA82AC6A-3084-4890-3B8D-E6BFEC459496}"/>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rot="16200000">
            <a:off x="-614083" y="614086"/>
            <a:ext cx="6858002" cy="5629835"/>
          </a:xfrm>
          <a:custGeom>
            <a:avLst/>
            <a:gdLst>
              <a:gd name="connsiteX0" fmla="*/ 0 w 12191999"/>
              <a:gd name="connsiteY0" fmla="*/ 0 h 6857998"/>
              <a:gd name="connsiteX1" fmla="*/ 12191999 w 12191999"/>
              <a:gd name="connsiteY1" fmla="*/ 0 h 6857998"/>
              <a:gd name="connsiteX2" fmla="*/ 12191999 w 12191999"/>
              <a:gd name="connsiteY2" fmla="*/ 6857998 h 6857998"/>
              <a:gd name="connsiteX3" fmla="*/ 0 w 12191999"/>
              <a:gd name="connsiteY3" fmla="*/ 6857998 h 6857998"/>
            </a:gdLst>
            <a:ahLst/>
            <a:cxnLst>
              <a:cxn ang="0">
                <a:pos x="connsiteX0" y="connsiteY0"/>
              </a:cxn>
              <a:cxn ang="0">
                <a:pos x="connsiteX1" y="connsiteY1"/>
              </a:cxn>
              <a:cxn ang="0">
                <a:pos x="connsiteX2" y="connsiteY2"/>
              </a:cxn>
              <a:cxn ang="0">
                <a:pos x="connsiteX3" y="connsiteY3"/>
              </a:cxn>
            </a:cxnLst>
            <a:rect l="l" t="t" r="r" b="b"/>
            <a:pathLst>
              <a:path w="12191999" h="6857998">
                <a:moveTo>
                  <a:pt x="0" y="0"/>
                </a:moveTo>
                <a:lnTo>
                  <a:pt x="12191999" y="0"/>
                </a:lnTo>
                <a:lnTo>
                  <a:pt x="12191999" y="6857998"/>
                </a:lnTo>
                <a:lnTo>
                  <a:pt x="0" y="6857998"/>
                </a:lnTo>
                <a:close/>
              </a:path>
            </a:pathLst>
          </a:custGeom>
        </p:spPr>
      </p:pic>
    </p:spTree>
    <p:extLst>
      <p:ext uri="{BB962C8B-B14F-4D97-AF65-F5344CB8AC3E}">
        <p14:creationId xmlns:p14="http://schemas.microsoft.com/office/powerpoint/2010/main" val="345007022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low – title">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7111F2E-431C-2886-0AB9-FCB62D973A33}"/>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568804" flipH="1" flipV="1">
            <a:off x="-1228995" y="3673229"/>
            <a:ext cx="9099032" cy="4555199"/>
          </a:xfrm>
          <a:custGeom>
            <a:avLst/>
            <a:gdLst>
              <a:gd name="connsiteX0" fmla="*/ 9099032 w 9099032"/>
              <a:gd name="connsiteY0" fmla="*/ 4010038 h 4555199"/>
              <a:gd name="connsiteX1" fmla="*/ 7988514 w 9099032"/>
              <a:gd name="connsiteY1" fmla="*/ 4555199 h 4555199"/>
              <a:gd name="connsiteX2" fmla="*/ 517808 w 9099032"/>
              <a:gd name="connsiteY2" fmla="*/ 4555199 h 4555199"/>
              <a:gd name="connsiteX3" fmla="*/ 0 w 9099032"/>
              <a:gd name="connsiteY3" fmla="*/ 3500399 h 4555199"/>
              <a:gd name="connsiteX4" fmla="*/ 7130477 w 9099032"/>
              <a:gd name="connsiteY4" fmla="*/ 0 h 4555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99032" h="4555199">
                <a:moveTo>
                  <a:pt x="9099032" y="4010038"/>
                </a:moveTo>
                <a:lnTo>
                  <a:pt x="7988514" y="4555199"/>
                </a:lnTo>
                <a:lnTo>
                  <a:pt x="517808" y="4555199"/>
                </a:lnTo>
                <a:lnTo>
                  <a:pt x="0" y="3500399"/>
                </a:lnTo>
                <a:lnTo>
                  <a:pt x="7130477" y="0"/>
                </a:lnTo>
                <a:close/>
              </a:path>
            </a:pathLst>
          </a:custGeom>
        </p:spPr>
      </p:pic>
      <p:pic>
        <p:nvPicPr>
          <p:cNvPr id="5" name="Picture 4">
            <a:extLst>
              <a:ext uri="{FF2B5EF4-FFF2-40B4-BE49-F238E27FC236}">
                <a16:creationId xmlns:a16="http://schemas.microsoft.com/office/drawing/2014/main" id="{F4AF389F-7F18-4889-FE82-5DB2A85233BB}"/>
              </a:ext>
            </a:extLst>
          </p:cNvPr>
          <p:cNvPicPr>
            <a:picLocks noChangeAspect="1"/>
          </p:cNvPicPr>
          <p:nvPr userDrawn="1"/>
        </p:nvPicPr>
        <p:blipFill>
          <a:blip r:embed="rId3" cstate="print">
            <a:extLst>
              <a:ext uri="{28A0092B-C50C-407E-A947-70E740481C1C}">
                <a14:useLocalDpi xmlns:a14="http://schemas.microsoft.com/office/drawing/2010/main"/>
              </a:ext>
            </a:extLst>
          </a:blip>
          <a:srcRect/>
          <a:stretch/>
        </p:blipFill>
        <p:spPr>
          <a:xfrm rot="14608761" flipV="1">
            <a:off x="7406897" y="565036"/>
            <a:ext cx="6893680" cy="5238644"/>
          </a:xfrm>
          <a:custGeom>
            <a:avLst/>
            <a:gdLst>
              <a:gd name="connsiteX0" fmla="*/ 6362514 w 6893680"/>
              <a:gd name="connsiteY0" fmla="*/ 1330490 h 5238644"/>
              <a:gd name="connsiteX1" fmla="*/ 5698558 w 6893680"/>
              <a:gd name="connsiteY1" fmla="*/ 0 h 5238644"/>
              <a:gd name="connsiteX2" fmla="*/ 0 w 6893680"/>
              <a:gd name="connsiteY2" fmla="*/ 2843761 h 5238644"/>
              <a:gd name="connsiteX3" fmla="*/ 1195122 w 6893680"/>
              <a:gd name="connsiteY3" fmla="*/ 5238644 h 5238644"/>
              <a:gd name="connsiteX4" fmla="*/ 6893680 w 6893680"/>
              <a:gd name="connsiteY4" fmla="*/ 2394883 h 5238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3680" h="5238644">
                <a:moveTo>
                  <a:pt x="6362514" y="1330490"/>
                </a:moveTo>
                <a:lnTo>
                  <a:pt x="5698558" y="0"/>
                </a:lnTo>
                <a:lnTo>
                  <a:pt x="0" y="2843761"/>
                </a:lnTo>
                <a:lnTo>
                  <a:pt x="1195122" y="5238644"/>
                </a:lnTo>
                <a:lnTo>
                  <a:pt x="6893680" y="2394883"/>
                </a:lnTo>
                <a:close/>
              </a:path>
            </a:pathLst>
          </a:custGeom>
        </p:spPr>
      </p:pic>
      <p:sp>
        <p:nvSpPr>
          <p:cNvPr id="6" name="Title 11">
            <a:extLst>
              <a:ext uri="{FF2B5EF4-FFF2-40B4-BE49-F238E27FC236}">
                <a16:creationId xmlns:a16="http://schemas.microsoft.com/office/drawing/2014/main" id="{1C94241B-5072-B045-BA6E-0543D1B22917}"/>
              </a:ext>
            </a:extLst>
          </p:cNvPr>
          <p:cNvSpPr>
            <a:spLocks noGrp="1"/>
          </p:cNvSpPr>
          <p:nvPr>
            <p:ph type="title" hasCustomPrompt="1"/>
          </p:nvPr>
        </p:nvSpPr>
        <p:spPr>
          <a:xfrm>
            <a:off x="561600" y="432000"/>
            <a:ext cx="11052000" cy="454969"/>
          </a:xfrm>
        </p:spPr>
        <p:txBody>
          <a:bodyPr/>
          <a:lstStyle/>
          <a:p>
            <a:r>
              <a:rPr lang="en-US" noProof="0"/>
              <a:t>Click to add title</a:t>
            </a:r>
            <a:endParaRPr lang="en-US"/>
          </a:p>
        </p:txBody>
      </p:sp>
    </p:spTree>
    <p:extLst>
      <p:ext uri="{BB962C8B-B14F-4D97-AF65-F5344CB8AC3E}">
        <p14:creationId xmlns:p14="http://schemas.microsoft.com/office/powerpoint/2010/main" val="5316327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low – title_2">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A5127-83AC-7DA6-928B-62FB2D937C91}"/>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4608761" flipV="1">
            <a:off x="7406897" y="564528"/>
            <a:ext cx="6893680" cy="5238644"/>
          </a:xfrm>
          <a:custGeom>
            <a:avLst/>
            <a:gdLst>
              <a:gd name="connsiteX0" fmla="*/ 6362514 w 6893680"/>
              <a:gd name="connsiteY0" fmla="*/ 1330490 h 5238644"/>
              <a:gd name="connsiteX1" fmla="*/ 5698558 w 6893680"/>
              <a:gd name="connsiteY1" fmla="*/ 0 h 5238644"/>
              <a:gd name="connsiteX2" fmla="*/ 0 w 6893680"/>
              <a:gd name="connsiteY2" fmla="*/ 2843761 h 5238644"/>
              <a:gd name="connsiteX3" fmla="*/ 1195122 w 6893680"/>
              <a:gd name="connsiteY3" fmla="*/ 5238644 h 5238644"/>
              <a:gd name="connsiteX4" fmla="*/ 6893680 w 6893680"/>
              <a:gd name="connsiteY4" fmla="*/ 2394883 h 5238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3680" h="5238644">
                <a:moveTo>
                  <a:pt x="6362514" y="1330490"/>
                </a:moveTo>
                <a:lnTo>
                  <a:pt x="5698558" y="0"/>
                </a:lnTo>
                <a:lnTo>
                  <a:pt x="0" y="2843761"/>
                </a:lnTo>
                <a:lnTo>
                  <a:pt x="1195122" y="5238644"/>
                </a:lnTo>
                <a:lnTo>
                  <a:pt x="6893680" y="2394883"/>
                </a:lnTo>
                <a:close/>
              </a:path>
            </a:pathLst>
          </a:custGeom>
        </p:spPr>
      </p:pic>
      <p:sp>
        <p:nvSpPr>
          <p:cNvPr id="6" name="Title 11">
            <a:extLst>
              <a:ext uri="{FF2B5EF4-FFF2-40B4-BE49-F238E27FC236}">
                <a16:creationId xmlns:a16="http://schemas.microsoft.com/office/drawing/2014/main" id="{1C94241B-5072-B045-BA6E-0543D1B22917}"/>
              </a:ext>
            </a:extLst>
          </p:cNvPr>
          <p:cNvSpPr>
            <a:spLocks noGrp="1"/>
          </p:cNvSpPr>
          <p:nvPr>
            <p:ph type="title" hasCustomPrompt="1"/>
          </p:nvPr>
        </p:nvSpPr>
        <p:spPr>
          <a:xfrm>
            <a:off x="561600" y="432000"/>
            <a:ext cx="11052000" cy="454969"/>
          </a:xfrm>
        </p:spPr>
        <p:txBody>
          <a:bodyPr/>
          <a:lstStyle/>
          <a:p>
            <a:r>
              <a:rPr lang="en-US" noProof="0"/>
              <a:t>Click to add title</a:t>
            </a:r>
            <a:endParaRPr lang="en-US"/>
          </a:p>
        </p:txBody>
      </p:sp>
    </p:spTree>
    <p:extLst>
      <p:ext uri="{BB962C8B-B14F-4D97-AF65-F5344CB8AC3E}">
        <p14:creationId xmlns:p14="http://schemas.microsoft.com/office/powerpoint/2010/main" val="111643561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 title_2">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3FB8C6D4-AD5F-8B7C-16D5-77E1DC160922}"/>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7935568" y="2601568"/>
            <a:ext cx="3238498" cy="5274366"/>
          </a:xfrm>
          <a:custGeom>
            <a:avLst/>
            <a:gdLst>
              <a:gd name="connsiteX0" fmla="*/ 5998149 w 5998149"/>
              <a:gd name="connsiteY0" fmla="*/ 0 h 4673736"/>
              <a:gd name="connsiteX1" fmla="*/ 5998149 w 5998149"/>
              <a:gd name="connsiteY1" fmla="*/ 4673736 h 4673736"/>
              <a:gd name="connsiteX2" fmla="*/ 0 w 5998149"/>
              <a:gd name="connsiteY2" fmla="*/ 4673736 h 4673736"/>
              <a:gd name="connsiteX3" fmla="*/ 0 w 5998149"/>
              <a:gd name="connsiteY3" fmla="*/ 0 h 4673736"/>
            </a:gdLst>
            <a:ahLst/>
            <a:cxnLst>
              <a:cxn ang="0">
                <a:pos x="connsiteX0" y="connsiteY0"/>
              </a:cxn>
              <a:cxn ang="0">
                <a:pos x="connsiteX1" y="connsiteY1"/>
              </a:cxn>
              <a:cxn ang="0">
                <a:pos x="connsiteX2" y="connsiteY2"/>
              </a:cxn>
              <a:cxn ang="0">
                <a:pos x="connsiteX3" y="connsiteY3"/>
              </a:cxn>
            </a:cxnLst>
            <a:rect l="l" t="t" r="r" b="b"/>
            <a:pathLst>
              <a:path w="5998149" h="4673736">
                <a:moveTo>
                  <a:pt x="5998149" y="0"/>
                </a:moveTo>
                <a:lnTo>
                  <a:pt x="5998149" y="4673736"/>
                </a:lnTo>
                <a:lnTo>
                  <a:pt x="0" y="4673736"/>
                </a:lnTo>
                <a:lnTo>
                  <a:pt x="0" y="0"/>
                </a:lnTo>
                <a:close/>
              </a:path>
            </a:pathLst>
          </a:custGeom>
        </p:spPr>
      </p:pic>
      <p:sp>
        <p:nvSpPr>
          <p:cNvPr id="4" name="Title Placeholder 1">
            <a:extLst>
              <a:ext uri="{FF2B5EF4-FFF2-40B4-BE49-F238E27FC236}">
                <a16:creationId xmlns:a16="http://schemas.microsoft.com/office/drawing/2014/main" id="{7D5CFCB8-10DB-1E5E-D8FA-3626C4F651B2}"/>
              </a:ext>
            </a:extLst>
          </p:cNvPr>
          <p:cNvSpPr>
            <a:spLocks noGrp="1"/>
          </p:cNvSpPr>
          <p:nvPr>
            <p:ph type="title"/>
          </p:nvPr>
        </p:nvSpPr>
        <p:spPr bwMode="gray">
          <a:xfrm>
            <a:off x="561600" y="432000"/>
            <a:ext cx="8239486" cy="454969"/>
          </a:xfrm>
          <a:prstGeom prst="rect">
            <a:avLst/>
          </a:prstGeom>
        </p:spPr>
        <p:txBody>
          <a:bodyPr vert="horz" lIns="0" tIns="0" rIns="0" bIns="0" rtlCol="0" anchor="t" anchorCtr="0">
            <a:noAutofit/>
          </a:bodyPr>
          <a:lstStyle/>
          <a:p>
            <a:r>
              <a:rPr lang="en-US" noProof="0"/>
              <a:t>Click to edit Master title style</a:t>
            </a:r>
          </a:p>
        </p:txBody>
      </p:sp>
      <p:sp>
        <p:nvSpPr>
          <p:cNvPr id="14" name="TextBox 13">
            <a:extLst>
              <a:ext uri="{FF2B5EF4-FFF2-40B4-BE49-F238E27FC236}">
                <a16:creationId xmlns:a16="http://schemas.microsoft.com/office/drawing/2014/main" id="{A3144359-24B2-87ED-9DD5-AD6D09680E4F}"/>
              </a:ext>
            </a:extLst>
          </p:cNvPr>
          <p:cNvSpPr txBox="1"/>
          <p:nvPr userDrawn="1"/>
        </p:nvSpPr>
        <p:spPr>
          <a:xfrm>
            <a:off x="8033375" y="6496051"/>
            <a:ext cx="3311930" cy="138499"/>
          </a:xfrm>
          <a:prstGeom prst="rect">
            <a:avLst/>
          </a:prstGeom>
          <a:noFill/>
        </p:spPr>
        <p:txBody>
          <a:bodyPr wrap="square" lIns="0" tIns="0" rIns="0" bIns="0" rtlCol="0">
            <a:spAutoFit/>
          </a:bodyPr>
          <a:lstStyle/>
          <a:p>
            <a:pPr marL="0" indent="0" algn="r">
              <a:spcBef>
                <a:spcPts val="0"/>
              </a:spcBef>
              <a:buSzPct val="100000"/>
              <a:buFont typeface="Arial"/>
              <a:buNone/>
            </a:pPr>
            <a:r>
              <a:rPr lang="en-US" sz="900">
                <a:latin typeface="Calibri" panose="020F0502020204030204" pitchFamily="34" charset="0"/>
                <a:cs typeface="Calibri" panose="020F0502020204030204" pitchFamily="34" charset="0"/>
              </a:rPr>
              <a:t> © 2022 Deloitte </a:t>
            </a:r>
            <a:r>
              <a:rPr lang="en-US" sz="900" err="1">
                <a:latin typeface="Calibri" panose="020F0502020204030204" pitchFamily="34" charset="0"/>
                <a:cs typeface="Calibri" panose="020F0502020204030204" pitchFamily="34" charset="0"/>
              </a:rPr>
              <a:t>Touche</a:t>
            </a:r>
            <a:r>
              <a:rPr lang="en-US" sz="900">
                <a:latin typeface="Calibri" panose="020F0502020204030204" pitchFamily="34" charset="0"/>
                <a:cs typeface="Calibri" panose="020F0502020204030204" pitchFamily="34" charset="0"/>
              </a:rPr>
              <a:t> Tohmatsu</a:t>
            </a:r>
            <a:endParaRPr lang="en-US" sz="900" b="0" i="1" noProof="0">
              <a:solidFill>
                <a:schemeClr val="tx1"/>
              </a:solidFill>
              <a:latin typeface="Calibri" panose="020F0502020204030204" pitchFamily="34" charset="0"/>
              <a:cs typeface="Calibri" panose="020F0502020204030204" pitchFamily="34" charset="0"/>
            </a:endParaRPr>
          </a:p>
        </p:txBody>
      </p:sp>
      <p:sp>
        <p:nvSpPr>
          <p:cNvPr id="15" name="TextBox 14">
            <a:extLst>
              <a:ext uri="{FF2B5EF4-FFF2-40B4-BE49-F238E27FC236}">
                <a16:creationId xmlns:a16="http://schemas.microsoft.com/office/drawing/2014/main" id="{2BE1FF37-EEFE-F756-6BD4-40BBF69610F1}"/>
              </a:ext>
            </a:extLst>
          </p:cNvPr>
          <p:cNvSpPr txBox="1"/>
          <p:nvPr userDrawn="1"/>
        </p:nvSpPr>
        <p:spPr>
          <a:xfrm>
            <a:off x="11319385" y="6496051"/>
            <a:ext cx="307975" cy="138499"/>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900" noProof="0" smtClean="0">
                <a:solidFill>
                  <a:schemeClr val="tx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91429956"/>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 title_4">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D5CFCB8-10DB-1E5E-D8FA-3626C4F651B2}"/>
              </a:ext>
            </a:extLst>
          </p:cNvPr>
          <p:cNvSpPr>
            <a:spLocks noGrp="1"/>
          </p:cNvSpPr>
          <p:nvPr>
            <p:ph type="title"/>
          </p:nvPr>
        </p:nvSpPr>
        <p:spPr bwMode="gray">
          <a:xfrm>
            <a:off x="561600" y="432000"/>
            <a:ext cx="8239486" cy="454969"/>
          </a:xfrm>
          <a:prstGeom prst="rect">
            <a:avLst/>
          </a:prstGeom>
        </p:spPr>
        <p:txBody>
          <a:bodyPr vert="horz" lIns="0" tIns="0" rIns="0" bIns="0" rtlCol="0" anchor="t" anchorCtr="0">
            <a:noAutofit/>
          </a:bodyPr>
          <a:lstStyle/>
          <a:p>
            <a:r>
              <a:rPr lang="en-US" noProof="0"/>
              <a:t>Click to edit Master title style</a:t>
            </a:r>
          </a:p>
        </p:txBody>
      </p:sp>
      <p:pic>
        <p:nvPicPr>
          <p:cNvPr id="2" name="Picture 1">
            <a:extLst>
              <a:ext uri="{FF2B5EF4-FFF2-40B4-BE49-F238E27FC236}">
                <a16:creationId xmlns:a16="http://schemas.microsoft.com/office/drawing/2014/main" id="{2757BD5C-A48B-058D-9932-C36DC0482D53}"/>
              </a:ext>
            </a:extLst>
          </p:cNvPr>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a:stretch/>
        </p:blipFill>
        <p:spPr>
          <a:xfrm rot="12893810">
            <a:off x="-204020" y="3910864"/>
            <a:ext cx="4424868" cy="3918512"/>
          </a:xfrm>
          <a:custGeom>
            <a:avLst/>
            <a:gdLst>
              <a:gd name="connsiteX0" fmla="*/ 4424868 w 4424868"/>
              <a:gd name="connsiteY0" fmla="*/ 1620482 h 3918512"/>
              <a:gd name="connsiteX1" fmla="*/ 1130331 w 4424868"/>
              <a:gd name="connsiteY1" fmla="*/ 3918512 h 3918512"/>
              <a:gd name="connsiteX2" fmla="*/ 0 w 4424868"/>
              <a:gd name="connsiteY2" fmla="*/ 2298029 h 3918512"/>
              <a:gd name="connsiteX3" fmla="*/ 3294537 w 4424868"/>
              <a:gd name="connsiteY3" fmla="*/ 0 h 3918512"/>
            </a:gdLst>
            <a:ahLst/>
            <a:cxnLst>
              <a:cxn ang="0">
                <a:pos x="connsiteX0" y="connsiteY0"/>
              </a:cxn>
              <a:cxn ang="0">
                <a:pos x="connsiteX1" y="connsiteY1"/>
              </a:cxn>
              <a:cxn ang="0">
                <a:pos x="connsiteX2" y="connsiteY2"/>
              </a:cxn>
              <a:cxn ang="0">
                <a:pos x="connsiteX3" y="connsiteY3"/>
              </a:cxn>
            </a:cxnLst>
            <a:rect l="l" t="t" r="r" b="b"/>
            <a:pathLst>
              <a:path w="4424868" h="3918512">
                <a:moveTo>
                  <a:pt x="4424868" y="1620482"/>
                </a:moveTo>
                <a:lnTo>
                  <a:pt x="1130331" y="3918512"/>
                </a:lnTo>
                <a:lnTo>
                  <a:pt x="0" y="2298029"/>
                </a:lnTo>
                <a:lnTo>
                  <a:pt x="3294537" y="0"/>
                </a:lnTo>
                <a:close/>
              </a:path>
            </a:pathLst>
          </a:custGeom>
        </p:spPr>
      </p:pic>
    </p:spTree>
    <p:extLst>
      <p:ext uri="{BB962C8B-B14F-4D97-AF65-F5344CB8AC3E}">
        <p14:creationId xmlns:p14="http://schemas.microsoft.com/office/powerpoint/2010/main" val="250850021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 title_5">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7D5CFCB8-10DB-1E5E-D8FA-3626C4F651B2}"/>
              </a:ext>
            </a:extLst>
          </p:cNvPr>
          <p:cNvSpPr>
            <a:spLocks noGrp="1"/>
          </p:cNvSpPr>
          <p:nvPr>
            <p:ph type="title"/>
          </p:nvPr>
        </p:nvSpPr>
        <p:spPr bwMode="gray">
          <a:xfrm>
            <a:off x="561600" y="432000"/>
            <a:ext cx="8239486" cy="454969"/>
          </a:xfrm>
          <a:prstGeom prst="rect">
            <a:avLst/>
          </a:prstGeom>
        </p:spPr>
        <p:txBody>
          <a:bodyPr vert="horz" lIns="0" tIns="0" rIns="0" bIns="0" rtlCol="0" anchor="t" anchorCtr="0">
            <a:noAutofit/>
          </a:bodyPr>
          <a:lstStyle/>
          <a:p>
            <a:r>
              <a:rPr lang="en-US" noProof="0"/>
              <a:t>Click to edit Master title style</a:t>
            </a:r>
          </a:p>
        </p:txBody>
      </p:sp>
      <p:pic>
        <p:nvPicPr>
          <p:cNvPr id="3" name="Picture 2">
            <a:extLst>
              <a:ext uri="{FF2B5EF4-FFF2-40B4-BE49-F238E27FC236}">
                <a16:creationId xmlns:a16="http://schemas.microsoft.com/office/drawing/2014/main" id="{73E49056-FF7F-FD73-1276-369AAE3873C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515226">
            <a:off x="2406867" y="1636783"/>
            <a:ext cx="3078983" cy="8076223"/>
          </a:xfrm>
          <a:custGeom>
            <a:avLst/>
            <a:gdLst>
              <a:gd name="connsiteX0" fmla="*/ 2356270 w 3078983"/>
              <a:gd name="connsiteY0" fmla="*/ 0 h 8076223"/>
              <a:gd name="connsiteX1" fmla="*/ 3078983 w 3078983"/>
              <a:gd name="connsiteY1" fmla="*/ 7859556 h 8076223"/>
              <a:gd name="connsiteX2" fmla="*/ 722713 w 3078983"/>
              <a:gd name="connsiteY2" fmla="*/ 8076223 h 8076223"/>
              <a:gd name="connsiteX3" fmla="*/ 0 w 3078983"/>
              <a:gd name="connsiteY3" fmla="*/ 216667 h 8076223"/>
            </a:gdLst>
            <a:ahLst/>
            <a:cxnLst>
              <a:cxn ang="0">
                <a:pos x="connsiteX0" y="connsiteY0"/>
              </a:cxn>
              <a:cxn ang="0">
                <a:pos x="connsiteX1" y="connsiteY1"/>
              </a:cxn>
              <a:cxn ang="0">
                <a:pos x="connsiteX2" y="connsiteY2"/>
              </a:cxn>
              <a:cxn ang="0">
                <a:pos x="connsiteX3" y="connsiteY3"/>
              </a:cxn>
            </a:cxnLst>
            <a:rect l="l" t="t" r="r" b="b"/>
            <a:pathLst>
              <a:path w="3078983" h="8076223">
                <a:moveTo>
                  <a:pt x="2356270" y="0"/>
                </a:moveTo>
                <a:lnTo>
                  <a:pt x="3078983" y="7859556"/>
                </a:lnTo>
                <a:lnTo>
                  <a:pt x="722713" y="8076223"/>
                </a:lnTo>
                <a:lnTo>
                  <a:pt x="0" y="216667"/>
                </a:lnTo>
                <a:close/>
              </a:path>
            </a:pathLst>
          </a:custGeom>
        </p:spPr>
      </p:pic>
    </p:spTree>
    <p:extLst>
      <p:ext uri="{BB962C8B-B14F-4D97-AF65-F5344CB8AC3E}">
        <p14:creationId xmlns:p14="http://schemas.microsoft.com/office/powerpoint/2010/main" val="3553113213"/>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 column – intr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BA8CFE-F18D-7EA3-8B71-CC0F7E222330}"/>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7935568" y="-1017934"/>
            <a:ext cx="3238498" cy="5274366"/>
          </a:xfrm>
          <a:custGeom>
            <a:avLst/>
            <a:gdLst>
              <a:gd name="connsiteX0" fmla="*/ 5998149 w 5998149"/>
              <a:gd name="connsiteY0" fmla="*/ 0 h 4673736"/>
              <a:gd name="connsiteX1" fmla="*/ 5998149 w 5998149"/>
              <a:gd name="connsiteY1" fmla="*/ 4673736 h 4673736"/>
              <a:gd name="connsiteX2" fmla="*/ 0 w 5998149"/>
              <a:gd name="connsiteY2" fmla="*/ 4673736 h 4673736"/>
              <a:gd name="connsiteX3" fmla="*/ 0 w 5998149"/>
              <a:gd name="connsiteY3" fmla="*/ 0 h 4673736"/>
            </a:gdLst>
            <a:ahLst/>
            <a:cxnLst>
              <a:cxn ang="0">
                <a:pos x="connsiteX0" y="connsiteY0"/>
              </a:cxn>
              <a:cxn ang="0">
                <a:pos x="connsiteX1" y="connsiteY1"/>
              </a:cxn>
              <a:cxn ang="0">
                <a:pos x="connsiteX2" y="connsiteY2"/>
              </a:cxn>
              <a:cxn ang="0">
                <a:pos x="connsiteX3" y="connsiteY3"/>
              </a:cxn>
            </a:cxnLst>
            <a:rect l="l" t="t" r="r" b="b"/>
            <a:pathLst>
              <a:path w="5998149" h="4673736">
                <a:moveTo>
                  <a:pt x="5998149" y="0"/>
                </a:moveTo>
                <a:lnTo>
                  <a:pt x="5998149" y="4673736"/>
                </a:lnTo>
                <a:lnTo>
                  <a:pt x="0" y="4673736"/>
                </a:lnTo>
                <a:lnTo>
                  <a:pt x="0" y="0"/>
                </a:lnTo>
                <a:close/>
              </a:path>
            </a:pathLst>
          </a:custGeom>
        </p:spPr>
      </p:pic>
      <p:pic>
        <p:nvPicPr>
          <p:cNvPr id="7" name="Picture 6">
            <a:extLst>
              <a:ext uri="{FF2B5EF4-FFF2-40B4-BE49-F238E27FC236}">
                <a16:creationId xmlns:a16="http://schemas.microsoft.com/office/drawing/2014/main" id="{39FFBEBB-135D-211F-1007-0A6BC978172C}"/>
              </a:ext>
            </a:extLst>
          </p:cNvPr>
          <p:cNvPicPr>
            <a:picLocks noChangeAspect="1"/>
          </p:cNvPicPr>
          <p:nvPr userDrawn="1"/>
        </p:nvPicPr>
        <p:blipFill>
          <a:blip r:embed="rId3" cstate="print">
            <a:alphaModFix/>
            <a:extLst>
              <a:ext uri="{28A0092B-C50C-407E-A947-70E740481C1C}">
                <a14:useLocalDpi xmlns:a14="http://schemas.microsoft.com/office/drawing/2010/main"/>
              </a:ext>
            </a:extLst>
          </a:blip>
          <a:srcRect/>
          <a:stretch>
            <a:fillRect/>
          </a:stretch>
        </p:blipFill>
        <p:spPr>
          <a:xfrm rot="18231988">
            <a:off x="-154595" y="3282910"/>
            <a:ext cx="4265593" cy="4668236"/>
          </a:xfrm>
          <a:custGeom>
            <a:avLst/>
            <a:gdLst>
              <a:gd name="connsiteX0" fmla="*/ 2060853 w 4265593"/>
              <a:gd name="connsiteY0" fmla="*/ 0 h 4668236"/>
              <a:gd name="connsiteX1" fmla="*/ 4265593 w 4265593"/>
              <a:gd name="connsiteY1" fmla="*/ 3285150 h 4668236"/>
              <a:gd name="connsiteX2" fmla="*/ 2204740 w 4265593"/>
              <a:gd name="connsiteY2" fmla="*/ 4668236 h 4668236"/>
              <a:gd name="connsiteX3" fmla="*/ 0 w 4265593"/>
              <a:gd name="connsiteY3" fmla="*/ 1383085 h 4668236"/>
            </a:gdLst>
            <a:ahLst/>
            <a:cxnLst>
              <a:cxn ang="0">
                <a:pos x="connsiteX0" y="connsiteY0"/>
              </a:cxn>
              <a:cxn ang="0">
                <a:pos x="connsiteX1" y="connsiteY1"/>
              </a:cxn>
              <a:cxn ang="0">
                <a:pos x="connsiteX2" y="connsiteY2"/>
              </a:cxn>
              <a:cxn ang="0">
                <a:pos x="connsiteX3" y="connsiteY3"/>
              </a:cxn>
            </a:cxnLst>
            <a:rect l="l" t="t" r="r" b="b"/>
            <a:pathLst>
              <a:path w="4265593" h="4668236">
                <a:moveTo>
                  <a:pt x="2060853" y="0"/>
                </a:moveTo>
                <a:lnTo>
                  <a:pt x="4265593" y="3285150"/>
                </a:lnTo>
                <a:lnTo>
                  <a:pt x="2204740" y="4668236"/>
                </a:lnTo>
                <a:lnTo>
                  <a:pt x="0" y="1383085"/>
                </a:lnTo>
                <a:close/>
              </a:path>
            </a:pathLst>
          </a:custGeom>
        </p:spPr>
      </p:pic>
      <p:sp>
        <p:nvSpPr>
          <p:cNvPr id="12" name="Title 11">
            <a:extLst>
              <a:ext uri="{FF2B5EF4-FFF2-40B4-BE49-F238E27FC236}">
                <a16:creationId xmlns:a16="http://schemas.microsoft.com/office/drawing/2014/main" id="{3F3A175C-F328-55EB-AEB2-340D02634C96}"/>
              </a:ext>
            </a:extLst>
          </p:cNvPr>
          <p:cNvSpPr>
            <a:spLocks noGrp="1"/>
          </p:cNvSpPr>
          <p:nvPr>
            <p:ph type="title" hasCustomPrompt="1"/>
          </p:nvPr>
        </p:nvSpPr>
        <p:spPr/>
        <p:txBody>
          <a:bodyPr>
            <a:noAutofit/>
          </a:bodyPr>
          <a:lstStyle/>
          <a:p>
            <a:r>
              <a:rPr lang="en-US" noProof="0"/>
              <a:t>Click to add title</a:t>
            </a:r>
            <a:endParaRPr lang="en-US"/>
          </a:p>
        </p:txBody>
      </p:sp>
      <p:sp>
        <p:nvSpPr>
          <p:cNvPr id="17" name="Text Placeholder 16">
            <a:extLst>
              <a:ext uri="{FF2B5EF4-FFF2-40B4-BE49-F238E27FC236}">
                <a16:creationId xmlns:a16="http://schemas.microsoft.com/office/drawing/2014/main" id="{977E5CA7-F5FE-A4CB-E2E3-28CD9E697A9D}"/>
              </a:ext>
            </a:extLst>
          </p:cNvPr>
          <p:cNvSpPr>
            <a:spLocks noGrp="1"/>
          </p:cNvSpPr>
          <p:nvPr>
            <p:ph type="body" sz="quarter" idx="11" hasCustomPrompt="1"/>
          </p:nvPr>
        </p:nvSpPr>
        <p:spPr>
          <a:xfrm>
            <a:off x="561598" y="1749600"/>
            <a:ext cx="3449600" cy="2308225"/>
          </a:xfrm>
        </p:spPr>
        <p:txBody>
          <a:bodyPr>
            <a:noAutofit/>
          </a:bodyPr>
          <a:lstStyle>
            <a:lvl1pPr marL="0" marR="0" indent="0" algn="l" defTabSz="685800" rtl="0" eaLnBrk="1" fontAlgn="auto" latinLnBrk="0" hangingPunct="1">
              <a:lnSpc>
                <a:spcPct val="100000"/>
              </a:lnSpc>
              <a:spcBef>
                <a:spcPts val="0"/>
              </a:spcBef>
              <a:spcAft>
                <a:spcPts val="750"/>
              </a:spcAft>
              <a:buClrTx/>
              <a:buSzPct val="100000"/>
              <a:buFontTx/>
              <a:buNone/>
              <a:tabLst/>
              <a:defRPr sz="2400" b="1" i="0">
                <a:latin typeface="Calibri" panose="020F0502020204030204" pitchFamily="34" charset="0"/>
                <a:cs typeface="Calibri" panose="020F0502020204030204" pitchFamily="34" charset="0"/>
              </a:defRPr>
            </a:lvl1pPr>
            <a:lvl2pPr>
              <a:defRPr sz="2400"/>
            </a:lvl2pPr>
            <a:lvl3pPr>
              <a:defRPr sz="2400"/>
            </a:lvl3pPr>
            <a:lvl4pPr>
              <a:defRPr sz="2400"/>
            </a:lvl4pPr>
            <a:lvl5pPr>
              <a:defRPr sz="3200"/>
            </a:lvl5pPr>
          </a:lstStyle>
          <a:p>
            <a:pPr marL="0" marR="0" lvl="0" indent="0" algn="l" defTabSz="685800" rtl="0" eaLnBrk="1" fontAlgn="auto" latinLnBrk="0" hangingPunct="1">
              <a:lnSpc>
                <a:spcPct val="100000"/>
              </a:lnSpc>
              <a:spcBef>
                <a:spcPts val="0"/>
              </a:spcBef>
              <a:spcAft>
                <a:spcPts val="750"/>
              </a:spcAft>
              <a:buClrTx/>
              <a:buSzPct val="100000"/>
              <a:buFontTx/>
              <a:buNone/>
              <a:tabLst/>
              <a:defRPr/>
            </a:pPr>
            <a:r>
              <a:rPr lang="en-US" sz="2400">
                <a:solidFill>
                  <a:schemeClr val="tx1"/>
                </a:solidFill>
                <a:latin typeface="Calibri" panose="020F0502020204030204" pitchFamily="34" charset="0"/>
                <a:cs typeface="Calibri" panose="020F0502020204030204" pitchFamily="34" charset="0"/>
              </a:rPr>
              <a:t>Pullout – this text is place holder, this is placeholder to show how this document will look when populated with real text.</a:t>
            </a:r>
          </a:p>
          <a:p>
            <a:pPr lvl="0"/>
            <a:endParaRPr lang="en-GB"/>
          </a:p>
        </p:txBody>
      </p:sp>
      <p:sp>
        <p:nvSpPr>
          <p:cNvPr id="21" name="Text Placeholder 18">
            <a:extLst>
              <a:ext uri="{FF2B5EF4-FFF2-40B4-BE49-F238E27FC236}">
                <a16:creationId xmlns:a16="http://schemas.microsoft.com/office/drawing/2014/main" id="{A2768811-46C5-D350-D653-A2D0D6E4854E}"/>
              </a:ext>
            </a:extLst>
          </p:cNvPr>
          <p:cNvSpPr>
            <a:spLocks noGrp="1"/>
          </p:cNvSpPr>
          <p:nvPr>
            <p:ph type="body" sz="quarter" idx="13" hasCustomPrompt="1"/>
          </p:nvPr>
        </p:nvSpPr>
        <p:spPr>
          <a:xfrm>
            <a:off x="8185556" y="1750533"/>
            <a:ext cx="3449600" cy="4379040"/>
          </a:xfrm>
        </p:spPr>
        <p:txBody>
          <a:bodyPr>
            <a:noAutofit/>
          </a:bodyPr>
          <a:lstStyle>
            <a:lvl1pPr>
              <a:defRPr sz="1300"/>
            </a:lvl1pPr>
            <a:lvl2pPr marL="0" marR="0"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lang="en-AU" b="1" i="0" smtClean="0">
                <a:latin typeface="+mj-lt"/>
                <a:cs typeface="Calibri" panose="020F0502020204030204" pitchFamily="34" charset="0"/>
              </a:defRPr>
            </a:lvl2pPr>
            <a:lvl3pPr>
              <a:defRPr sz="1300"/>
            </a:lvl3pPr>
            <a:lvl4pPr>
              <a:defRPr sz="1300"/>
            </a:lvl4pPr>
            <a:lvl5pPr>
              <a:defRPr sz="1300"/>
            </a:lvl5pPr>
          </a:lstStyle>
          <a:p>
            <a:pPr marL="0" lvl="1" indent="0">
              <a:buFont typeface="Arial" panose="020B0604020202020204" pitchFamily="34" charset="0"/>
              <a:buNone/>
            </a:pPr>
            <a:r>
              <a:rPr lang="en-AU">
                <a:solidFill>
                  <a:schemeClr val="accent2"/>
                </a:solidFill>
              </a:rPr>
              <a:t>Header</a:t>
            </a:r>
          </a:p>
          <a:p>
            <a:pPr marL="0" lvl="1" indent="0">
              <a:buFont typeface="Arial" panose="020B0604020202020204" pitchFamily="34" charset="0"/>
              <a:buNone/>
            </a:pPr>
            <a:r>
              <a:rPr lang="en-AU" b="0">
                <a:latin typeface="+mn-lt"/>
              </a:rPr>
              <a:t>This is dummy text it is not here to be read this is dummy text it is not here to be read. This is dummy text it is not here to be read this is dummy text it is not here to be read.</a:t>
            </a: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lang="en-AU" sz="1300" b="0" kern="1200">
              <a:solidFill>
                <a:schemeClr val="tx1"/>
              </a:solidFill>
              <a:latin typeface="+mj-lt"/>
              <a:ea typeface="+mn-ea"/>
              <a:cs typeface="Calibri Light" panose="020F0302020204030204" pitchFamily="34" charset="0"/>
            </a:endParaRP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lang="en-AU" sz="1300" b="0" kern="1200">
                <a:solidFill>
                  <a:schemeClr val="tx1"/>
                </a:solidFill>
                <a:latin typeface="+mj-lt"/>
                <a:ea typeface="+mn-ea"/>
                <a:cs typeface="Calibri Light" panose="020F0302020204030204" pitchFamily="34" charset="0"/>
              </a:rPr>
              <a:t>This is dummy text it is not here to be read this is dummy text it is not here to be read. This is dummy text it is not here to be read this is dummy text it is not here to be read. This is dummy text it is not here to be read this is dummy text it is not here to be read.</a:t>
            </a:r>
          </a:p>
        </p:txBody>
      </p:sp>
      <p:sp>
        <p:nvSpPr>
          <p:cNvPr id="22" name="Text Placeholder 18">
            <a:extLst>
              <a:ext uri="{FF2B5EF4-FFF2-40B4-BE49-F238E27FC236}">
                <a16:creationId xmlns:a16="http://schemas.microsoft.com/office/drawing/2014/main" id="{76846D4B-0598-FFE9-A9B5-10984CE69C87}"/>
              </a:ext>
            </a:extLst>
          </p:cNvPr>
          <p:cNvSpPr>
            <a:spLocks noGrp="1"/>
          </p:cNvSpPr>
          <p:nvPr>
            <p:ph type="body" sz="quarter" idx="12" hasCustomPrompt="1"/>
          </p:nvPr>
        </p:nvSpPr>
        <p:spPr>
          <a:xfrm>
            <a:off x="4371200" y="1750533"/>
            <a:ext cx="3449600" cy="4379040"/>
          </a:xfrm>
        </p:spPr>
        <p:txBody>
          <a:bodyPr>
            <a:noAutofit/>
          </a:bodyPr>
          <a:lstStyle>
            <a:lvl1pPr>
              <a:defRPr sz="1300"/>
            </a:lvl1pPr>
            <a:lvl2pPr marL="104775" marR="0" indent="-104775" algn="l" defTabSz="685800" rtl="0" eaLnBrk="1" fontAlgn="auto" latinLnBrk="0" hangingPunct="1">
              <a:lnSpc>
                <a:spcPct val="100000"/>
              </a:lnSpc>
              <a:spcBef>
                <a:spcPts val="0"/>
              </a:spcBef>
              <a:spcAft>
                <a:spcPts val="0"/>
              </a:spcAft>
              <a:buClrTx/>
              <a:buSzPct val="100000"/>
              <a:buFont typeface="Arial" panose="020B0604020202020204" pitchFamily="34" charset="0"/>
              <a:buChar char="•"/>
              <a:tabLst/>
              <a:defRPr lang="en-AU" b="1" i="0">
                <a:latin typeface="+mj-lt"/>
                <a:cs typeface="Calibri" panose="020F0502020204030204" pitchFamily="34" charset="0"/>
              </a:defRPr>
            </a:lvl2pPr>
            <a:lvl3pPr>
              <a:defRPr sz="1300"/>
            </a:lvl3pPr>
            <a:lvl4pPr>
              <a:defRPr sz="1300"/>
            </a:lvl4pPr>
            <a:lvl5pPr>
              <a:defRPr sz="1300"/>
            </a:lvl5pPr>
          </a:lstStyle>
          <a:p>
            <a:pPr marL="0" lvl="1" indent="0">
              <a:buFont typeface="Arial" panose="020B0604020202020204" pitchFamily="34" charset="0"/>
              <a:buNone/>
            </a:pPr>
            <a:r>
              <a:rPr lang="en-AU">
                <a:solidFill>
                  <a:schemeClr val="accent2"/>
                </a:solidFill>
              </a:rPr>
              <a:t>Header</a:t>
            </a:r>
          </a:p>
          <a:p>
            <a:pPr marL="0" lvl="1" indent="0">
              <a:buFont typeface="Arial" panose="020B0604020202020204" pitchFamily="34" charset="0"/>
              <a:buNone/>
            </a:pPr>
            <a:r>
              <a:rPr lang="en-AU" b="0">
                <a:latin typeface="+mn-lt"/>
              </a:rPr>
              <a:t>This is dummy text it is not here to be read this is dummy text it is not here to be read. This is dummy text it is not here to be read this is dummy text it is not here to be read.</a:t>
            </a:r>
          </a:p>
          <a:p>
            <a:pPr marL="0" lvl="1" indent="0">
              <a:buFont typeface="Arial" panose="020B0604020202020204" pitchFamily="34" charset="0"/>
              <a:buNone/>
            </a:pPr>
            <a:endParaRPr lang="en-AU" b="0">
              <a:latin typeface="+mn-lt"/>
            </a:endParaRPr>
          </a:p>
          <a:p>
            <a:pPr marL="0" lvl="1" indent="0">
              <a:buNone/>
            </a:pPr>
            <a:r>
              <a:rPr lang="en-AU" b="0">
                <a:latin typeface="+mn-lt"/>
              </a:rPr>
              <a:t>This is dummy text it is not here to be read this is dummy text it is not here to be read. This is dummy text it is not here to be read this is dummy text it is </a:t>
            </a:r>
            <a:r>
              <a:rPr lang="en-AU" sz="1300" b="0" kern="1200">
                <a:solidFill>
                  <a:schemeClr val="tx1"/>
                </a:solidFill>
                <a:latin typeface="+mj-lt"/>
                <a:ea typeface="+mn-ea"/>
                <a:cs typeface="Calibri Light" panose="020F0302020204030204" pitchFamily="34" charset="0"/>
              </a:rPr>
              <a:t>not here to be read.</a:t>
            </a:r>
          </a:p>
          <a:p>
            <a:pPr marL="0" lvl="1" indent="0">
              <a:buFont typeface="Arial" panose="020B0604020202020204" pitchFamily="34" charset="0"/>
              <a:buNone/>
            </a:pPr>
            <a:endParaRPr lang="en-AU" sz="1300" b="0" kern="1200">
              <a:solidFill>
                <a:schemeClr val="tx1"/>
              </a:solidFill>
              <a:latin typeface="+mj-lt"/>
              <a:ea typeface="+mn-ea"/>
              <a:cs typeface="Calibri Light" panose="020F0302020204030204" pitchFamily="34" charset="0"/>
            </a:endParaRPr>
          </a:p>
          <a:p>
            <a:pPr marL="104775" lvl="1" indent="-104775">
              <a:spcBef>
                <a:spcPts val="0"/>
              </a:spcBef>
              <a:spcAft>
                <a:spcPts val="500"/>
              </a:spcAft>
            </a:pPr>
            <a:r>
              <a:rPr lang="en-AU" sz="1300" b="0" kern="1200">
                <a:solidFill>
                  <a:schemeClr val="tx1"/>
                </a:solidFill>
                <a:latin typeface="+mj-lt"/>
                <a:ea typeface="+mn-ea"/>
                <a:cs typeface="Calibri Light" panose="020F0302020204030204" pitchFamily="34" charset="0"/>
              </a:rPr>
              <a:t>This is dummy text it is not here to be read this</a:t>
            </a:r>
            <a:br>
              <a:rPr lang="en-AU" sz="1300" b="0" kern="1200">
                <a:solidFill>
                  <a:schemeClr val="tx1"/>
                </a:solidFill>
                <a:latin typeface="+mj-lt"/>
                <a:ea typeface="+mn-ea"/>
                <a:cs typeface="Calibri Light" panose="020F0302020204030204" pitchFamily="34" charset="0"/>
              </a:rPr>
            </a:br>
            <a:r>
              <a:rPr lang="en-AU" sz="1300" b="0" kern="1200">
                <a:solidFill>
                  <a:schemeClr val="tx1"/>
                </a:solidFill>
                <a:latin typeface="+mj-lt"/>
                <a:ea typeface="+mn-ea"/>
                <a:cs typeface="Calibri Light" panose="020F0302020204030204" pitchFamily="34" charset="0"/>
              </a:rPr>
              <a:t>is dummy text it is not here to be read</a:t>
            </a:r>
          </a:p>
          <a:p>
            <a:pPr marL="104775" lvl="1" indent="-104775">
              <a:spcBef>
                <a:spcPts val="0"/>
              </a:spcBef>
              <a:spcAft>
                <a:spcPts val="500"/>
              </a:spcAft>
            </a:pPr>
            <a:r>
              <a:rPr lang="en-AU" sz="1300" b="0" kern="1200">
                <a:solidFill>
                  <a:schemeClr val="tx1"/>
                </a:solidFill>
                <a:latin typeface="+mj-lt"/>
                <a:ea typeface="+mn-ea"/>
                <a:cs typeface="Calibri Light" panose="020F0302020204030204" pitchFamily="34" charset="0"/>
              </a:rPr>
              <a:t>This is dummy text it is not here to be read this</a:t>
            </a:r>
            <a:br>
              <a:rPr lang="en-AU" sz="1300" b="0" kern="1200">
                <a:solidFill>
                  <a:schemeClr val="tx1"/>
                </a:solidFill>
                <a:latin typeface="+mj-lt"/>
                <a:ea typeface="+mn-ea"/>
                <a:cs typeface="Calibri Light" panose="020F0302020204030204" pitchFamily="34" charset="0"/>
              </a:rPr>
            </a:br>
            <a:r>
              <a:rPr lang="en-AU" sz="1300" b="0" kern="1200">
                <a:solidFill>
                  <a:schemeClr val="tx1"/>
                </a:solidFill>
                <a:latin typeface="+mj-lt"/>
                <a:ea typeface="+mn-ea"/>
                <a:cs typeface="Calibri Light" panose="020F0302020204030204" pitchFamily="34" charset="0"/>
              </a:rPr>
              <a:t>is dummy text it is not here to be read</a:t>
            </a:r>
          </a:p>
          <a:p>
            <a:pPr marL="104775" lvl="1" indent="-104775">
              <a:spcBef>
                <a:spcPts val="0"/>
              </a:spcBef>
              <a:spcAft>
                <a:spcPts val="500"/>
              </a:spcAft>
            </a:pPr>
            <a:r>
              <a:rPr lang="en-AU" sz="1300" b="0" kern="1200">
                <a:solidFill>
                  <a:schemeClr val="tx1"/>
                </a:solidFill>
                <a:latin typeface="+mj-lt"/>
                <a:ea typeface="+mn-ea"/>
                <a:cs typeface="Calibri Light" panose="020F0302020204030204" pitchFamily="34" charset="0"/>
              </a:rPr>
              <a:t>This is dummy text it is not here to be read this</a:t>
            </a:r>
            <a:br>
              <a:rPr lang="en-AU" sz="1300" b="0" kern="1200">
                <a:solidFill>
                  <a:schemeClr val="tx1"/>
                </a:solidFill>
                <a:latin typeface="+mj-lt"/>
                <a:ea typeface="+mn-ea"/>
                <a:cs typeface="Calibri Light" panose="020F0302020204030204" pitchFamily="34" charset="0"/>
              </a:rPr>
            </a:br>
            <a:r>
              <a:rPr lang="en-AU" sz="1300" b="0" kern="1200">
                <a:solidFill>
                  <a:schemeClr val="tx1"/>
                </a:solidFill>
                <a:latin typeface="+mj-lt"/>
                <a:ea typeface="+mn-ea"/>
                <a:cs typeface="Calibri Light" panose="020F0302020204030204" pitchFamily="34" charset="0"/>
              </a:rPr>
              <a:t>is dummy text it is not here to be read</a:t>
            </a:r>
          </a:p>
          <a:p>
            <a:pPr marL="104775" marR="0" lvl="1" indent="-104775" algn="l" defTabSz="685800" rtl="0" eaLnBrk="1" fontAlgn="auto" latinLnBrk="0" hangingPunct="1">
              <a:lnSpc>
                <a:spcPct val="100000"/>
              </a:lnSpc>
              <a:spcBef>
                <a:spcPts val="0"/>
              </a:spcBef>
              <a:spcAft>
                <a:spcPts val="500"/>
              </a:spcAft>
              <a:buClrTx/>
              <a:buSzPct val="100000"/>
              <a:buFont typeface="Arial" panose="020B0604020202020204" pitchFamily="34" charset="0"/>
              <a:buChar char="•"/>
              <a:tabLst/>
              <a:defRPr/>
            </a:pPr>
            <a:r>
              <a:rPr lang="en-AU" sz="1300" b="0" kern="1200">
                <a:solidFill>
                  <a:schemeClr val="tx1"/>
                </a:solidFill>
                <a:latin typeface="+mj-lt"/>
                <a:ea typeface="+mn-ea"/>
                <a:cs typeface="Calibri Light" panose="020F0302020204030204" pitchFamily="34" charset="0"/>
              </a:rPr>
              <a:t>This is dummy text it is not here to be read this</a:t>
            </a:r>
            <a:br>
              <a:rPr lang="en-AU" sz="1300" b="0" kern="1200">
                <a:solidFill>
                  <a:schemeClr val="tx1"/>
                </a:solidFill>
                <a:latin typeface="+mj-lt"/>
                <a:ea typeface="+mn-ea"/>
                <a:cs typeface="Calibri Light" panose="020F0302020204030204" pitchFamily="34" charset="0"/>
              </a:rPr>
            </a:br>
            <a:r>
              <a:rPr lang="en-AU" sz="1300" b="0" kern="1200">
                <a:solidFill>
                  <a:schemeClr val="tx1"/>
                </a:solidFill>
                <a:latin typeface="+mj-lt"/>
                <a:ea typeface="+mn-ea"/>
                <a:cs typeface="Calibri Light" panose="020F0302020204030204" pitchFamily="34" charset="0"/>
              </a:rPr>
              <a:t>is dummy text it is not here to be read.</a:t>
            </a:r>
          </a:p>
        </p:txBody>
      </p:sp>
    </p:spTree>
    <p:extLst>
      <p:ext uri="{BB962C8B-B14F-4D97-AF65-F5344CB8AC3E}">
        <p14:creationId xmlns:p14="http://schemas.microsoft.com/office/powerpoint/2010/main" val="5505634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979C5-2067-32ED-E106-FE98DB03C21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200000">
            <a:off x="7935568" y="-1017934"/>
            <a:ext cx="3238498" cy="5274366"/>
          </a:xfrm>
          <a:custGeom>
            <a:avLst/>
            <a:gdLst>
              <a:gd name="connsiteX0" fmla="*/ 5998149 w 5998149"/>
              <a:gd name="connsiteY0" fmla="*/ 0 h 4673736"/>
              <a:gd name="connsiteX1" fmla="*/ 5998149 w 5998149"/>
              <a:gd name="connsiteY1" fmla="*/ 4673736 h 4673736"/>
              <a:gd name="connsiteX2" fmla="*/ 0 w 5998149"/>
              <a:gd name="connsiteY2" fmla="*/ 4673736 h 4673736"/>
              <a:gd name="connsiteX3" fmla="*/ 0 w 5998149"/>
              <a:gd name="connsiteY3" fmla="*/ 0 h 4673736"/>
            </a:gdLst>
            <a:ahLst/>
            <a:cxnLst>
              <a:cxn ang="0">
                <a:pos x="connsiteX0" y="connsiteY0"/>
              </a:cxn>
              <a:cxn ang="0">
                <a:pos x="connsiteX1" y="connsiteY1"/>
              </a:cxn>
              <a:cxn ang="0">
                <a:pos x="connsiteX2" y="connsiteY2"/>
              </a:cxn>
              <a:cxn ang="0">
                <a:pos x="connsiteX3" y="connsiteY3"/>
              </a:cxn>
            </a:cxnLst>
            <a:rect l="l" t="t" r="r" b="b"/>
            <a:pathLst>
              <a:path w="5998149" h="4673736">
                <a:moveTo>
                  <a:pt x="5998149" y="0"/>
                </a:moveTo>
                <a:lnTo>
                  <a:pt x="5998149" y="4673736"/>
                </a:lnTo>
                <a:lnTo>
                  <a:pt x="0" y="4673736"/>
                </a:lnTo>
                <a:lnTo>
                  <a:pt x="0" y="0"/>
                </a:lnTo>
                <a:close/>
              </a:path>
            </a:pathLst>
          </a:custGeom>
        </p:spPr>
      </p:pic>
      <p:sp>
        <p:nvSpPr>
          <p:cNvPr id="2" name="Title Placeholder 1">
            <a:extLst>
              <a:ext uri="{FF2B5EF4-FFF2-40B4-BE49-F238E27FC236}">
                <a16:creationId xmlns:a16="http://schemas.microsoft.com/office/drawing/2014/main" id="{5DF57B8E-8739-50F5-8E4E-3734F0EE2C51}"/>
              </a:ext>
            </a:extLst>
          </p:cNvPr>
          <p:cNvSpPr>
            <a:spLocks noGrp="1"/>
          </p:cNvSpPr>
          <p:nvPr>
            <p:ph type="title" hasCustomPrompt="1"/>
          </p:nvPr>
        </p:nvSpPr>
        <p:spPr bwMode="gray">
          <a:xfrm>
            <a:off x="561600" y="432000"/>
            <a:ext cx="11052000" cy="454969"/>
          </a:xfrm>
          <a:prstGeom prst="rect">
            <a:avLst/>
          </a:prstGeom>
        </p:spPr>
        <p:txBody>
          <a:bodyPr vert="horz" lIns="0" tIns="0" rIns="0" bIns="0" rtlCol="0" anchor="t" anchorCtr="0">
            <a:noAutofit/>
          </a:bodyPr>
          <a:lstStyle/>
          <a:p>
            <a:r>
              <a:rPr lang="en-US" noProof="0"/>
              <a:t>Click to add title</a:t>
            </a:r>
          </a:p>
        </p:txBody>
      </p:sp>
      <p:sp>
        <p:nvSpPr>
          <p:cNvPr id="4" name="Text Placeholder 18">
            <a:extLst>
              <a:ext uri="{FF2B5EF4-FFF2-40B4-BE49-F238E27FC236}">
                <a16:creationId xmlns:a16="http://schemas.microsoft.com/office/drawing/2014/main" id="{27C858B0-A058-0351-ABB7-6DE9E96107C4}"/>
              </a:ext>
            </a:extLst>
          </p:cNvPr>
          <p:cNvSpPr>
            <a:spLocks noGrp="1"/>
          </p:cNvSpPr>
          <p:nvPr>
            <p:ph type="body" sz="quarter" idx="13" hasCustomPrompt="1"/>
          </p:nvPr>
        </p:nvSpPr>
        <p:spPr>
          <a:xfrm>
            <a:off x="8185556" y="1750533"/>
            <a:ext cx="3449600" cy="4379040"/>
          </a:xfrm>
        </p:spPr>
        <p:txBody>
          <a:bodyPr>
            <a:noAutofit/>
          </a:bodyPr>
          <a:lstStyle>
            <a:lvl1pPr>
              <a:defRPr sz="1300"/>
            </a:lvl1pPr>
            <a:lvl2pPr marL="0" marR="0"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lang="en-AU" b="1" i="0" smtClean="0">
                <a:latin typeface="+mj-lt"/>
                <a:cs typeface="Calibri" panose="020F0502020204030204" pitchFamily="34" charset="0"/>
              </a:defRPr>
            </a:lvl2pPr>
            <a:lvl3pPr>
              <a:defRPr sz="1300"/>
            </a:lvl3pPr>
            <a:lvl4pPr>
              <a:defRPr sz="1300"/>
            </a:lvl4pPr>
            <a:lvl5pPr>
              <a:defRPr sz="1300"/>
            </a:lvl5pPr>
          </a:lstStyle>
          <a:p>
            <a:pPr marL="0" lvl="1" indent="0">
              <a:buFont typeface="Arial" panose="020B0604020202020204" pitchFamily="34" charset="0"/>
              <a:buNone/>
            </a:pPr>
            <a:r>
              <a:rPr lang="en-AU">
                <a:solidFill>
                  <a:schemeClr val="accent2"/>
                </a:solidFill>
              </a:rPr>
              <a:t>Header</a:t>
            </a:r>
          </a:p>
          <a:p>
            <a:pPr marL="0" lvl="1" indent="0">
              <a:buFont typeface="Arial" panose="020B0604020202020204" pitchFamily="34" charset="0"/>
              <a:buNone/>
            </a:pPr>
            <a:r>
              <a:rPr lang="en-AU" b="0">
                <a:latin typeface="+mn-lt"/>
              </a:rPr>
              <a:t>This is dummy text it is not here to be read this is dummy text it is not here to be read. This is dummy text it is not here to be read this is dummy text it is not here to be read.</a:t>
            </a: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lang="en-AU" sz="1300" b="0" kern="1200">
              <a:solidFill>
                <a:schemeClr val="tx1"/>
              </a:solidFill>
              <a:latin typeface="+mj-lt"/>
              <a:ea typeface="+mn-ea"/>
              <a:cs typeface="Calibri Light" panose="020F0302020204030204" pitchFamily="34" charset="0"/>
            </a:endParaRP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lang="en-AU" sz="1300" b="0" kern="1200">
                <a:solidFill>
                  <a:schemeClr val="tx1"/>
                </a:solidFill>
                <a:latin typeface="+mj-lt"/>
                <a:ea typeface="+mn-ea"/>
                <a:cs typeface="Calibri Light" panose="020F0302020204030204" pitchFamily="34" charset="0"/>
              </a:rPr>
              <a:t>This is dummy text it is not here to be read this is dummy text it is not here to be read. This is dummy text it is not here to be read this is dummy text it is not here to be read. This is dummy text it is not here to be read this is dummy text it is not here to be read.</a:t>
            </a:r>
          </a:p>
        </p:txBody>
      </p:sp>
      <p:sp>
        <p:nvSpPr>
          <p:cNvPr id="5" name="Text Placeholder 18">
            <a:extLst>
              <a:ext uri="{FF2B5EF4-FFF2-40B4-BE49-F238E27FC236}">
                <a16:creationId xmlns:a16="http://schemas.microsoft.com/office/drawing/2014/main" id="{A6474341-3257-AA06-F5F9-FDBA34B907BB}"/>
              </a:ext>
            </a:extLst>
          </p:cNvPr>
          <p:cNvSpPr>
            <a:spLocks noGrp="1"/>
          </p:cNvSpPr>
          <p:nvPr>
            <p:ph type="body" sz="quarter" idx="12" hasCustomPrompt="1"/>
          </p:nvPr>
        </p:nvSpPr>
        <p:spPr>
          <a:xfrm>
            <a:off x="4371200" y="1750533"/>
            <a:ext cx="3449600" cy="4379040"/>
          </a:xfrm>
        </p:spPr>
        <p:txBody>
          <a:bodyPr>
            <a:noAutofit/>
          </a:bodyPr>
          <a:lstStyle>
            <a:lvl1pPr>
              <a:defRPr sz="1300"/>
            </a:lvl1pPr>
            <a:lvl2pPr marL="104775" marR="0" indent="-104775" algn="l" defTabSz="685800" rtl="0" eaLnBrk="1" fontAlgn="auto" latinLnBrk="0" hangingPunct="1">
              <a:lnSpc>
                <a:spcPct val="100000"/>
              </a:lnSpc>
              <a:spcBef>
                <a:spcPts val="0"/>
              </a:spcBef>
              <a:spcAft>
                <a:spcPts val="0"/>
              </a:spcAft>
              <a:buClrTx/>
              <a:buSzPct val="100000"/>
              <a:buFont typeface="Arial" panose="020B0604020202020204" pitchFamily="34" charset="0"/>
              <a:buChar char="•"/>
              <a:tabLst/>
              <a:defRPr lang="en-AU" b="1" i="0">
                <a:latin typeface="+mj-lt"/>
                <a:cs typeface="Calibri" panose="020F0502020204030204" pitchFamily="34" charset="0"/>
              </a:defRPr>
            </a:lvl2pPr>
            <a:lvl3pPr>
              <a:defRPr sz="1300"/>
            </a:lvl3pPr>
            <a:lvl4pPr>
              <a:defRPr sz="1300"/>
            </a:lvl4pPr>
            <a:lvl5pPr>
              <a:defRPr sz="1300"/>
            </a:lvl5pPr>
          </a:lstStyle>
          <a:p>
            <a:pPr marL="0" lvl="1" indent="0">
              <a:buFont typeface="Arial" panose="020B0604020202020204" pitchFamily="34" charset="0"/>
              <a:buNone/>
            </a:pPr>
            <a:r>
              <a:rPr lang="en-AU">
                <a:solidFill>
                  <a:schemeClr val="accent2"/>
                </a:solidFill>
              </a:rPr>
              <a:t>Header</a:t>
            </a:r>
          </a:p>
          <a:p>
            <a:pPr marL="0" lvl="1" indent="0">
              <a:buFont typeface="Arial" panose="020B0604020202020204" pitchFamily="34" charset="0"/>
              <a:buNone/>
            </a:pPr>
            <a:r>
              <a:rPr lang="en-AU" b="0">
                <a:latin typeface="+mn-lt"/>
              </a:rPr>
              <a:t>This is dummy text it is not here to be read this is dummy text it is not here to be read. This is dummy text it is not here to be read this is dummy text it is not here to be read.</a:t>
            </a:r>
          </a:p>
          <a:p>
            <a:pPr marL="0" lvl="1" indent="0">
              <a:buFont typeface="Arial" panose="020B0604020202020204" pitchFamily="34" charset="0"/>
              <a:buNone/>
            </a:pPr>
            <a:endParaRPr lang="en-AU" b="0">
              <a:latin typeface="+mn-lt"/>
            </a:endParaRPr>
          </a:p>
          <a:p>
            <a:pPr marL="0" lvl="1" indent="0">
              <a:buNone/>
            </a:pPr>
            <a:r>
              <a:rPr lang="en-AU" b="0">
                <a:latin typeface="+mn-lt"/>
              </a:rPr>
              <a:t>This is dummy text it is not here to be read this is dummy text it is not here to be read. This is dummy text it is not here to be read this is dummy text it is </a:t>
            </a:r>
            <a:r>
              <a:rPr lang="en-AU" sz="1300" b="0" kern="1200">
                <a:solidFill>
                  <a:schemeClr val="tx1"/>
                </a:solidFill>
                <a:latin typeface="+mj-lt"/>
                <a:ea typeface="+mn-ea"/>
                <a:cs typeface="Calibri Light" panose="020F0302020204030204" pitchFamily="34" charset="0"/>
              </a:rPr>
              <a:t>not here to be read.</a:t>
            </a:r>
          </a:p>
          <a:p>
            <a:pPr marL="0" lvl="1" indent="0">
              <a:buFont typeface="Arial" panose="020B0604020202020204" pitchFamily="34" charset="0"/>
              <a:buNone/>
            </a:pPr>
            <a:endParaRPr lang="en-AU" sz="1300" b="0" kern="1200">
              <a:solidFill>
                <a:schemeClr val="tx1"/>
              </a:solidFill>
              <a:latin typeface="+mj-lt"/>
              <a:ea typeface="+mn-ea"/>
              <a:cs typeface="Calibri Light" panose="020F0302020204030204" pitchFamily="34" charset="0"/>
            </a:endParaRPr>
          </a:p>
          <a:p>
            <a:pPr marL="104775" lvl="1" indent="-104775">
              <a:spcBef>
                <a:spcPts val="0"/>
              </a:spcBef>
              <a:spcAft>
                <a:spcPts val="500"/>
              </a:spcAft>
            </a:pPr>
            <a:r>
              <a:rPr lang="en-AU" sz="1300" b="0" kern="1200">
                <a:solidFill>
                  <a:schemeClr val="tx1"/>
                </a:solidFill>
                <a:latin typeface="+mj-lt"/>
                <a:ea typeface="+mn-ea"/>
                <a:cs typeface="Calibri Light" panose="020F0302020204030204" pitchFamily="34" charset="0"/>
              </a:rPr>
              <a:t>This is dummy text it is not here to be read this</a:t>
            </a:r>
            <a:br>
              <a:rPr lang="en-AU" sz="1300" b="0" kern="1200">
                <a:solidFill>
                  <a:schemeClr val="tx1"/>
                </a:solidFill>
                <a:latin typeface="+mj-lt"/>
                <a:ea typeface="+mn-ea"/>
                <a:cs typeface="Calibri Light" panose="020F0302020204030204" pitchFamily="34" charset="0"/>
              </a:rPr>
            </a:br>
            <a:r>
              <a:rPr lang="en-AU" sz="1300" b="0" kern="1200">
                <a:solidFill>
                  <a:schemeClr val="tx1"/>
                </a:solidFill>
                <a:latin typeface="+mj-lt"/>
                <a:ea typeface="+mn-ea"/>
                <a:cs typeface="Calibri Light" panose="020F0302020204030204" pitchFamily="34" charset="0"/>
              </a:rPr>
              <a:t>is dummy text it is not here to be read</a:t>
            </a:r>
          </a:p>
          <a:p>
            <a:pPr marL="104775" lvl="1" indent="-104775">
              <a:spcBef>
                <a:spcPts val="0"/>
              </a:spcBef>
              <a:spcAft>
                <a:spcPts val="500"/>
              </a:spcAft>
            </a:pPr>
            <a:r>
              <a:rPr lang="en-AU" sz="1300" b="0" kern="1200">
                <a:solidFill>
                  <a:schemeClr val="tx1"/>
                </a:solidFill>
                <a:latin typeface="+mj-lt"/>
                <a:ea typeface="+mn-ea"/>
                <a:cs typeface="Calibri Light" panose="020F0302020204030204" pitchFamily="34" charset="0"/>
              </a:rPr>
              <a:t>This is dummy text it is not here to be read this</a:t>
            </a:r>
            <a:br>
              <a:rPr lang="en-AU" sz="1300" b="0" kern="1200">
                <a:solidFill>
                  <a:schemeClr val="tx1"/>
                </a:solidFill>
                <a:latin typeface="+mj-lt"/>
                <a:ea typeface="+mn-ea"/>
                <a:cs typeface="Calibri Light" panose="020F0302020204030204" pitchFamily="34" charset="0"/>
              </a:rPr>
            </a:br>
            <a:r>
              <a:rPr lang="en-AU" sz="1300" b="0" kern="1200">
                <a:solidFill>
                  <a:schemeClr val="tx1"/>
                </a:solidFill>
                <a:latin typeface="+mj-lt"/>
                <a:ea typeface="+mn-ea"/>
                <a:cs typeface="Calibri Light" panose="020F0302020204030204" pitchFamily="34" charset="0"/>
              </a:rPr>
              <a:t>is dummy text it is not here to be read</a:t>
            </a:r>
          </a:p>
          <a:p>
            <a:pPr marL="104775" lvl="1" indent="-104775">
              <a:spcBef>
                <a:spcPts val="0"/>
              </a:spcBef>
              <a:spcAft>
                <a:spcPts val="500"/>
              </a:spcAft>
            </a:pPr>
            <a:r>
              <a:rPr lang="en-AU" sz="1300" b="0" kern="1200">
                <a:solidFill>
                  <a:schemeClr val="tx1"/>
                </a:solidFill>
                <a:latin typeface="+mj-lt"/>
                <a:ea typeface="+mn-ea"/>
                <a:cs typeface="Calibri Light" panose="020F0302020204030204" pitchFamily="34" charset="0"/>
              </a:rPr>
              <a:t>This is dummy text it is not here to be read this</a:t>
            </a:r>
            <a:br>
              <a:rPr lang="en-AU" sz="1300" b="0" kern="1200">
                <a:solidFill>
                  <a:schemeClr val="tx1"/>
                </a:solidFill>
                <a:latin typeface="+mj-lt"/>
                <a:ea typeface="+mn-ea"/>
                <a:cs typeface="Calibri Light" panose="020F0302020204030204" pitchFamily="34" charset="0"/>
              </a:rPr>
            </a:br>
            <a:r>
              <a:rPr lang="en-AU" sz="1300" b="0" kern="1200">
                <a:solidFill>
                  <a:schemeClr val="tx1"/>
                </a:solidFill>
                <a:latin typeface="+mj-lt"/>
                <a:ea typeface="+mn-ea"/>
                <a:cs typeface="Calibri Light" panose="020F0302020204030204" pitchFamily="34" charset="0"/>
              </a:rPr>
              <a:t>is dummy text it is not here to be read</a:t>
            </a:r>
          </a:p>
          <a:p>
            <a:pPr marL="104775" marR="0" lvl="1" indent="-104775" algn="l" defTabSz="685800" rtl="0" eaLnBrk="1" fontAlgn="auto" latinLnBrk="0" hangingPunct="1">
              <a:lnSpc>
                <a:spcPct val="100000"/>
              </a:lnSpc>
              <a:spcBef>
                <a:spcPts val="0"/>
              </a:spcBef>
              <a:spcAft>
                <a:spcPts val="500"/>
              </a:spcAft>
              <a:buClrTx/>
              <a:buSzPct val="100000"/>
              <a:buFont typeface="Arial" panose="020B0604020202020204" pitchFamily="34" charset="0"/>
              <a:buChar char="•"/>
              <a:tabLst/>
              <a:defRPr/>
            </a:pPr>
            <a:r>
              <a:rPr lang="en-AU" sz="1300" b="0" kern="1200">
                <a:solidFill>
                  <a:schemeClr val="tx1"/>
                </a:solidFill>
                <a:latin typeface="+mj-lt"/>
                <a:ea typeface="+mn-ea"/>
                <a:cs typeface="Calibri Light" panose="020F0302020204030204" pitchFamily="34" charset="0"/>
              </a:rPr>
              <a:t>This is dummy text it is not here to be read this</a:t>
            </a:r>
            <a:br>
              <a:rPr lang="en-AU" sz="1300" b="0" kern="1200">
                <a:solidFill>
                  <a:schemeClr val="tx1"/>
                </a:solidFill>
                <a:latin typeface="+mj-lt"/>
                <a:ea typeface="+mn-ea"/>
                <a:cs typeface="Calibri Light" panose="020F0302020204030204" pitchFamily="34" charset="0"/>
              </a:rPr>
            </a:br>
            <a:r>
              <a:rPr lang="en-AU" sz="1300" b="0" kern="1200">
                <a:solidFill>
                  <a:schemeClr val="tx1"/>
                </a:solidFill>
                <a:latin typeface="+mj-lt"/>
                <a:ea typeface="+mn-ea"/>
                <a:cs typeface="Calibri Light" panose="020F0302020204030204" pitchFamily="34" charset="0"/>
              </a:rPr>
              <a:t>is dummy text it is not here to be read.</a:t>
            </a:r>
          </a:p>
        </p:txBody>
      </p:sp>
      <p:sp>
        <p:nvSpPr>
          <p:cNvPr id="10" name="Text Placeholder 18">
            <a:extLst>
              <a:ext uri="{FF2B5EF4-FFF2-40B4-BE49-F238E27FC236}">
                <a16:creationId xmlns:a16="http://schemas.microsoft.com/office/drawing/2014/main" id="{CAB78740-B9C0-56DE-E546-15F1F3ECA69D}"/>
              </a:ext>
            </a:extLst>
          </p:cNvPr>
          <p:cNvSpPr>
            <a:spLocks noGrp="1"/>
          </p:cNvSpPr>
          <p:nvPr>
            <p:ph type="body" sz="quarter" idx="14" hasCustomPrompt="1"/>
          </p:nvPr>
        </p:nvSpPr>
        <p:spPr>
          <a:xfrm>
            <a:off x="561598" y="1750533"/>
            <a:ext cx="3449600" cy="4379040"/>
          </a:xfrm>
        </p:spPr>
        <p:txBody>
          <a:bodyPr>
            <a:noAutofit/>
          </a:bodyPr>
          <a:lstStyle>
            <a:lvl1pPr>
              <a:defRPr sz="1300"/>
            </a:lvl1pPr>
            <a:lvl2pPr marL="0" marR="0"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lang="en-AU" sz="1300" b="1" i="0" kern="1200" smtClean="0">
                <a:solidFill>
                  <a:schemeClr val="tx1"/>
                </a:solidFill>
                <a:latin typeface="Calibri" panose="020F0502020204030204" pitchFamily="34" charset="0"/>
                <a:cs typeface="Calibri" panose="020F0502020204030204" pitchFamily="34" charset="0"/>
              </a:defRPr>
            </a:lvl2pPr>
            <a:lvl3pPr>
              <a:defRPr sz="1300"/>
            </a:lvl3pPr>
            <a:lvl4pPr>
              <a:defRPr sz="1300"/>
            </a:lvl4pPr>
            <a:lvl5pPr>
              <a:defRPr sz="1300"/>
            </a:lvl5pPr>
          </a:lstStyle>
          <a:p>
            <a:pPr marL="0" lvl="1" indent="0">
              <a:buFont typeface="Arial" panose="020B0604020202020204" pitchFamily="34" charset="0"/>
              <a:buNone/>
            </a:pPr>
            <a:r>
              <a:rPr lang="en-AU">
                <a:solidFill>
                  <a:schemeClr val="accent2"/>
                </a:solidFill>
              </a:rPr>
              <a:t>Header</a:t>
            </a:r>
          </a:p>
          <a:p>
            <a:pPr marL="0" lvl="1" indent="0">
              <a:buFont typeface="Arial" panose="020B0604020202020204" pitchFamily="34" charset="0"/>
              <a:buNone/>
            </a:pPr>
            <a:r>
              <a:rPr lang="en-AU" b="0">
                <a:latin typeface="+mn-lt"/>
              </a:rPr>
              <a:t>This is dummy text it is not here to be read this is dummy text it is not here to be read. This is dummy text it is not here to be read this is dummy text it is not here to be read.</a:t>
            </a: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lang="en-AU" sz="1300" b="0" kern="1200">
              <a:solidFill>
                <a:schemeClr val="tx1"/>
              </a:solidFill>
              <a:latin typeface="+mj-lt"/>
              <a:ea typeface="+mn-ea"/>
              <a:cs typeface="Calibri Light" panose="020F0302020204030204" pitchFamily="34" charset="0"/>
            </a:endParaRP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lang="en-AU" sz="1300" b="0" kern="1200">
                <a:solidFill>
                  <a:schemeClr val="tx1"/>
                </a:solidFill>
                <a:latin typeface="+mj-lt"/>
                <a:ea typeface="+mn-ea"/>
                <a:cs typeface="Calibri Light" panose="020F0302020204030204" pitchFamily="34" charset="0"/>
              </a:rPr>
              <a:t>This is dummy text it is not here to be read this is dummy text it is not here to be read. This is dummy text it is not here to be read this is dummy text it is not here to be read. This is dummy text it is not here to be read this is dummy text it is not here to be read.</a:t>
            </a: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lang="en-AU" sz="1300" b="0" kern="1200">
              <a:solidFill>
                <a:schemeClr val="tx1"/>
              </a:solidFill>
              <a:latin typeface="+mj-lt"/>
              <a:ea typeface="+mn-ea"/>
              <a:cs typeface="Calibri Light" panose="020F0302020204030204" pitchFamily="34" charset="0"/>
            </a:endParaRP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lang="en-AU" sz="1300" b="0" kern="1200">
                <a:solidFill>
                  <a:schemeClr val="tx1"/>
                </a:solidFill>
                <a:latin typeface="+mj-lt"/>
                <a:ea typeface="+mn-ea"/>
                <a:cs typeface="Calibri Light" panose="020F0302020204030204" pitchFamily="34" charset="0"/>
              </a:rPr>
              <a:t>This is dummy text it is not here to be read this is dummy text it is not here to be read. This is dummy text it is not here to be read this is dummy text it is not here to be read. This is dummy text it is not here to be read this is dummy text it is not here to be read.</a:t>
            </a:r>
          </a:p>
        </p:txBody>
      </p:sp>
    </p:spTree>
    <p:extLst>
      <p:ext uri="{BB962C8B-B14F-4D97-AF65-F5344CB8AC3E}">
        <p14:creationId xmlns:p14="http://schemas.microsoft.com/office/powerpoint/2010/main" val="3881544286"/>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 column – intro">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745287-999A-D8CC-9F11-CAC815C7AEB8}"/>
              </a:ext>
            </a:extLst>
          </p:cNvPr>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a:stretch/>
        </p:blipFill>
        <p:spPr>
          <a:xfrm rot="12893810">
            <a:off x="-204020" y="3910864"/>
            <a:ext cx="4424868" cy="3918512"/>
          </a:xfrm>
          <a:custGeom>
            <a:avLst/>
            <a:gdLst>
              <a:gd name="connsiteX0" fmla="*/ 4424868 w 4424868"/>
              <a:gd name="connsiteY0" fmla="*/ 1620482 h 3918512"/>
              <a:gd name="connsiteX1" fmla="*/ 1130331 w 4424868"/>
              <a:gd name="connsiteY1" fmla="*/ 3918512 h 3918512"/>
              <a:gd name="connsiteX2" fmla="*/ 0 w 4424868"/>
              <a:gd name="connsiteY2" fmla="*/ 2298029 h 3918512"/>
              <a:gd name="connsiteX3" fmla="*/ 3294537 w 4424868"/>
              <a:gd name="connsiteY3" fmla="*/ 0 h 3918512"/>
            </a:gdLst>
            <a:ahLst/>
            <a:cxnLst>
              <a:cxn ang="0">
                <a:pos x="connsiteX0" y="connsiteY0"/>
              </a:cxn>
              <a:cxn ang="0">
                <a:pos x="connsiteX1" y="connsiteY1"/>
              </a:cxn>
              <a:cxn ang="0">
                <a:pos x="connsiteX2" y="connsiteY2"/>
              </a:cxn>
              <a:cxn ang="0">
                <a:pos x="connsiteX3" y="connsiteY3"/>
              </a:cxn>
            </a:cxnLst>
            <a:rect l="l" t="t" r="r" b="b"/>
            <a:pathLst>
              <a:path w="4424868" h="3918512">
                <a:moveTo>
                  <a:pt x="4424868" y="1620482"/>
                </a:moveTo>
                <a:lnTo>
                  <a:pt x="1130331" y="3918512"/>
                </a:lnTo>
                <a:lnTo>
                  <a:pt x="0" y="2298029"/>
                </a:lnTo>
                <a:lnTo>
                  <a:pt x="3294537" y="0"/>
                </a:lnTo>
                <a:close/>
              </a:path>
            </a:pathLst>
          </a:custGeom>
        </p:spPr>
      </p:pic>
      <p:pic>
        <p:nvPicPr>
          <p:cNvPr id="4" name="Picture 3">
            <a:extLst>
              <a:ext uri="{FF2B5EF4-FFF2-40B4-BE49-F238E27FC236}">
                <a16:creationId xmlns:a16="http://schemas.microsoft.com/office/drawing/2014/main" id="{B02B722C-7228-D32E-615C-FCDDEBFDD8CA}"/>
              </a:ext>
            </a:extLst>
          </p:cNvPr>
          <p:cNvPicPr>
            <a:picLocks noChangeAspect="1"/>
          </p:cNvPicPr>
          <p:nvPr userDrawn="1"/>
        </p:nvPicPr>
        <p:blipFill>
          <a:blip r:embed="rId3" cstate="print">
            <a:alphaModFix/>
            <a:extLst>
              <a:ext uri="{28A0092B-C50C-407E-A947-70E740481C1C}">
                <a14:useLocalDpi xmlns:a14="http://schemas.microsoft.com/office/drawing/2010/main"/>
              </a:ext>
            </a:extLst>
          </a:blip>
          <a:srcRect/>
          <a:stretch>
            <a:fillRect/>
          </a:stretch>
        </p:blipFill>
        <p:spPr>
          <a:xfrm rot="12893810">
            <a:off x="6633478" y="-1130505"/>
            <a:ext cx="6087160" cy="5690008"/>
          </a:xfrm>
          <a:custGeom>
            <a:avLst/>
            <a:gdLst>
              <a:gd name="connsiteX0" fmla="*/ 6087160 w 6087160"/>
              <a:gd name="connsiteY0" fmla="*/ 2812409 h 5690008"/>
              <a:gd name="connsiteX1" fmla="*/ 1961732 w 6087160"/>
              <a:gd name="connsiteY1" fmla="*/ 5690008 h 5690008"/>
              <a:gd name="connsiteX2" fmla="*/ 0 w 6087160"/>
              <a:gd name="connsiteY2" fmla="*/ 2877599 h 5690008"/>
              <a:gd name="connsiteX3" fmla="*/ 3435484 w 6087160"/>
              <a:gd name="connsiteY3" fmla="*/ 481255 h 5690008"/>
              <a:gd name="connsiteX4" fmla="*/ 4125427 w 6087160"/>
              <a:gd name="connsiteY4" fmla="*/ 0 h 56900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7160" h="5690008">
                <a:moveTo>
                  <a:pt x="6087160" y="2812409"/>
                </a:moveTo>
                <a:lnTo>
                  <a:pt x="1961732" y="5690008"/>
                </a:lnTo>
                <a:lnTo>
                  <a:pt x="0" y="2877599"/>
                </a:lnTo>
                <a:lnTo>
                  <a:pt x="3435484" y="481255"/>
                </a:lnTo>
                <a:lnTo>
                  <a:pt x="4125427" y="0"/>
                </a:lnTo>
                <a:close/>
              </a:path>
            </a:pathLst>
          </a:custGeom>
        </p:spPr>
      </p:pic>
      <p:sp>
        <p:nvSpPr>
          <p:cNvPr id="12" name="Title 11">
            <a:extLst>
              <a:ext uri="{FF2B5EF4-FFF2-40B4-BE49-F238E27FC236}">
                <a16:creationId xmlns:a16="http://schemas.microsoft.com/office/drawing/2014/main" id="{3F3A175C-F328-55EB-AEB2-340D02634C96}"/>
              </a:ext>
            </a:extLst>
          </p:cNvPr>
          <p:cNvSpPr>
            <a:spLocks noGrp="1"/>
          </p:cNvSpPr>
          <p:nvPr>
            <p:ph type="title" hasCustomPrompt="1"/>
          </p:nvPr>
        </p:nvSpPr>
        <p:spPr>
          <a:xfrm>
            <a:off x="561600" y="432000"/>
            <a:ext cx="7233285" cy="454969"/>
          </a:xfrm>
        </p:spPr>
        <p:txBody>
          <a:bodyPr>
            <a:noAutofit/>
          </a:bodyPr>
          <a:lstStyle/>
          <a:p>
            <a:r>
              <a:rPr lang="en-US" noProof="0"/>
              <a:t>Click to add title</a:t>
            </a:r>
            <a:endParaRPr lang="en-US"/>
          </a:p>
        </p:txBody>
      </p:sp>
      <p:sp>
        <p:nvSpPr>
          <p:cNvPr id="32" name="Text Placeholder 18">
            <a:extLst>
              <a:ext uri="{FF2B5EF4-FFF2-40B4-BE49-F238E27FC236}">
                <a16:creationId xmlns:a16="http://schemas.microsoft.com/office/drawing/2014/main" id="{C4FE1A28-611F-CD52-3B8E-4CAB9A016966}"/>
              </a:ext>
            </a:extLst>
          </p:cNvPr>
          <p:cNvSpPr>
            <a:spLocks noGrp="1"/>
          </p:cNvSpPr>
          <p:nvPr>
            <p:ph type="body" sz="quarter" idx="14" hasCustomPrompt="1"/>
          </p:nvPr>
        </p:nvSpPr>
        <p:spPr>
          <a:xfrm>
            <a:off x="561598" y="1750533"/>
            <a:ext cx="2502000" cy="4379040"/>
          </a:xfrm>
        </p:spPr>
        <p:txBody>
          <a:bodyPr>
            <a:noAutofit/>
          </a:bodyPr>
          <a:lstStyle>
            <a:lvl1pPr>
              <a:defRPr sz="1300"/>
            </a:lvl1pPr>
            <a:lvl2pPr marL="0" marR="0"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lang="en-AU" sz="1300" b="1" i="0" kern="1200" smtClean="0">
                <a:solidFill>
                  <a:schemeClr val="tx1"/>
                </a:solidFill>
                <a:latin typeface="Calibri" panose="020F0502020204030204" pitchFamily="34" charset="0"/>
                <a:cs typeface="Calibri" panose="020F0502020204030204" pitchFamily="34" charset="0"/>
              </a:defRPr>
            </a:lvl2pPr>
            <a:lvl3pPr>
              <a:defRPr sz="1300"/>
            </a:lvl3pPr>
            <a:lvl4pPr>
              <a:defRPr sz="1300"/>
            </a:lvl4pPr>
            <a:lvl5pPr>
              <a:defRPr sz="1300"/>
            </a:lvl5pPr>
          </a:lstStyle>
          <a:p>
            <a:pPr marL="0" lvl="1" indent="0">
              <a:buFont typeface="Arial" panose="020B0604020202020204" pitchFamily="34" charset="0"/>
              <a:buNone/>
            </a:pPr>
            <a:r>
              <a:rPr lang="en-AU">
                <a:solidFill>
                  <a:schemeClr val="accent2"/>
                </a:solidFill>
              </a:rPr>
              <a:t>Header</a:t>
            </a:r>
          </a:p>
          <a:p>
            <a:pPr marL="0" lvl="1" indent="0">
              <a:buFont typeface="Arial" panose="020B0604020202020204" pitchFamily="34" charset="0"/>
              <a:buNone/>
            </a:pPr>
            <a:r>
              <a:rPr lang="en-AU" b="0">
                <a:latin typeface="+mn-lt"/>
              </a:rPr>
              <a:t>This is dummy text it is not here to be read this is dummy text it is not here to be read. This is dummy text it is not here to be read this is dummy text it is not here to be read.</a:t>
            </a: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lang="en-AU" sz="1300" b="0" kern="1200">
              <a:solidFill>
                <a:schemeClr val="tx1"/>
              </a:solidFill>
              <a:latin typeface="+mj-lt"/>
              <a:ea typeface="+mn-ea"/>
              <a:cs typeface="Calibri Light" panose="020F0302020204030204" pitchFamily="34" charset="0"/>
            </a:endParaRP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lang="en-AU" sz="1300" b="0" kern="1200">
                <a:solidFill>
                  <a:schemeClr val="tx1"/>
                </a:solidFill>
                <a:latin typeface="+mj-lt"/>
                <a:ea typeface="+mn-ea"/>
                <a:cs typeface="Calibri Light" panose="020F0302020204030204" pitchFamily="34" charset="0"/>
              </a:rPr>
              <a:t>This is dummy text it is not here to be read this is dummy text it is not here to be read. This is dummy text it is not here to be read this is dummy text it is not here to be read. This is dummy text it is not here to be read this is dummy text it is not here to be read.</a:t>
            </a:r>
          </a:p>
        </p:txBody>
      </p:sp>
      <p:sp>
        <p:nvSpPr>
          <p:cNvPr id="33" name="Text Placeholder 18">
            <a:extLst>
              <a:ext uri="{FF2B5EF4-FFF2-40B4-BE49-F238E27FC236}">
                <a16:creationId xmlns:a16="http://schemas.microsoft.com/office/drawing/2014/main" id="{9F088584-37E2-6D98-C9A9-DF02608E5935}"/>
              </a:ext>
            </a:extLst>
          </p:cNvPr>
          <p:cNvSpPr>
            <a:spLocks noGrp="1"/>
          </p:cNvSpPr>
          <p:nvPr>
            <p:ph type="body" sz="quarter" idx="15" hasCustomPrompt="1"/>
          </p:nvPr>
        </p:nvSpPr>
        <p:spPr>
          <a:xfrm>
            <a:off x="3418784" y="1750533"/>
            <a:ext cx="2502000" cy="4379040"/>
          </a:xfrm>
        </p:spPr>
        <p:txBody>
          <a:bodyPr>
            <a:noAutofit/>
          </a:bodyPr>
          <a:lstStyle>
            <a:lvl1pPr>
              <a:defRPr sz="1300"/>
            </a:lvl1pPr>
            <a:lvl2pPr marL="0" marR="0"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lang="en-AU" sz="1300" b="1" i="0" kern="1200" smtClean="0">
                <a:solidFill>
                  <a:schemeClr val="tx1"/>
                </a:solidFill>
                <a:latin typeface="Calibri" panose="020F0502020204030204" pitchFamily="34" charset="0"/>
                <a:cs typeface="Calibri" panose="020F0502020204030204" pitchFamily="34" charset="0"/>
              </a:defRPr>
            </a:lvl2pPr>
            <a:lvl3pPr>
              <a:defRPr sz="1300"/>
            </a:lvl3pPr>
            <a:lvl4pPr>
              <a:defRPr sz="1300"/>
            </a:lvl4pPr>
            <a:lvl5pPr>
              <a:defRPr sz="1300"/>
            </a:lvl5pPr>
          </a:lstStyle>
          <a:p>
            <a:pPr marL="0" lvl="1" indent="0">
              <a:buFont typeface="Arial" panose="020B0604020202020204" pitchFamily="34" charset="0"/>
              <a:buNone/>
            </a:pPr>
            <a:r>
              <a:rPr lang="en-AU">
                <a:solidFill>
                  <a:schemeClr val="accent2"/>
                </a:solidFill>
              </a:rPr>
              <a:t>Header</a:t>
            </a:r>
          </a:p>
          <a:p>
            <a:pPr marL="0" lvl="1" indent="0">
              <a:buFont typeface="Arial" panose="020B0604020202020204" pitchFamily="34" charset="0"/>
              <a:buNone/>
            </a:pPr>
            <a:r>
              <a:rPr lang="en-AU" b="0">
                <a:latin typeface="+mn-lt"/>
              </a:rPr>
              <a:t>This is dummy text it is not here to be read this is dummy text it is not here to be read. This is dummy text it is not here to be read this is dummy text it is not here to be read.</a:t>
            </a: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lang="en-AU" sz="1300" b="0" kern="1200">
              <a:solidFill>
                <a:schemeClr val="tx1"/>
              </a:solidFill>
              <a:latin typeface="+mj-lt"/>
              <a:ea typeface="+mn-ea"/>
              <a:cs typeface="Calibri Light" panose="020F0302020204030204" pitchFamily="34" charset="0"/>
            </a:endParaRP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lang="en-AU" sz="1300" b="0" kern="1200">
                <a:solidFill>
                  <a:schemeClr val="tx1"/>
                </a:solidFill>
                <a:latin typeface="+mj-lt"/>
                <a:ea typeface="+mn-ea"/>
                <a:cs typeface="Calibri Light" panose="020F0302020204030204" pitchFamily="34" charset="0"/>
              </a:rPr>
              <a:t>This is dummy text it is not here to be read this is dummy text it is not here to be read. This is dummy text it is not here to be read this is dummy text it is not here to be read. This is dummy text it is not here to be read this is dummy text it is not here to be read.</a:t>
            </a:r>
          </a:p>
        </p:txBody>
      </p:sp>
      <p:sp>
        <p:nvSpPr>
          <p:cNvPr id="34" name="Text Placeholder 18">
            <a:extLst>
              <a:ext uri="{FF2B5EF4-FFF2-40B4-BE49-F238E27FC236}">
                <a16:creationId xmlns:a16="http://schemas.microsoft.com/office/drawing/2014/main" id="{7091B7F5-039C-7952-4686-3D40842E1044}"/>
              </a:ext>
            </a:extLst>
          </p:cNvPr>
          <p:cNvSpPr>
            <a:spLocks noGrp="1"/>
          </p:cNvSpPr>
          <p:nvPr>
            <p:ph type="body" sz="quarter" idx="16" hasCustomPrompt="1"/>
          </p:nvPr>
        </p:nvSpPr>
        <p:spPr>
          <a:xfrm>
            <a:off x="6275970" y="1750533"/>
            <a:ext cx="2502000" cy="4379040"/>
          </a:xfrm>
        </p:spPr>
        <p:txBody>
          <a:bodyPr>
            <a:noAutofit/>
          </a:bodyPr>
          <a:lstStyle>
            <a:lvl1pPr>
              <a:defRPr sz="1300"/>
            </a:lvl1pPr>
            <a:lvl2pPr marL="0" marR="0"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lang="en-AU" sz="1300" b="1" i="0" kern="1200" smtClean="0">
                <a:solidFill>
                  <a:schemeClr val="tx1"/>
                </a:solidFill>
                <a:latin typeface="Calibri" panose="020F0502020204030204" pitchFamily="34" charset="0"/>
                <a:cs typeface="Calibri" panose="020F0502020204030204" pitchFamily="34" charset="0"/>
              </a:defRPr>
            </a:lvl2pPr>
            <a:lvl3pPr>
              <a:defRPr sz="1300"/>
            </a:lvl3pPr>
            <a:lvl4pPr>
              <a:defRPr sz="1300"/>
            </a:lvl4pPr>
            <a:lvl5pPr>
              <a:defRPr sz="1300"/>
            </a:lvl5pPr>
          </a:lstStyle>
          <a:p>
            <a:pPr marL="0" lvl="1" indent="0">
              <a:buFont typeface="Arial" panose="020B0604020202020204" pitchFamily="34" charset="0"/>
              <a:buNone/>
            </a:pPr>
            <a:r>
              <a:rPr lang="en-AU">
                <a:solidFill>
                  <a:schemeClr val="accent2"/>
                </a:solidFill>
              </a:rPr>
              <a:t>Header</a:t>
            </a:r>
          </a:p>
          <a:p>
            <a:pPr marL="0" lvl="1" indent="0">
              <a:buFont typeface="Arial" panose="020B0604020202020204" pitchFamily="34" charset="0"/>
              <a:buNone/>
            </a:pPr>
            <a:r>
              <a:rPr lang="en-AU" b="0">
                <a:latin typeface="+mn-lt"/>
              </a:rPr>
              <a:t>This is dummy text it is not here to be read this is dummy text it is not here to be read. This is dummy text it is not here to be read this is dummy text it is not here to be read.</a:t>
            </a: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lang="en-AU" sz="1300" b="0" kern="1200">
              <a:solidFill>
                <a:schemeClr val="tx1"/>
              </a:solidFill>
              <a:latin typeface="+mj-lt"/>
              <a:ea typeface="+mn-ea"/>
              <a:cs typeface="Calibri Light" panose="020F0302020204030204" pitchFamily="34" charset="0"/>
            </a:endParaRP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lang="en-AU" sz="1300" b="0" kern="1200">
                <a:solidFill>
                  <a:schemeClr val="tx1"/>
                </a:solidFill>
                <a:latin typeface="+mj-lt"/>
                <a:ea typeface="+mn-ea"/>
                <a:cs typeface="Calibri Light" panose="020F0302020204030204" pitchFamily="34" charset="0"/>
              </a:rPr>
              <a:t>This is dummy text it is not here to be read this is dummy text it is not here to be read. This is dummy text it is not here to be read this is dummy text it is not here to be read. This is dummy text it is not here to be read this is dummy text it is not here to be read.</a:t>
            </a:r>
          </a:p>
        </p:txBody>
      </p:sp>
    </p:spTree>
    <p:extLst>
      <p:ext uri="{BB962C8B-B14F-4D97-AF65-F5344CB8AC3E}">
        <p14:creationId xmlns:p14="http://schemas.microsoft.com/office/powerpoint/2010/main" val="79416152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 column">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A64BB12C-2B54-81E0-BA63-D0ACD1533B68}"/>
              </a:ext>
            </a:extLst>
          </p:cNvPr>
          <p:cNvPicPr>
            <a:picLocks noChangeAspect="1"/>
          </p:cNvPicPr>
          <p:nvPr userDrawn="1"/>
        </p:nvPicPr>
        <p:blipFill rotWithShape="1">
          <a:blip r:embed="rId2" cstate="print">
            <a:alphaModFix/>
            <a:extLst>
              <a:ext uri="{28A0092B-C50C-407E-A947-70E740481C1C}">
                <a14:useLocalDpi xmlns:a14="http://schemas.microsoft.com/office/drawing/2010/main"/>
              </a:ext>
            </a:extLst>
          </a:blip>
          <a:srcRect/>
          <a:stretch/>
        </p:blipFill>
        <p:spPr>
          <a:xfrm rot="12893810">
            <a:off x="-204020" y="3910864"/>
            <a:ext cx="4424868" cy="3918512"/>
          </a:xfrm>
          <a:custGeom>
            <a:avLst/>
            <a:gdLst>
              <a:gd name="connsiteX0" fmla="*/ 4424868 w 4424868"/>
              <a:gd name="connsiteY0" fmla="*/ 1620482 h 3918512"/>
              <a:gd name="connsiteX1" fmla="*/ 1130331 w 4424868"/>
              <a:gd name="connsiteY1" fmla="*/ 3918512 h 3918512"/>
              <a:gd name="connsiteX2" fmla="*/ 0 w 4424868"/>
              <a:gd name="connsiteY2" fmla="*/ 2298029 h 3918512"/>
              <a:gd name="connsiteX3" fmla="*/ 3294537 w 4424868"/>
              <a:gd name="connsiteY3" fmla="*/ 0 h 3918512"/>
            </a:gdLst>
            <a:ahLst/>
            <a:cxnLst>
              <a:cxn ang="0">
                <a:pos x="connsiteX0" y="connsiteY0"/>
              </a:cxn>
              <a:cxn ang="0">
                <a:pos x="connsiteX1" y="connsiteY1"/>
              </a:cxn>
              <a:cxn ang="0">
                <a:pos x="connsiteX2" y="connsiteY2"/>
              </a:cxn>
              <a:cxn ang="0">
                <a:pos x="connsiteX3" y="connsiteY3"/>
              </a:cxn>
            </a:cxnLst>
            <a:rect l="l" t="t" r="r" b="b"/>
            <a:pathLst>
              <a:path w="4424868" h="3918512">
                <a:moveTo>
                  <a:pt x="4424868" y="1620482"/>
                </a:moveTo>
                <a:lnTo>
                  <a:pt x="1130331" y="3918512"/>
                </a:lnTo>
                <a:lnTo>
                  <a:pt x="0" y="2298029"/>
                </a:lnTo>
                <a:lnTo>
                  <a:pt x="3294537" y="0"/>
                </a:lnTo>
                <a:close/>
              </a:path>
            </a:pathLst>
          </a:custGeom>
        </p:spPr>
      </p:pic>
      <p:sp>
        <p:nvSpPr>
          <p:cNvPr id="18" name="Text Placeholder 18">
            <a:extLst>
              <a:ext uri="{FF2B5EF4-FFF2-40B4-BE49-F238E27FC236}">
                <a16:creationId xmlns:a16="http://schemas.microsoft.com/office/drawing/2014/main" id="{6B604DA5-5236-C494-C7DE-4C68C54F670A}"/>
              </a:ext>
            </a:extLst>
          </p:cNvPr>
          <p:cNvSpPr>
            <a:spLocks noGrp="1"/>
          </p:cNvSpPr>
          <p:nvPr>
            <p:ph type="body" sz="quarter" idx="17" hasCustomPrompt="1"/>
          </p:nvPr>
        </p:nvSpPr>
        <p:spPr>
          <a:xfrm>
            <a:off x="9133156" y="1750533"/>
            <a:ext cx="2502000" cy="4379040"/>
          </a:xfrm>
        </p:spPr>
        <p:txBody>
          <a:bodyPr>
            <a:noAutofit/>
          </a:bodyPr>
          <a:lstStyle>
            <a:lvl1pPr>
              <a:defRPr sz="1300"/>
            </a:lvl1pPr>
            <a:lvl2pPr marL="0" marR="0"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lang="en-AU" sz="1300" b="1" i="0" kern="1200" smtClean="0">
                <a:solidFill>
                  <a:schemeClr val="tx1"/>
                </a:solidFill>
                <a:latin typeface="Calibri" panose="020F0502020204030204" pitchFamily="34" charset="0"/>
                <a:cs typeface="Calibri" panose="020F0502020204030204" pitchFamily="34" charset="0"/>
              </a:defRPr>
            </a:lvl2pPr>
            <a:lvl3pPr>
              <a:defRPr sz="1300"/>
            </a:lvl3pPr>
            <a:lvl4pPr>
              <a:defRPr sz="1300"/>
            </a:lvl4pPr>
            <a:lvl5pPr>
              <a:defRPr sz="1300"/>
            </a:lvl5pPr>
          </a:lstStyle>
          <a:p>
            <a:pPr marL="0" lvl="1" indent="0">
              <a:buFont typeface="Arial" panose="020B0604020202020204" pitchFamily="34" charset="0"/>
              <a:buNone/>
            </a:pPr>
            <a:r>
              <a:rPr lang="en-AU">
                <a:solidFill>
                  <a:schemeClr val="accent2"/>
                </a:solidFill>
              </a:rPr>
              <a:t>Header</a:t>
            </a:r>
          </a:p>
          <a:p>
            <a:pPr marL="0" lvl="1" indent="0">
              <a:buFont typeface="Arial" panose="020B0604020202020204" pitchFamily="34" charset="0"/>
              <a:buNone/>
            </a:pPr>
            <a:r>
              <a:rPr lang="en-AU" b="0">
                <a:latin typeface="+mn-lt"/>
              </a:rPr>
              <a:t>This is dummy text it is not here to be read this is dummy text it is not here to be read. This is dummy text it is not here to be read this is dummy text it is not here to be read.</a:t>
            </a: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lang="en-AU" sz="1300" b="0" kern="1200">
              <a:solidFill>
                <a:schemeClr val="tx1"/>
              </a:solidFill>
              <a:latin typeface="+mj-lt"/>
              <a:ea typeface="+mn-ea"/>
              <a:cs typeface="Calibri Light" panose="020F0302020204030204" pitchFamily="34" charset="0"/>
            </a:endParaRP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lang="en-AU" sz="1300" b="0" kern="1200">
                <a:solidFill>
                  <a:schemeClr val="tx1"/>
                </a:solidFill>
                <a:latin typeface="+mj-lt"/>
                <a:ea typeface="+mn-ea"/>
                <a:cs typeface="Calibri Light" panose="020F0302020204030204" pitchFamily="34" charset="0"/>
              </a:rPr>
              <a:t>This is dummy text it is not here to be read this is dummy text it is not here to be read. This is dummy text it is not here to be read this is dummy text it is not here to be read. This is dummy text it is not here to be read this is dummy text it is not here to be read.</a:t>
            </a:r>
          </a:p>
        </p:txBody>
      </p:sp>
      <p:sp>
        <p:nvSpPr>
          <p:cNvPr id="21" name="Title 11">
            <a:extLst>
              <a:ext uri="{FF2B5EF4-FFF2-40B4-BE49-F238E27FC236}">
                <a16:creationId xmlns:a16="http://schemas.microsoft.com/office/drawing/2014/main" id="{EE58A3EA-4393-659C-B49F-BED4E0E6EC49}"/>
              </a:ext>
            </a:extLst>
          </p:cNvPr>
          <p:cNvSpPr>
            <a:spLocks noGrp="1"/>
          </p:cNvSpPr>
          <p:nvPr>
            <p:ph type="title" hasCustomPrompt="1"/>
          </p:nvPr>
        </p:nvSpPr>
        <p:spPr>
          <a:xfrm>
            <a:off x="561600" y="432000"/>
            <a:ext cx="11073556" cy="454969"/>
          </a:xfrm>
        </p:spPr>
        <p:txBody>
          <a:bodyPr>
            <a:noAutofit/>
          </a:bodyPr>
          <a:lstStyle/>
          <a:p>
            <a:r>
              <a:rPr lang="en-US" noProof="0"/>
              <a:t>Click to add title</a:t>
            </a:r>
            <a:endParaRPr lang="en-US"/>
          </a:p>
        </p:txBody>
      </p:sp>
      <p:sp>
        <p:nvSpPr>
          <p:cNvPr id="27" name="Text Placeholder 18">
            <a:extLst>
              <a:ext uri="{FF2B5EF4-FFF2-40B4-BE49-F238E27FC236}">
                <a16:creationId xmlns:a16="http://schemas.microsoft.com/office/drawing/2014/main" id="{BC397D69-6CC5-4830-4622-239958251813}"/>
              </a:ext>
            </a:extLst>
          </p:cNvPr>
          <p:cNvSpPr>
            <a:spLocks noGrp="1"/>
          </p:cNvSpPr>
          <p:nvPr>
            <p:ph type="body" sz="quarter" idx="14" hasCustomPrompt="1"/>
          </p:nvPr>
        </p:nvSpPr>
        <p:spPr>
          <a:xfrm>
            <a:off x="561598" y="1749600"/>
            <a:ext cx="2502000" cy="4379040"/>
          </a:xfrm>
        </p:spPr>
        <p:txBody>
          <a:bodyPr>
            <a:noAutofit/>
          </a:bodyPr>
          <a:lstStyle>
            <a:lvl1pPr>
              <a:defRPr sz="1300"/>
            </a:lvl1pPr>
            <a:lvl2pPr marL="0" marR="0"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lang="en-AU" sz="1300" b="1" i="0" kern="1200" smtClean="0">
                <a:solidFill>
                  <a:schemeClr val="tx1"/>
                </a:solidFill>
                <a:latin typeface="Calibri" panose="020F0502020204030204" pitchFamily="34" charset="0"/>
                <a:cs typeface="Calibri" panose="020F0502020204030204" pitchFamily="34" charset="0"/>
              </a:defRPr>
            </a:lvl2pPr>
            <a:lvl3pPr>
              <a:defRPr sz="1300"/>
            </a:lvl3pPr>
            <a:lvl4pPr>
              <a:defRPr sz="1300"/>
            </a:lvl4pPr>
            <a:lvl5pPr>
              <a:defRPr sz="1300"/>
            </a:lvl5pPr>
          </a:lstStyle>
          <a:p>
            <a:pPr marL="0" lvl="1" indent="0">
              <a:buFont typeface="Arial" panose="020B0604020202020204" pitchFamily="34" charset="0"/>
              <a:buNone/>
            </a:pPr>
            <a:r>
              <a:rPr lang="en-AU">
                <a:solidFill>
                  <a:schemeClr val="accent2"/>
                </a:solidFill>
              </a:rPr>
              <a:t>Header</a:t>
            </a:r>
          </a:p>
          <a:p>
            <a:pPr marL="0" lvl="1" indent="0">
              <a:buFont typeface="Arial" panose="020B0604020202020204" pitchFamily="34" charset="0"/>
              <a:buNone/>
            </a:pPr>
            <a:r>
              <a:rPr lang="en-AU" b="0">
                <a:latin typeface="+mn-lt"/>
              </a:rPr>
              <a:t>This is dummy text it is not here to be read this is dummy text it is not here to be read. This is dummy text it is not here to be read this is dummy text it is not here to be read.</a:t>
            </a: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lang="en-AU" sz="1300" b="0" kern="1200">
              <a:solidFill>
                <a:schemeClr val="tx1"/>
              </a:solidFill>
              <a:latin typeface="+mj-lt"/>
              <a:ea typeface="+mn-ea"/>
              <a:cs typeface="Calibri Light" panose="020F0302020204030204" pitchFamily="34" charset="0"/>
            </a:endParaRP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lang="en-AU" sz="1300" b="0" kern="1200">
                <a:solidFill>
                  <a:schemeClr val="tx1"/>
                </a:solidFill>
                <a:latin typeface="+mj-lt"/>
                <a:ea typeface="+mn-ea"/>
                <a:cs typeface="Calibri Light" panose="020F0302020204030204" pitchFamily="34" charset="0"/>
              </a:rPr>
              <a:t>This is dummy text it is not here to be read this is dummy text it is not here to be read. This is dummy text it is not here to be read this is dummy text it is not here to be read. This is dummy text it is not here to be read this is dummy text it is not here to be read.</a:t>
            </a:r>
          </a:p>
        </p:txBody>
      </p:sp>
      <p:sp>
        <p:nvSpPr>
          <p:cNvPr id="28" name="Text Placeholder 18">
            <a:extLst>
              <a:ext uri="{FF2B5EF4-FFF2-40B4-BE49-F238E27FC236}">
                <a16:creationId xmlns:a16="http://schemas.microsoft.com/office/drawing/2014/main" id="{E93E8A89-AC8C-3198-7A89-E1F580D52409}"/>
              </a:ext>
            </a:extLst>
          </p:cNvPr>
          <p:cNvSpPr>
            <a:spLocks noGrp="1"/>
          </p:cNvSpPr>
          <p:nvPr>
            <p:ph type="body" sz="quarter" idx="15" hasCustomPrompt="1"/>
          </p:nvPr>
        </p:nvSpPr>
        <p:spPr>
          <a:xfrm>
            <a:off x="3418784" y="1750533"/>
            <a:ext cx="2502000" cy="4379040"/>
          </a:xfrm>
        </p:spPr>
        <p:txBody>
          <a:bodyPr>
            <a:noAutofit/>
          </a:bodyPr>
          <a:lstStyle>
            <a:lvl1pPr>
              <a:defRPr sz="1300"/>
            </a:lvl1pPr>
            <a:lvl2pPr marL="0" marR="0"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lang="en-AU" sz="1300" b="1" i="0" kern="1200" smtClean="0">
                <a:solidFill>
                  <a:schemeClr val="tx1"/>
                </a:solidFill>
                <a:latin typeface="Calibri" panose="020F0502020204030204" pitchFamily="34" charset="0"/>
                <a:cs typeface="Calibri" panose="020F0502020204030204" pitchFamily="34" charset="0"/>
              </a:defRPr>
            </a:lvl2pPr>
            <a:lvl3pPr>
              <a:defRPr sz="1300"/>
            </a:lvl3pPr>
            <a:lvl4pPr>
              <a:defRPr sz="1300"/>
            </a:lvl4pPr>
            <a:lvl5pPr>
              <a:defRPr sz="1300"/>
            </a:lvl5pPr>
          </a:lstStyle>
          <a:p>
            <a:pPr marL="0" lvl="1" indent="0">
              <a:buFont typeface="Arial" panose="020B0604020202020204" pitchFamily="34" charset="0"/>
              <a:buNone/>
            </a:pPr>
            <a:r>
              <a:rPr lang="en-AU">
                <a:solidFill>
                  <a:schemeClr val="accent2"/>
                </a:solidFill>
              </a:rPr>
              <a:t>Header</a:t>
            </a:r>
          </a:p>
          <a:p>
            <a:pPr marL="0" lvl="1" indent="0">
              <a:buFont typeface="Arial" panose="020B0604020202020204" pitchFamily="34" charset="0"/>
              <a:buNone/>
            </a:pPr>
            <a:r>
              <a:rPr lang="en-AU" b="0">
                <a:latin typeface="+mn-lt"/>
              </a:rPr>
              <a:t>This is dummy text it is not here to be read this is dummy text it is not here to be read. This is dummy text it is not here to be read this is dummy text it is not here to be read.</a:t>
            </a: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lang="en-AU" sz="1300" b="0" kern="1200">
              <a:solidFill>
                <a:schemeClr val="tx1"/>
              </a:solidFill>
              <a:latin typeface="+mj-lt"/>
              <a:ea typeface="+mn-ea"/>
              <a:cs typeface="Calibri Light" panose="020F0302020204030204" pitchFamily="34" charset="0"/>
            </a:endParaRP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lang="en-AU" sz="1300" b="0" kern="1200">
                <a:solidFill>
                  <a:schemeClr val="tx1"/>
                </a:solidFill>
                <a:latin typeface="+mj-lt"/>
                <a:ea typeface="+mn-ea"/>
                <a:cs typeface="Calibri Light" panose="020F0302020204030204" pitchFamily="34" charset="0"/>
              </a:rPr>
              <a:t>This is dummy text it is not here to be read this is dummy text it is not here to be read. This is dummy text it is not here to be read this is dummy text it is not here to be read. This is dummy text it is not here to be read this is dummy text it is not here to be read.</a:t>
            </a:r>
          </a:p>
        </p:txBody>
      </p:sp>
      <p:sp>
        <p:nvSpPr>
          <p:cNvPr id="29" name="Text Placeholder 18">
            <a:extLst>
              <a:ext uri="{FF2B5EF4-FFF2-40B4-BE49-F238E27FC236}">
                <a16:creationId xmlns:a16="http://schemas.microsoft.com/office/drawing/2014/main" id="{C0A32C97-9CD1-DC4B-267A-00E706A7B7FC}"/>
              </a:ext>
            </a:extLst>
          </p:cNvPr>
          <p:cNvSpPr>
            <a:spLocks noGrp="1"/>
          </p:cNvSpPr>
          <p:nvPr>
            <p:ph type="body" sz="quarter" idx="16" hasCustomPrompt="1"/>
          </p:nvPr>
        </p:nvSpPr>
        <p:spPr>
          <a:xfrm>
            <a:off x="6275970" y="1750533"/>
            <a:ext cx="2502000" cy="4379040"/>
          </a:xfrm>
        </p:spPr>
        <p:txBody>
          <a:bodyPr>
            <a:noAutofit/>
          </a:bodyPr>
          <a:lstStyle>
            <a:lvl1pPr>
              <a:defRPr sz="1300"/>
            </a:lvl1pPr>
            <a:lvl2pPr marL="0" marR="0"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lang="en-AU" sz="1300" b="1" i="0" kern="1200" smtClean="0">
                <a:solidFill>
                  <a:schemeClr val="tx1"/>
                </a:solidFill>
                <a:latin typeface="Calibri" panose="020F0502020204030204" pitchFamily="34" charset="0"/>
                <a:cs typeface="Calibri" panose="020F0502020204030204" pitchFamily="34" charset="0"/>
              </a:defRPr>
            </a:lvl2pPr>
            <a:lvl3pPr>
              <a:defRPr sz="1300"/>
            </a:lvl3pPr>
            <a:lvl4pPr>
              <a:defRPr sz="1300"/>
            </a:lvl4pPr>
            <a:lvl5pPr>
              <a:defRPr sz="1300"/>
            </a:lvl5pPr>
          </a:lstStyle>
          <a:p>
            <a:pPr marL="0" lvl="1" indent="0">
              <a:buFont typeface="Arial" panose="020B0604020202020204" pitchFamily="34" charset="0"/>
              <a:buNone/>
            </a:pPr>
            <a:r>
              <a:rPr lang="en-AU">
                <a:solidFill>
                  <a:schemeClr val="accent2"/>
                </a:solidFill>
              </a:rPr>
              <a:t>Header</a:t>
            </a:r>
          </a:p>
          <a:p>
            <a:pPr marL="0" lvl="1" indent="0">
              <a:buFont typeface="Arial" panose="020B0604020202020204" pitchFamily="34" charset="0"/>
              <a:buNone/>
            </a:pPr>
            <a:r>
              <a:rPr lang="en-AU" b="0">
                <a:latin typeface="+mn-lt"/>
              </a:rPr>
              <a:t>This is dummy text it is not here to be read this is dummy text it is not here to be read. This is dummy text it is not here to be read this is dummy text it is not here to be read.</a:t>
            </a: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lang="en-AU" sz="1300" b="0" kern="1200">
              <a:solidFill>
                <a:schemeClr val="tx1"/>
              </a:solidFill>
              <a:latin typeface="+mj-lt"/>
              <a:ea typeface="+mn-ea"/>
              <a:cs typeface="Calibri Light" panose="020F0302020204030204" pitchFamily="34" charset="0"/>
            </a:endParaRP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lang="en-AU" sz="1300" b="0" kern="1200">
                <a:solidFill>
                  <a:schemeClr val="tx1"/>
                </a:solidFill>
                <a:latin typeface="+mj-lt"/>
                <a:ea typeface="+mn-ea"/>
                <a:cs typeface="Calibri Light" panose="020F0302020204030204" pitchFamily="34" charset="0"/>
              </a:rPr>
              <a:t>This is dummy text it is not here to be read this is dummy text it is not here to be read. This is dummy text it is not here to be read this is dummy text it is not here to be read. This is dummy text it is not here to be read this is dummy text it is not here to be read.</a:t>
            </a:r>
          </a:p>
        </p:txBody>
      </p:sp>
    </p:spTree>
    <p:extLst>
      <p:ext uri="{BB962C8B-B14F-4D97-AF65-F5344CB8AC3E}">
        <p14:creationId xmlns:p14="http://schemas.microsoft.com/office/powerpoint/2010/main" val="3154201463"/>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 Deloitte Accessible Teal">
    <p:bg bwMode="gray">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a:xfrm>
            <a:off x="456880" y="1705670"/>
            <a:ext cx="10514651" cy="1592403"/>
          </a:xfr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dirty="0"/>
              <a:t>Click to edit Master title style</a:t>
            </a:r>
          </a:p>
        </p:txBody>
      </p:sp>
      <p:sp>
        <p:nvSpPr>
          <p:cNvPr id="3" name="Text Placeholder 2"/>
          <p:cNvSpPr>
            <a:spLocks noGrp="1"/>
          </p:cNvSpPr>
          <p:nvPr>
            <p:ph type="body" idx="1"/>
          </p:nvPr>
        </p:nvSpPr>
        <p:spPr bwMode="gray">
          <a:xfrm>
            <a:off x="456880" y="3429000"/>
            <a:ext cx="10517717" cy="1566532"/>
          </a:xfrm>
        </p:spPr>
        <p:txBody>
          <a:bodyPr lIns="0" tIns="0" rIns="0" bIns="0">
            <a:noAutofit/>
          </a:bodyPr>
          <a:lstStyle>
            <a:lvl1pPr marL="0" indent="0">
              <a:lnSpc>
                <a:spcPct val="95000"/>
              </a:lnSpc>
              <a:spcAft>
                <a:spcPts val="0"/>
              </a:spcAft>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54462837"/>
      </p:ext>
    </p:extLst>
  </p:cSld>
  <p:clrMapOvr>
    <a:masterClrMapping/>
  </p:clrMapOvr>
  <p:transition>
    <p:fade/>
  </p:transition>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 column_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D26A55-AF62-398A-CA39-CEAAF866AA1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rot="16515226">
            <a:off x="2406867" y="1636783"/>
            <a:ext cx="3078983" cy="8076223"/>
          </a:xfrm>
          <a:custGeom>
            <a:avLst/>
            <a:gdLst>
              <a:gd name="connsiteX0" fmla="*/ 2356270 w 3078983"/>
              <a:gd name="connsiteY0" fmla="*/ 0 h 8076223"/>
              <a:gd name="connsiteX1" fmla="*/ 3078983 w 3078983"/>
              <a:gd name="connsiteY1" fmla="*/ 7859556 h 8076223"/>
              <a:gd name="connsiteX2" fmla="*/ 722713 w 3078983"/>
              <a:gd name="connsiteY2" fmla="*/ 8076223 h 8076223"/>
              <a:gd name="connsiteX3" fmla="*/ 0 w 3078983"/>
              <a:gd name="connsiteY3" fmla="*/ 216667 h 8076223"/>
            </a:gdLst>
            <a:ahLst/>
            <a:cxnLst>
              <a:cxn ang="0">
                <a:pos x="connsiteX0" y="connsiteY0"/>
              </a:cxn>
              <a:cxn ang="0">
                <a:pos x="connsiteX1" y="connsiteY1"/>
              </a:cxn>
              <a:cxn ang="0">
                <a:pos x="connsiteX2" y="connsiteY2"/>
              </a:cxn>
              <a:cxn ang="0">
                <a:pos x="connsiteX3" y="connsiteY3"/>
              </a:cxn>
            </a:cxnLst>
            <a:rect l="l" t="t" r="r" b="b"/>
            <a:pathLst>
              <a:path w="3078983" h="8076223">
                <a:moveTo>
                  <a:pt x="2356270" y="0"/>
                </a:moveTo>
                <a:lnTo>
                  <a:pt x="3078983" y="7859556"/>
                </a:lnTo>
                <a:lnTo>
                  <a:pt x="722713" y="8076223"/>
                </a:lnTo>
                <a:lnTo>
                  <a:pt x="0" y="216667"/>
                </a:lnTo>
                <a:close/>
              </a:path>
            </a:pathLst>
          </a:custGeom>
        </p:spPr>
      </p:pic>
      <p:sp>
        <p:nvSpPr>
          <p:cNvPr id="14" name="Title 11">
            <a:extLst>
              <a:ext uri="{FF2B5EF4-FFF2-40B4-BE49-F238E27FC236}">
                <a16:creationId xmlns:a16="http://schemas.microsoft.com/office/drawing/2014/main" id="{DDF36BB6-B273-C175-39BD-1ED451237F98}"/>
              </a:ext>
            </a:extLst>
          </p:cNvPr>
          <p:cNvSpPr>
            <a:spLocks noGrp="1"/>
          </p:cNvSpPr>
          <p:nvPr>
            <p:ph type="title" hasCustomPrompt="1"/>
          </p:nvPr>
        </p:nvSpPr>
        <p:spPr>
          <a:xfrm>
            <a:off x="561600" y="432000"/>
            <a:ext cx="11073556" cy="454969"/>
          </a:xfrm>
        </p:spPr>
        <p:txBody>
          <a:bodyPr>
            <a:noAutofit/>
          </a:bodyPr>
          <a:lstStyle/>
          <a:p>
            <a:r>
              <a:rPr lang="en-US" noProof="0"/>
              <a:t>Click to add title</a:t>
            </a:r>
            <a:endParaRPr lang="en-US"/>
          </a:p>
        </p:txBody>
      </p:sp>
      <p:sp>
        <p:nvSpPr>
          <p:cNvPr id="6" name="Text Placeholder 18">
            <a:extLst>
              <a:ext uri="{FF2B5EF4-FFF2-40B4-BE49-F238E27FC236}">
                <a16:creationId xmlns:a16="http://schemas.microsoft.com/office/drawing/2014/main" id="{480B96C2-B593-140A-F5B3-B347926D4293}"/>
              </a:ext>
            </a:extLst>
          </p:cNvPr>
          <p:cNvSpPr>
            <a:spLocks noGrp="1"/>
          </p:cNvSpPr>
          <p:nvPr>
            <p:ph type="body" sz="quarter" idx="14" hasCustomPrompt="1"/>
          </p:nvPr>
        </p:nvSpPr>
        <p:spPr>
          <a:xfrm>
            <a:off x="561598" y="1750533"/>
            <a:ext cx="2502000" cy="4379040"/>
          </a:xfrm>
        </p:spPr>
        <p:txBody>
          <a:bodyPr>
            <a:noAutofit/>
          </a:bodyPr>
          <a:lstStyle>
            <a:lvl1pPr>
              <a:defRPr sz="1300"/>
            </a:lvl1pPr>
            <a:lvl2pPr marL="0" marR="0"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lang="en-AU" sz="1300" b="1" i="0" kern="1200" smtClean="0">
                <a:solidFill>
                  <a:schemeClr val="tx1"/>
                </a:solidFill>
                <a:latin typeface="Calibri" panose="020F0502020204030204" pitchFamily="34" charset="0"/>
                <a:cs typeface="Calibri" panose="020F0502020204030204" pitchFamily="34" charset="0"/>
              </a:defRPr>
            </a:lvl2pPr>
            <a:lvl3pPr>
              <a:defRPr sz="1300"/>
            </a:lvl3pPr>
            <a:lvl4pPr>
              <a:defRPr sz="1300"/>
            </a:lvl4pPr>
            <a:lvl5pPr>
              <a:defRPr sz="1300"/>
            </a:lvl5pPr>
          </a:lstStyle>
          <a:p>
            <a:pPr marL="0" lvl="1" indent="0">
              <a:buFont typeface="Arial" panose="020B0604020202020204" pitchFamily="34" charset="0"/>
              <a:buNone/>
            </a:pPr>
            <a:r>
              <a:rPr lang="en-AU">
                <a:solidFill>
                  <a:schemeClr val="accent2"/>
                </a:solidFill>
              </a:rPr>
              <a:t>Header</a:t>
            </a:r>
          </a:p>
          <a:p>
            <a:pPr marL="0" lvl="1" indent="0">
              <a:buFont typeface="Arial" panose="020B0604020202020204" pitchFamily="34" charset="0"/>
              <a:buNone/>
            </a:pPr>
            <a:r>
              <a:rPr lang="en-AU" b="0">
                <a:latin typeface="+mn-lt"/>
              </a:rPr>
              <a:t>This is dummy text it is not here to be read this is dummy text it is not here to be read. This is dummy text it is not here to be read this is dummy text it is not here to be read.</a:t>
            </a: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lang="en-AU" sz="1300" b="0" kern="1200">
              <a:solidFill>
                <a:schemeClr val="tx1"/>
              </a:solidFill>
              <a:latin typeface="+mj-lt"/>
              <a:ea typeface="+mn-ea"/>
              <a:cs typeface="Calibri Light" panose="020F0302020204030204" pitchFamily="34" charset="0"/>
            </a:endParaRP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lang="en-AU" sz="1300" b="0" kern="1200">
                <a:solidFill>
                  <a:schemeClr val="tx1"/>
                </a:solidFill>
                <a:latin typeface="+mj-lt"/>
                <a:ea typeface="+mn-ea"/>
                <a:cs typeface="Calibri Light" panose="020F0302020204030204" pitchFamily="34" charset="0"/>
              </a:rPr>
              <a:t>This is dummy text it is not here to be read this is dummy text it is not here to be read. This is dummy text it is not here to be read this is dummy text it is not here to be read. This is dummy text it is not here to be read this is dummy text it is not here to be read.</a:t>
            </a:r>
          </a:p>
        </p:txBody>
      </p:sp>
      <p:sp>
        <p:nvSpPr>
          <p:cNvPr id="7" name="Text Placeholder 18">
            <a:extLst>
              <a:ext uri="{FF2B5EF4-FFF2-40B4-BE49-F238E27FC236}">
                <a16:creationId xmlns:a16="http://schemas.microsoft.com/office/drawing/2014/main" id="{C2AD8746-0ADD-517B-70F0-A87ADC3B12B1}"/>
              </a:ext>
            </a:extLst>
          </p:cNvPr>
          <p:cNvSpPr>
            <a:spLocks noGrp="1"/>
          </p:cNvSpPr>
          <p:nvPr>
            <p:ph type="body" sz="quarter" idx="15" hasCustomPrompt="1"/>
          </p:nvPr>
        </p:nvSpPr>
        <p:spPr>
          <a:xfrm>
            <a:off x="3418784" y="1750533"/>
            <a:ext cx="2502000" cy="4379040"/>
          </a:xfrm>
        </p:spPr>
        <p:txBody>
          <a:bodyPr>
            <a:noAutofit/>
          </a:bodyPr>
          <a:lstStyle>
            <a:lvl1pPr>
              <a:defRPr sz="1300"/>
            </a:lvl1pPr>
            <a:lvl2pPr marL="0" marR="0"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lang="en-AU" sz="1300" b="1" i="0" kern="1200" smtClean="0">
                <a:solidFill>
                  <a:schemeClr val="tx1"/>
                </a:solidFill>
                <a:latin typeface="Calibri" panose="020F0502020204030204" pitchFamily="34" charset="0"/>
                <a:cs typeface="Calibri" panose="020F0502020204030204" pitchFamily="34" charset="0"/>
              </a:defRPr>
            </a:lvl2pPr>
            <a:lvl3pPr>
              <a:defRPr sz="1300"/>
            </a:lvl3pPr>
            <a:lvl4pPr>
              <a:defRPr sz="1300"/>
            </a:lvl4pPr>
            <a:lvl5pPr>
              <a:defRPr sz="1300"/>
            </a:lvl5pPr>
          </a:lstStyle>
          <a:p>
            <a:pPr marL="0" lvl="1" indent="0">
              <a:buFont typeface="Arial" panose="020B0604020202020204" pitchFamily="34" charset="0"/>
              <a:buNone/>
            </a:pPr>
            <a:r>
              <a:rPr lang="en-AU">
                <a:solidFill>
                  <a:schemeClr val="accent2"/>
                </a:solidFill>
              </a:rPr>
              <a:t>Header</a:t>
            </a:r>
          </a:p>
          <a:p>
            <a:pPr marL="0" lvl="1" indent="0">
              <a:buFont typeface="Arial" panose="020B0604020202020204" pitchFamily="34" charset="0"/>
              <a:buNone/>
            </a:pPr>
            <a:r>
              <a:rPr lang="en-AU" b="0">
                <a:latin typeface="+mn-lt"/>
              </a:rPr>
              <a:t>This is dummy text it is not here to be read this is dummy text it is not here to be read. This is dummy text it is not here to be read this is dummy text it is not here to be read.</a:t>
            </a: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lang="en-AU" sz="1300" b="0" kern="1200">
              <a:solidFill>
                <a:schemeClr val="tx1"/>
              </a:solidFill>
              <a:latin typeface="+mj-lt"/>
              <a:ea typeface="+mn-ea"/>
              <a:cs typeface="Calibri Light" panose="020F0302020204030204" pitchFamily="34" charset="0"/>
            </a:endParaRP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lang="en-AU" sz="1300" b="0" kern="1200">
                <a:solidFill>
                  <a:schemeClr val="tx1"/>
                </a:solidFill>
                <a:latin typeface="+mj-lt"/>
                <a:ea typeface="+mn-ea"/>
                <a:cs typeface="Calibri Light" panose="020F0302020204030204" pitchFamily="34" charset="0"/>
              </a:rPr>
              <a:t>This is dummy text it is not here to be read this is dummy text it is not here to be read. This is dummy text it is not here to be read this is dummy text it is not here to be read. This is dummy text it is not here to be read this is dummy text it is not here to be read.</a:t>
            </a:r>
          </a:p>
        </p:txBody>
      </p:sp>
      <p:sp>
        <p:nvSpPr>
          <p:cNvPr id="8" name="Text Placeholder 18">
            <a:extLst>
              <a:ext uri="{FF2B5EF4-FFF2-40B4-BE49-F238E27FC236}">
                <a16:creationId xmlns:a16="http://schemas.microsoft.com/office/drawing/2014/main" id="{2E04F590-80E5-6DD7-40F6-79516C376837}"/>
              </a:ext>
            </a:extLst>
          </p:cNvPr>
          <p:cNvSpPr>
            <a:spLocks noGrp="1"/>
          </p:cNvSpPr>
          <p:nvPr>
            <p:ph type="body" sz="quarter" idx="16" hasCustomPrompt="1"/>
          </p:nvPr>
        </p:nvSpPr>
        <p:spPr>
          <a:xfrm>
            <a:off x="6275970" y="1750533"/>
            <a:ext cx="2502000" cy="4379040"/>
          </a:xfrm>
        </p:spPr>
        <p:txBody>
          <a:bodyPr>
            <a:noAutofit/>
          </a:bodyPr>
          <a:lstStyle>
            <a:lvl1pPr>
              <a:defRPr sz="1300"/>
            </a:lvl1pPr>
            <a:lvl2pPr marL="0" marR="0"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lang="en-AU" sz="1300" b="1" i="0" kern="1200" smtClean="0">
                <a:solidFill>
                  <a:schemeClr val="tx1"/>
                </a:solidFill>
                <a:latin typeface="Calibri" panose="020F0502020204030204" pitchFamily="34" charset="0"/>
                <a:cs typeface="Calibri" panose="020F0502020204030204" pitchFamily="34" charset="0"/>
              </a:defRPr>
            </a:lvl2pPr>
            <a:lvl3pPr>
              <a:defRPr sz="1300"/>
            </a:lvl3pPr>
            <a:lvl4pPr>
              <a:defRPr sz="1300"/>
            </a:lvl4pPr>
            <a:lvl5pPr>
              <a:defRPr sz="1300"/>
            </a:lvl5pPr>
          </a:lstStyle>
          <a:p>
            <a:pPr marL="0" lvl="1" indent="0">
              <a:buFont typeface="Arial" panose="020B0604020202020204" pitchFamily="34" charset="0"/>
              <a:buNone/>
            </a:pPr>
            <a:r>
              <a:rPr lang="en-AU">
                <a:solidFill>
                  <a:schemeClr val="accent2"/>
                </a:solidFill>
              </a:rPr>
              <a:t>Header</a:t>
            </a:r>
          </a:p>
          <a:p>
            <a:pPr marL="0" lvl="1" indent="0">
              <a:buFont typeface="Arial" panose="020B0604020202020204" pitchFamily="34" charset="0"/>
              <a:buNone/>
            </a:pPr>
            <a:r>
              <a:rPr lang="en-AU" b="0">
                <a:latin typeface="+mn-lt"/>
              </a:rPr>
              <a:t>This is dummy text it is not here to be read this is dummy text it is not here to be read. This is dummy text it is not here to be read this is dummy text it is not here to be read.</a:t>
            </a: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lang="en-AU" sz="1300" b="0" kern="1200">
              <a:solidFill>
                <a:schemeClr val="tx1"/>
              </a:solidFill>
              <a:latin typeface="+mj-lt"/>
              <a:ea typeface="+mn-ea"/>
              <a:cs typeface="Calibri Light" panose="020F0302020204030204" pitchFamily="34" charset="0"/>
            </a:endParaRP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lang="en-AU" sz="1300" b="0" kern="1200">
                <a:solidFill>
                  <a:schemeClr val="tx1"/>
                </a:solidFill>
                <a:latin typeface="+mj-lt"/>
                <a:ea typeface="+mn-ea"/>
                <a:cs typeface="Calibri Light" panose="020F0302020204030204" pitchFamily="34" charset="0"/>
              </a:rPr>
              <a:t>This is dummy text it is not here to be read this is dummy text it is not here to be read. This is dummy text it is not here to be read this is dummy text it is not here to be read. This is dummy text it is not here to be read this is dummy text it is not here to be read.</a:t>
            </a:r>
          </a:p>
        </p:txBody>
      </p:sp>
      <p:sp>
        <p:nvSpPr>
          <p:cNvPr id="21" name="Text Placeholder 18">
            <a:extLst>
              <a:ext uri="{FF2B5EF4-FFF2-40B4-BE49-F238E27FC236}">
                <a16:creationId xmlns:a16="http://schemas.microsoft.com/office/drawing/2014/main" id="{114F345D-BEBC-99E7-F8F3-A90585847309}"/>
              </a:ext>
            </a:extLst>
          </p:cNvPr>
          <p:cNvSpPr>
            <a:spLocks noGrp="1"/>
          </p:cNvSpPr>
          <p:nvPr>
            <p:ph type="body" sz="quarter" idx="17" hasCustomPrompt="1"/>
          </p:nvPr>
        </p:nvSpPr>
        <p:spPr>
          <a:xfrm>
            <a:off x="9133156" y="1750533"/>
            <a:ext cx="2502000" cy="4379040"/>
          </a:xfrm>
        </p:spPr>
        <p:txBody>
          <a:bodyPr>
            <a:noAutofit/>
          </a:bodyPr>
          <a:lstStyle>
            <a:lvl1pPr>
              <a:defRPr sz="1300"/>
            </a:lvl1pPr>
            <a:lvl2pPr marL="0" marR="0"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lang="en-AU" sz="1300" b="1" i="0" kern="1200" smtClean="0">
                <a:solidFill>
                  <a:schemeClr val="tx1"/>
                </a:solidFill>
                <a:latin typeface="Calibri" panose="020F0502020204030204" pitchFamily="34" charset="0"/>
                <a:cs typeface="Calibri" panose="020F0502020204030204" pitchFamily="34" charset="0"/>
              </a:defRPr>
            </a:lvl2pPr>
            <a:lvl3pPr>
              <a:defRPr sz="1300"/>
            </a:lvl3pPr>
            <a:lvl4pPr>
              <a:defRPr sz="1300"/>
            </a:lvl4pPr>
            <a:lvl5pPr>
              <a:defRPr sz="1300"/>
            </a:lvl5pPr>
          </a:lstStyle>
          <a:p>
            <a:pPr marL="0" lvl="1" indent="0">
              <a:buFont typeface="Arial" panose="020B0604020202020204" pitchFamily="34" charset="0"/>
              <a:buNone/>
            </a:pPr>
            <a:r>
              <a:rPr lang="en-AU">
                <a:solidFill>
                  <a:schemeClr val="accent2"/>
                </a:solidFill>
              </a:rPr>
              <a:t>Header</a:t>
            </a:r>
          </a:p>
          <a:p>
            <a:pPr marL="0" lvl="1" indent="0">
              <a:buFont typeface="Arial" panose="020B0604020202020204" pitchFamily="34" charset="0"/>
              <a:buNone/>
            </a:pPr>
            <a:r>
              <a:rPr lang="en-AU" b="0">
                <a:latin typeface="+mn-lt"/>
              </a:rPr>
              <a:t>This is dummy text it is not here to be read this is dummy text it is not here to be read. This is dummy text it is not here to be read this is dummy text it is not here to be read.</a:t>
            </a: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lang="en-AU" sz="1300" b="0" kern="1200">
              <a:solidFill>
                <a:schemeClr val="tx1"/>
              </a:solidFill>
              <a:latin typeface="+mj-lt"/>
              <a:ea typeface="+mn-ea"/>
              <a:cs typeface="Calibri Light" panose="020F0302020204030204" pitchFamily="34" charset="0"/>
            </a:endParaRP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lang="en-AU" sz="1300" b="0" kern="1200">
                <a:solidFill>
                  <a:schemeClr val="tx1"/>
                </a:solidFill>
                <a:latin typeface="+mj-lt"/>
                <a:ea typeface="+mn-ea"/>
                <a:cs typeface="Calibri Light" panose="020F0302020204030204" pitchFamily="34" charset="0"/>
              </a:rPr>
              <a:t>This is dummy text it is not here to be read this is dummy text it is not here to be read. This is dummy text it is not here to be read this is dummy text it is not here to be read. This is dummy text it is not here to be read this is dummy text it is not here to be read.</a:t>
            </a:r>
          </a:p>
        </p:txBody>
      </p:sp>
    </p:spTree>
    <p:extLst>
      <p:ext uri="{BB962C8B-B14F-4D97-AF65-F5344CB8AC3E}">
        <p14:creationId xmlns:p14="http://schemas.microsoft.com/office/powerpoint/2010/main" val="60039445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 column_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A0F7EAA-3010-0B00-1CB6-4D55B325FD35}"/>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4554071"/>
            <a:ext cx="2779060" cy="2303929"/>
          </a:xfrm>
          <a:prstGeom prst="rect">
            <a:avLst/>
          </a:prstGeom>
        </p:spPr>
      </p:pic>
      <p:pic>
        <p:nvPicPr>
          <p:cNvPr id="4" name="Picture 3">
            <a:extLst>
              <a:ext uri="{FF2B5EF4-FFF2-40B4-BE49-F238E27FC236}">
                <a16:creationId xmlns:a16="http://schemas.microsoft.com/office/drawing/2014/main" id="{C122E4E3-978E-B175-CD89-7EABCF51EDD9}"/>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259893" y="0"/>
            <a:ext cx="4932108" cy="1639661"/>
          </a:xfrm>
          <a:prstGeom prst="rect">
            <a:avLst/>
          </a:prstGeom>
        </p:spPr>
      </p:pic>
      <p:sp>
        <p:nvSpPr>
          <p:cNvPr id="14" name="Title 11">
            <a:extLst>
              <a:ext uri="{FF2B5EF4-FFF2-40B4-BE49-F238E27FC236}">
                <a16:creationId xmlns:a16="http://schemas.microsoft.com/office/drawing/2014/main" id="{DDF36BB6-B273-C175-39BD-1ED451237F98}"/>
              </a:ext>
            </a:extLst>
          </p:cNvPr>
          <p:cNvSpPr>
            <a:spLocks noGrp="1"/>
          </p:cNvSpPr>
          <p:nvPr>
            <p:ph type="title" hasCustomPrompt="1"/>
          </p:nvPr>
        </p:nvSpPr>
        <p:spPr>
          <a:xfrm>
            <a:off x="561600" y="432000"/>
            <a:ext cx="11073556" cy="454969"/>
          </a:xfrm>
        </p:spPr>
        <p:txBody>
          <a:bodyPr>
            <a:noAutofit/>
          </a:bodyPr>
          <a:lstStyle/>
          <a:p>
            <a:r>
              <a:rPr lang="en-US" noProof="0"/>
              <a:t>Click to add title</a:t>
            </a:r>
            <a:endParaRPr lang="en-US"/>
          </a:p>
        </p:txBody>
      </p:sp>
      <p:sp>
        <p:nvSpPr>
          <p:cNvPr id="6" name="Text Placeholder 18">
            <a:extLst>
              <a:ext uri="{FF2B5EF4-FFF2-40B4-BE49-F238E27FC236}">
                <a16:creationId xmlns:a16="http://schemas.microsoft.com/office/drawing/2014/main" id="{480B96C2-B593-140A-F5B3-B347926D4293}"/>
              </a:ext>
            </a:extLst>
          </p:cNvPr>
          <p:cNvSpPr>
            <a:spLocks noGrp="1"/>
          </p:cNvSpPr>
          <p:nvPr>
            <p:ph type="body" sz="quarter" idx="14" hasCustomPrompt="1"/>
          </p:nvPr>
        </p:nvSpPr>
        <p:spPr>
          <a:xfrm>
            <a:off x="561598" y="1750533"/>
            <a:ext cx="2502000" cy="4379040"/>
          </a:xfrm>
        </p:spPr>
        <p:txBody>
          <a:bodyPr>
            <a:noAutofit/>
          </a:bodyPr>
          <a:lstStyle>
            <a:lvl1pPr>
              <a:defRPr sz="1300"/>
            </a:lvl1pPr>
            <a:lvl2pPr marL="0" marR="0"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lang="en-AU" sz="1300" b="1" i="0" kern="1200" smtClean="0">
                <a:solidFill>
                  <a:schemeClr val="tx1"/>
                </a:solidFill>
                <a:latin typeface="Calibri" panose="020F0502020204030204" pitchFamily="34" charset="0"/>
                <a:cs typeface="Calibri" panose="020F0502020204030204" pitchFamily="34" charset="0"/>
              </a:defRPr>
            </a:lvl2pPr>
            <a:lvl3pPr>
              <a:defRPr sz="1300"/>
            </a:lvl3pPr>
            <a:lvl4pPr>
              <a:defRPr sz="1300"/>
            </a:lvl4pPr>
            <a:lvl5pPr>
              <a:defRPr sz="1300"/>
            </a:lvl5pPr>
          </a:lstStyle>
          <a:p>
            <a:pPr marL="0" lvl="1" indent="0">
              <a:buFont typeface="Arial" panose="020B0604020202020204" pitchFamily="34" charset="0"/>
              <a:buNone/>
            </a:pPr>
            <a:r>
              <a:rPr lang="en-AU">
                <a:solidFill>
                  <a:schemeClr val="accent2"/>
                </a:solidFill>
              </a:rPr>
              <a:t>Header</a:t>
            </a:r>
          </a:p>
          <a:p>
            <a:pPr marL="0" lvl="1" indent="0">
              <a:buFont typeface="Arial" panose="020B0604020202020204" pitchFamily="34" charset="0"/>
              <a:buNone/>
            </a:pPr>
            <a:r>
              <a:rPr lang="en-AU" b="0">
                <a:latin typeface="+mn-lt"/>
              </a:rPr>
              <a:t>This is dummy text it is not here to be read this is dummy text it is not here to be read. This is dummy text it is not here to be read this is dummy text it is not here to be read.</a:t>
            </a: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lang="en-AU" sz="1300" b="0" kern="1200">
              <a:solidFill>
                <a:schemeClr val="tx1"/>
              </a:solidFill>
              <a:latin typeface="+mj-lt"/>
              <a:ea typeface="+mn-ea"/>
              <a:cs typeface="Calibri Light" panose="020F0302020204030204" pitchFamily="34" charset="0"/>
            </a:endParaRP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lang="en-AU" sz="1300" b="0" kern="1200">
                <a:solidFill>
                  <a:schemeClr val="tx1"/>
                </a:solidFill>
                <a:latin typeface="+mj-lt"/>
                <a:ea typeface="+mn-ea"/>
                <a:cs typeface="Calibri Light" panose="020F0302020204030204" pitchFamily="34" charset="0"/>
              </a:rPr>
              <a:t>This is dummy text it is not here to be read this is dummy text it is not here to be read. This is dummy text it is not here to be read this is dummy text it is not here to be read. This is dummy text it is not here to be read this is dummy text it is not here to be read.</a:t>
            </a:r>
          </a:p>
        </p:txBody>
      </p:sp>
      <p:sp>
        <p:nvSpPr>
          <p:cNvPr id="7" name="Text Placeholder 18">
            <a:extLst>
              <a:ext uri="{FF2B5EF4-FFF2-40B4-BE49-F238E27FC236}">
                <a16:creationId xmlns:a16="http://schemas.microsoft.com/office/drawing/2014/main" id="{C2AD8746-0ADD-517B-70F0-A87ADC3B12B1}"/>
              </a:ext>
            </a:extLst>
          </p:cNvPr>
          <p:cNvSpPr>
            <a:spLocks noGrp="1"/>
          </p:cNvSpPr>
          <p:nvPr>
            <p:ph type="body" sz="quarter" idx="15" hasCustomPrompt="1"/>
          </p:nvPr>
        </p:nvSpPr>
        <p:spPr>
          <a:xfrm>
            <a:off x="3418784" y="1750533"/>
            <a:ext cx="2502000" cy="4379040"/>
          </a:xfrm>
        </p:spPr>
        <p:txBody>
          <a:bodyPr>
            <a:noAutofit/>
          </a:bodyPr>
          <a:lstStyle>
            <a:lvl1pPr>
              <a:defRPr sz="1300"/>
            </a:lvl1pPr>
            <a:lvl2pPr marL="0" marR="0"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lang="en-AU" sz="1300" b="1" i="0" kern="1200" smtClean="0">
                <a:solidFill>
                  <a:schemeClr val="tx1"/>
                </a:solidFill>
                <a:latin typeface="Calibri" panose="020F0502020204030204" pitchFamily="34" charset="0"/>
                <a:cs typeface="Calibri" panose="020F0502020204030204" pitchFamily="34" charset="0"/>
              </a:defRPr>
            </a:lvl2pPr>
            <a:lvl3pPr>
              <a:defRPr sz="1300"/>
            </a:lvl3pPr>
            <a:lvl4pPr>
              <a:defRPr sz="1300"/>
            </a:lvl4pPr>
            <a:lvl5pPr>
              <a:defRPr sz="1300"/>
            </a:lvl5pPr>
          </a:lstStyle>
          <a:p>
            <a:pPr marL="0" lvl="1" indent="0">
              <a:buFont typeface="Arial" panose="020B0604020202020204" pitchFamily="34" charset="0"/>
              <a:buNone/>
            </a:pPr>
            <a:r>
              <a:rPr lang="en-AU">
                <a:solidFill>
                  <a:schemeClr val="accent2"/>
                </a:solidFill>
              </a:rPr>
              <a:t>Header</a:t>
            </a:r>
          </a:p>
          <a:p>
            <a:pPr marL="0" lvl="1" indent="0">
              <a:buFont typeface="Arial" panose="020B0604020202020204" pitchFamily="34" charset="0"/>
              <a:buNone/>
            </a:pPr>
            <a:r>
              <a:rPr lang="en-AU" b="0">
                <a:latin typeface="+mn-lt"/>
              </a:rPr>
              <a:t>This is dummy text it is not here to be read this is dummy text it is not here to be read. This is dummy text it is not here to be read this is dummy text it is not here to be read.</a:t>
            </a: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lang="en-AU" sz="1300" b="0" kern="1200">
              <a:solidFill>
                <a:schemeClr val="tx1"/>
              </a:solidFill>
              <a:latin typeface="+mj-lt"/>
              <a:ea typeface="+mn-ea"/>
              <a:cs typeface="Calibri Light" panose="020F0302020204030204" pitchFamily="34" charset="0"/>
            </a:endParaRP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lang="en-AU" sz="1300" b="0" kern="1200">
                <a:solidFill>
                  <a:schemeClr val="tx1"/>
                </a:solidFill>
                <a:latin typeface="+mj-lt"/>
                <a:ea typeface="+mn-ea"/>
                <a:cs typeface="Calibri Light" panose="020F0302020204030204" pitchFamily="34" charset="0"/>
              </a:rPr>
              <a:t>This is dummy text it is not here to be read this is dummy text it is not here to be read. This is dummy text it is not here to be read this is dummy text it is not here to be read. This is dummy text it is not here to be read this is dummy text it is not here to be read.</a:t>
            </a:r>
          </a:p>
        </p:txBody>
      </p:sp>
      <p:sp>
        <p:nvSpPr>
          <p:cNvPr id="8" name="Text Placeholder 18">
            <a:extLst>
              <a:ext uri="{FF2B5EF4-FFF2-40B4-BE49-F238E27FC236}">
                <a16:creationId xmlns:a16="http://schemas.microsoft.com/office/drawing/2014/main" id="{2E04F590-80E5-6DD7-40F6-79516C376837}"/>
              </a:ext>
            </a:extLst>
          </p:cNvPr>
          <p:cNvSpPr>
            <a:spLocks noGrp="1"/>
          </p:cNvSpPr>
          <p:nvPr>
            <p:ph type="body" sz="quarter" idx="16" hasCustomPrompt="1"/>
          </p:nvPr>
        </p:nvSpPr>
        <p:spPr>
          <a:xfrm>
            <a:off x="6275970" y="1750533"/>
            <a:ext cx="2502000" cy="4379040"/>
          </a:xfrm>
        </p:spPr>
        <p:txBody>
          <a:bodyPr>
            <a:noAutofit/>
          </a:bodyPr>
          <a:lstStyle>
            <a:lvl1pPr>
              <a:defRPr sz="1300"/>
            </a:lvl1pPr>
            <a:lvl2pPr marL="0" marR="0"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lang="en-AU" sz="1300" b="1" i="0" kern="1200" smtClean="0">
                <a:solidFill>
                  <a:schemeClr val="tx1"/>
                </a:solidFill>
                <a:latin typeface="Calibri" panose="020F0502020204030204" pitchFamily="34" charset="0"/>
                <a:cs typeface="Calibri" panose="020F0502020204030204" pitchFamily="34" charset="0"/>
              </a:defRPr>
            </a:lvl2pPr>
            <a:lvl3pPr>
              <a:defRPr sz="1300"/>
            </a:lvl3pPr>
            <a:lvl4pPr>
              <a:defRPr sz="1300"/>
            </a:lvl4pPr>
            <a:lvl5pPr>
              <a:defRPr sz="1300"/>
            </a:lvl5pPr>
          </a:lstStyle>
          <a:p>
            <a:pPr marL="0" lvl="1" indent="0">
              <a:buFont typeface="Arial" panose="020B0604020202020204" pitchFamily="34" charset="0"/>
              <a:buNone/>
            </a:pPr>
            <a:r>
              <a:rPr lang="en-AU">
                <a:solidFill>
                  <a:schemeClr val="accent2"/>
                </a:solidFill>
              </a:rPr>
              <a:t>Header</a:t>
            </a:r>
          </a:p>
          <a:p>
            <a:pPr marL="0" lvl="1" indent="0">
              <a:buFont typeface="Arial" panose="020B0604020202020204" pitchFamily="34" charset="0"/>
              <a:buNone/>
            </a:pPr>
            <a:r>
              <a:rPr lang="en-AU" b="0">
                <a:latin typeface="+mn-lt"/>
              </a:rPr>
              <a:t>This is dummy text it is not here to be read this is dummy text it is not here to be read. This is dummy text it is not here to be read this is dummy text it is not here to be read.</a:t>
            </a: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lang="en-AU" sz="1300" b="0" kern="1200">
              <a:solidFill>
                <a:schemeClr val="tx1"/>
              </a:solidFill>
              <a:latin typeface="+mj-lt"/>
              <a:ea typeface="+mn-ea"/>
              <a:cs typeface="Calibri Light" panose="020F0302020204030204" pitchFamily="34" charset="0"/>
            </a:endParaRP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lang="en-AU" sz="1300" b="0" kern="1200">
                <a:solidFill>
                  <a:schemeClr val="tx1"/>
                </a:solidFill>
                <a:latin typeface="+mj-lt"/>
                <a:ea typeface="+mn-ea"/>
                <a:cs typeface="Calibri Light" panose="020F0302020204030204" pitchFamily="34" charset="0"/>
              </a:rPr>
              <a:t>This is dummy text it is not here to be read this is dummy text it is not here to be read. This is dummy text it is not here to be read this is dummy text it is not here to be read. This is dummy text it is not here to be read this is dummy text it is not here to be read.</a:t>
            </a:r>
          </a:p>
        </p:txBody>
      </p:sp>
      <p:sp>
        <p:nvSpPr>
          <p:cNvPr id="21" name="Text Placeholder 18">
            <a:extLst>
              <a:ext uri="{FF2B5EF4-FFF2-40B4-BE49-F238E27FC236}">
                <a16:creationId xmlns:a16="http://schemas.microsoft.com/office/drawing/2014/main" id="{114F345D-BEBC-99E7-F8F3-A90585847309}"/>
              </a:ext>
            </a:extLst>
          </p:cNvPr>
          <p:cNvSpPr>
            <a:spLocks noGrp="1"/>
          </p:cNvSpPr>
          <p:nvPr>
            <p:ph type="body" sz="quarter" idx="17" hasCustomPrompt="1"/>
          </p:nvPr>
        </p:nvSpPr>
        <p:spPr>
          <a:xfrm>
            <a:off x="9133156" y="1750533"/>
            <a:ext cx="2502000" cy="4379040"/>
          </a:xfrm>
        </p:spPr>
        <p:txBody>
          <a:bodyPr>
            <a:noAutofit/>
          </a:bodyPr>
          <a:lstStyle>
            <a:lvl1pPr>
              <a:defRPr sz="1300"/>
            </a:lvl1pPr>
            <a:lvl2pPr marL="0" marR="0"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lang="en-AU" sz="1300" b="1" i="0" kern="1200" smtClean="0">
                <a:solidFill>
                  <a:schemeClr val="tx1"/>
                </a:solidFill>
                <a:latin typeface="Calibri" panose="020F0502020204030204" pitchFamily="34" charset="0"/>
                <a:cs typeface="Calibri" panose="020F0502020204030204" pitchFamily="34" charset="0"/>
              </a:defRPr>
            </a:lvl2pPr>
            <a:lvl3pPr>
              <a:defRPr sz="1300"/>
            </a:lvl3pPr>
            <a:lvl4pPr>
              <a:defRPr sz="1300"/>
            </a:lvl4pPr>
            <a:lvl5pPr>
              <a:defRPr sz="1300"/>
            </a:lvl5pPr>
          </a:lstStyle>
          <a:p>
            <a:pPr marL="0" lvl="1" indent="0">
              <a:buFont typeface="Arial" panose="020B0604020202020204" pitchFamily="34" charset="0"/>
              <a:buNone/>
            </a:pPr>
            <a:r>
              <a:rPr lang="en-AU">
                <a:solidFill>
                  <a:schemeClr val="accent2"/>
                </a:solidFill>
              </a:rPr>
              <a:t>Header</a:t>
            </a:r>
          </a:p>
          <a:p>
            <a:pPr marL="0" lvl="1" indent="0">
              <a:buFont typeface="Arial" panose="020B0604020202020204" pitchFamily="34" charset="0"/>
              <a:buNone/>
            </a:pPr>
            <a:r>
              <a:rPr lang="en-AU" b="0">
                <a:latin typeface="+mn-lt"/>
              </a:rPr>
              <a:t>This is dummy text it is not here to be read this is dummy text it is not here to be read. This is dummy text it is not here to be read this is dummy text it is not here to be read.</a:t>
            </a: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lang="en-AU" sz="1300" b="0" kern="1200">
              <a:solidFill>
                <a:schemeClr val="tx1"/>
              </a:solidFill>
              <a:latin typeface="+mj-lt"/>
              <a:ea typeface="+mn-ea"/>
              <a:cs typeface="Calibri Light" panose="020F0302020204030204" pitchFamily="34" charset="0"/>
            </a:endParaRP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lang="en-AU" sz="1300" b="0" kern="1200">
                <a:solidFill>
                  <a:schemeClr val="tx1"/>
                </a:solidFill>
                <a:latin typeface="+mj-lt"/>
                <a:ea typeface="+mn-ea"/>
                <a:cs typeface="Calibri Light" panose="020F0302020204030204" pitchFamily="34" charset="0"/>
              </a:rPr>
              <a:t>This is dummy text it is not here to be read this is dummy text it is not here to be read. This is dummy text it is not here to be read this is dummy text it is not here to be read. This is dummy text it is not here to be read this is dummy text it is not here to be read.</a:t>
            </a:r>
          </a:p>
        </p:txBody>
      </p:sp>
    </p:spTree>
    <p:extLst>
      <p:ext uri="{BB962C8B-B14F-4D97-AF65-F5344CB8AC3E}">
        <p14:creationId xmlns:p14="http://schemas.microsoft.com/office/powerpoint/2010/main" val="3609795425"/>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 column – lef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66746D-5C5C-177D-8513-E952B284B8B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3063598" cy="6858000"/>
          </a:xfrm>
          <a:prstGeom prst="rect">
            <a:avLst/>
          </a:prstGeom>
        </p:spPr>
      </p:pic>
      <p:sp>
        <p:nvSpPr>
          <p:cNvPr id="8" name="Text Placeholder 18">
            <a:extLst>
              <a:ext uri="{FF2B5EF4-FFF2-40B4-BE49-F238E27FC236}">
                <a16:creationId xmlns:a16="http://schemas.microsoft.com/office/drawing/2014/main" id="{A50315F8-8A27-70E5-17F3-4EDEE0C85F8C}"/>
              </a:ext>
            </a:extLst>
          </p:cNvPr>
          <p:cNvSpPr>
            <a:spLocks noGrp="1"/>
          </p:cNvSpPr>
          <p:nvPr>
            <p:ph type="body" sz="quarter" idx="15" hasCustomPrompt="1"/>
          </p:nvPr>
        </p:nvSpPr>
        <p:spPr>
          <a:xfrm>
            <a:off x="3418784" y="1750533"/>
            <a:ext cx="2502000" cy="4379040"/>
          </a:xfrm>
        </p:spPr>
        <p:txBody>
          <a:bodyPr>
            <a:noAutofit/>
          </a:bodyPr>
          <a:lstStyle>
            <a:lvl1pPr>
              <a:defRPr sz="1300"/>
            </a:lvl1pPr>
            <a:lvl2pPr marL="0" marR="0"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lang="en-AU" sz="1300" b="1" i="0" kern="1200" smtClean="0">
                <a:solidFill>
                  <a:schemeClr val="tx1"/>
                </a:solidFill>
                <a:latin typeface="Calibri" panose="020F0502020204030204" pitchFamily="34" charset="0"/>
                <a:cs typeface="Calibri" panose="020F0502020204030204" pitchFamily="34" charset="0"/>
              </a:defRPr>
            </a:lvl2pPr>
            <a:lvl3pPr>
              <a:defRPr sz="1300"/>
            </a:lvl3pPr>
            <a:lvl4pPr>
              <a:defRPr sz="1300"/>
            </a:lvl4pPr>
            <a:lvl5pPr>
              <a:defRPr sz="1300"/>
            </a:lvl5pPr>
          </a:lstStyle>
          <a:p>
            <a:pPr marL="0" lvl="1" indent="0">
              <a:buFont typeface="Arial" panose="020B0604020202020204" pitchFamily="34" charset="0"/>
              <a:buNone/>
            </a:pPr>
            <a:r>
              <a:rPr lang="en-AU">
                <a:solidFill>
                  <a:schemeClr val="accent2"/>
                </a:solidFill>
              </a:rPr>
              <a:t>Header</a:t>
            </a:r>
          </a:p>
          <a:p>
            <a:pPr marL="0" lvl="1" indent="0">
              <a:buFont typeface="Arial" panose="020B0604020202020204" pitchFamily="34" charset="0"/>
              <a:buNone/>
            </a:pPr>
            <a:r>
              <a:rPr lang="en-AU" b="0">
                <a:latin typeface="+mn-lt"/>
              </a:rPr>
              <a:t>This is dummy text it is not here to be read this is dummy text it is not here to be read. This is dummy text it is not here to be read this is dummy text it is not here to be read.</a:t>
            </a: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lang="en-AU" sz="1300" b="0" kern="1200">
              <a:solidFill>
                <a:schemeClr val="tx1"/>
              </a:solidFill>
              <a:latin typeface="+mj-lt"/>
              <a:ea typeface="+mn-ea"/>
              <a:cs typeface="Calibri Light" panose="020F0302020204030204" pitchFamily="34" charset="0"/>
            </a:endParaRP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lang="en-AU" sz="1300" b="0" kern="1200">
                <a:solidFill>
                  <a:schemeClr val="tx1"/>
                </a:solidFill>
                <a:latin typeface="+mj-lt"/>
                <a:ea typeface="+mn-ea"/>
                <a:cs typeface="Calibri Light" panose="020F0302020204030204" pitchFamily="34" charset="0"/>
              </a:rPr>
              <a:t>This is dummy text it is not here to be read this is dummy text it is not here to be read. This is dummy text it is not here to be read this is dummy text it is not here to be read. This is dummy text it is not here to be read this is dummy text it is not here to be read.</a:t>
            </a:r>
          </a:p>
        </p:txBody>
      </p:sp>
      <p:sp>
        <p:nvSpPr>
          <p:cNvPr id="10" name="Text Placeholder 18">
            <a:extLst>
              <a:ext uri="{FF2B5EF4-FFF2-40B4-BE49-F238E27FC236}">
                <a16:creationId xmlns:a16="http://schemas.microsoft.com/office/drawing/2014/main" id="{A4B3F3D7-3932-38AD-9366-B0529CE36A85}"/>
              </a:ext>
            </a:extLst>
          </p:cNvPr>
          <p:cNvSpPr>
            <a:spLocks noGrp="1"/>
          </p:cNvSpPr>
          <p:nvPr>
            <p:ph type="body" sz="quarter" idx="16" hasCustomPrompt="1"/>
          </p:nvPr>
        </p:nvSpPr>
        <p:spPr>
          <a:xfrm>
            <a:off x="6275970" y="1750533"/>
            <a:ext cx="2502000" cy="4379040"/>
          </a:xfrm>
        </p:spPr>
        <p:txBody>
          <a:bodyPr>
            <a:noAutofit/>
          </a:bodyPr>
          <a:lstStyle>
            <a:lvl1pPr>
              <a:defRPr sz="1300"/>
            </a:lvl1pPr>
            <a:lvl2pPr marL="0" marR="0"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lang="en-AU" sz="1300" b="1" i="0" kern="1200" smtClean="0">
                <a:solidFill>
                  <a:schemeClr val="tx1"/>
                </a:solidFill>
                <a:latin typeface="Calibri" panose="020F0502020204030204" pitchFamily="34" charset="0"/>
                <a:cs typeface="Calibri" panose="020F0502020204030204" pitchFamily="34" charset="0"/>
              </a:defRPr>
            </a:lvl2pPr>
            <a:lvl3pPr>
              <a:defRPr sz="1300"/>
            </a:lvl3pPr>
            <a:lvl4pPr>
              <a:defRPr sz="1300"/>
            </a:lvl4pPr>
            <a:lvl5pPr>
              <a:defRPr sz="1300"/>
            </a:lvl5pPr>
          </a:lstStyle>
          <a:p>
            <a:pPr marL="0" lvl="1" indent="0">
              <a:buFont typeface="Arial" panose="020B0604020202020204" pitchFamily="34" charset="0"/>
              <a:buNone/>
            </a:pPr>
            <a:r>
              <a:rPr lang="en-AU">
                <a:solidFill>
                  <a:schemeClr val="accent2"/>
                </a:solidFill>
              </a:rPr>
              <a:t>Header</a:t>
            </a:r>
          </a:p>
          <a:p>
            <a:pPr marL="0" lvl="1" indent="0">
              <a:buFont typeface="Arial" panose="020B0604020202020204" pitchFamily="34" charset="0"/>
              <a:buNone/>
            </a:pPr>
            <a:r>
              <a:rPr lang="en-AU" b="0">
                <a:latin typeface="+mn-lt"/>
              </a:rPr>
              <a:t>This is dummy text it is not here to be read this is dummy text it is not here to be read. This is dummy text it is not here to be read this is dummy text it is not here to be read.</a:t>
            </a: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lang="en-AU" sz="1300" b="0" kern="1200">
              <a:solidFill>
                <a:schemeClr val="tx1"/>
              </a:solidFill>
              <a:latin typeface="+mj-lt"/>
              <a:ea typeface="+mn-ea"/>
              <a:cs typeface="Calibri Light" panose="020F0302020204030204" pitchFamily="34" charset="0"/>
            </a:endParaRP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lang="en-AU" sz="1300" b="0" kern="1200">
                <a:solidFill>
                  <a:schemeClr val="tx1"/>
                </a:solidFill>
                <a:latin typeface="+mj-lt"/>
                <a:ea typeface="+mn-ea"/>
                <a:cs typeface="Calibri Light" panose="020F0302020204030204" pitchFamily="34" charset="0"/>
              </a:rPr>
              <a:t>This is dummy text it is not here to be read this is dummy text it is not here to be read. This is dummy text it is not here to be read this is dummy text it is not here to be read. This is dummy text it is not here to be read this is dummy text it is not here to be read.</a:t>
            </a:r>
          </a:p>
        </p:txBody>
      </p:sp>
      <p:sp>
        <p:nvSpPr>
          <p:cNvPr id="11" name="Text Placeholder 18">
            <a:extLst>
              <a:ext uri="{FF2B5EF4-FFF2-40B4-BE49-F238E27FC236}">
                <a16:creationId xmlns:a16="http://schemas.microsoft.com/office/drawing/2014/main" id="{A771FFA1-1DEE-9897-CDD4-44BD5FDD3B0E}"/>
              </a:ext>
            </a:extLst>
          </p:cNvPr>
          <p:cNvSpPr>
            <a:spLocks noGrp="1"/>
          </p:cNvSpPr>
          <p:nvPr>
            <p:ph type="body" sz="quarter" idx="17" hasCustomPrompt="1"/>
          </p:nvPr>
        </p:nvSpPr>
        <p:spPr>
          <a:xfrm>
            <a:off x="9133156" y="1750533"/>
            <a:ext cx="2502000" cy="4379040"/>
          </a:xfrm>
        </p:spPr>
        <p:txBody>
          <a:bodyPr>
            <a:noAutofit/>
          </a:bodyPr>
          <a:lstStyle>
            <a:lvl1pPr>
              <a:defRPr sz="1300"/>
            </a:lvl1pPr>
            <a:lvl2pPr marL="0" marR="0"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lang="en-AU" sz="1300" b="1" i="0" kern="1200" smtClean="0">
                <a:solidFill>
                  <a:schemeClr val="tx1"/>
                </a:solidFill>
                <a:latin typeface="Calibri" panose="020F0502020204030204" pitchFamily="34" charset="0"/>
                <a:cs typeface="Calibri" panose="020F0502020204030204" pitchFamily="34" charset="0"/>
              </a:defRPr>
            </a:lvl2pPr>
            <a:lvl3pPr>
              <a:defRPr sz="1300"/>
            </a:lvl3pPr>
            <a:lvl4pPr>
              <a:defRPr sz="1300"/>
            </a:lvl4pPr>
            <a:lvl5pPr>
              <a:defRPr sz="1300"/>
            </a:lvl5pPr>
          </a:lstStyle>
          <a:p>
            <a:pPr marL="0" lvl="1" indent="0">
              <a:buFont typeface="Arial" panose="020B0604020202020204" pitchFamily="34" charset="0"/>
              <a:buNone/>
            </a:pPr>
            <a:r>
              <a:rPr lang="en-AU">
                <a:solidFill>
                  <a:schemeClr val="accent2"/>
                </a:solidFill>
              </a:rPr>
              <a:t>Header</a:t>
            </a:r>
          </a:p>
          <a:p>
            <a:pPr marL="0" lvl="1" indent="0">
              <a:buFont typeface="Arial" panose="020B0604020202020204" pitchFamily="34" charset="0"/>
              <a:buNone/>
            </a:pPr>
            <a:r>
              <a:rPr lang="en-AU" b="0">
                <a:latin typeface="+mn-lt"/>
              </a:rPr>
              <a:t>This is dummy text it is not here to be read this is dummy text it is not here to be read. This is dummy text it is not here to be read this is dummy text it is not here to be read.</a:t>
            </a: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lang="en-AU" sz="1300" b="0" kern="1200">
              <a:solidFill>
                <a:schemeClr val="tx1"/>
              </a:solidFill>
              <a:latin typeface="+mj-lt"/>
              <a:ea typeface="+mn-ea"/>
              <a:cs typeface="Calibri Light" panose="020F0302020204030204" pitchFamily="34" charset="0"/>
            </a:endParaRP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lang="en-AU" sz="1300" b="0" kern="1200">
                <a:solidFill>
                  <a:schemeClr val="tx1"/>
                </a:solidFill>
                <a:latin typeface="+mj-lt"/>
                <a:ea typeface="+mn-ea"/>
                <a:cs typeface="Calibri Light" panose="020F0302020204030204" pitchFamily="34" charset="0"/>
              </a:rPr>
              <a:t>This is dummy text it is not here to be read this is dummy text it is not here to be read. This is dummy text it is not here to be read this is dummy text it is not here to be read. This is dummy text it is not here to be read this is dummy text it is not here to be read.</a:t>
            </a:r>
          </a:p>
        </p:txBody>
      </p:sp>
    </p:spTree>
    <p:extLst>
      <p:ext uri="{BB962C8B-B14F-4D97-AF65-F5344CB8AC3E}">
        <p14:creationId xmlns:p14="http://schemas.microsoft.com/office/powerpoint/2010/main" val="30886571"/>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column – righ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C5AD548-B7F2-8FC0-DAF3-47D905430CE5}"/>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a:fillRect/>
          </a:stretch>
        </p:blipFill>
        <p:spPr>
          <a:xfrm rot="16515226">
            <a:off x="5945727" y="-568502"/>
            <a:ext cx="6199347" cy="6783824"/>
          </a:xfrm>
          <a:custGeom>
            <a:avLst/>
            <a:gdLst>
              <a:gd name="connsiteX0" fmla="*/ 5623097 w 6199347"/>
              <a:gd name="connsiteY0" fmla="*/ 0 h 6783824"/>
              <a:gd name="connsiteX1" fmla="*/ 6199347 w 6199347"/>
              <a:gd name="connsiteY1" fmla="*/ 6266761 h 6783824"/>
              <a:gd name="connsiteX2" fmla="*/ 576250 w 6199347"/>
              <a:gd name="connsiteY2" fmla="*/ 6783824 h 6783824"/>
              <a:gd name="connsiteX3" fmla="*/ 0 w 6199347"/>
              <a:gd name="connsiteY3" fmla="*/ 517063 h 6783824"/>
            </a:gdLst>
            <a:ahLst/>
            <a:cxnLst>
              <a:cxn ang="0">
                <a:pos x="connsiteX0" y="connsiteY0"/>
              </a:cxn>
              <a:cxn ang="0">
                <a:pos x="connsiteX1" y="connsiteY1"/>
              </a:cxn>
              <a:cxn ang="0">
                <a:pos x="connsiteX2" y="connsiteY2"/>
              </a:cxn>
              <a:cxn ang="0">
                <a:pos x="connsiteX3" y="connsiteY3"/>
              </a:cxn>
            </a:cxnLst>
            <a:rect l="l" t="t" r="r" b="b"/>
            <a:pathLst>
              <a:path w="6199347" h="6783824">
                <a:moveTo>
                  <a:pt x="5623097" y="0"/>
                </a:moveTo>
                <a:lnTo>
                  <a:pt x="6199347" y="6266761"/>
                </a:lnTo>
                <a:lnTo>
                  <a:pt x="576250" y="6783824"/>
                </a:lnTo>
                <a:lnTo>
                  <a:pt x="0" y="517063"/>
                </a:lnTo>
                <a:close/>
              </a:path>
            </a:pathLst>
          </a:custGeom>
        </p:spPr>
      </p:pic>
      <p:sp>
        <p:nvSpPr>
          <p:cNvPr id="4" name="Title Placeholder 1">
            <a:extLst>
              <a:ext uri="{FF2B5EF4-FFF2-40B4-BE49-F238E27FC236}">
                <a16:creationId xmlns:a16="http://schemas.microsoft.com/office/drawing/2014/main" id="{7D5CFCB8-10DB-1E5E-D8FA-3626C4F651B2}"/>
              </a:ext>
            </a:extLst>
          </p:cNvPr>
          <p:cNvSpPr>
            <a:spLocks noGrp="1"/>
          </p:cNvSpPr>
          <p:nvPr>
            <p:ph type="title" hasCustomPrompt="1"/>
          </p:nvPr>
        </p:nvSpPr>
        <p:spPr bwMode="gray">
          <a:xfrm>
            <a:off x="561600" y="432000"/>
            <a:ext cx="7259200" cy="454969"/>
          </a:xfrm>
          <a:prstGeom prst="rect">
            <a:avLst/>
          </a:prstGeom>
        </p:spPr>
        <p:txBody>
          <a:bodyPr vert="horz" lIns="0" tIns="0" rIns="0" bIns="0" rtlCol="0" anchor="t" anchorCtr="0">
            <a:noAutofit/>
          </a:bodyPr>
          <a:lstStyle/>
          <a:p>
            <a:r>
              <a:rPr lang="en-US" noProof="0"/>
              <a:t>Click to add title</a:t>
            </a:r>
          </a:p>
        </p:txBody>
      </p:sp>
      <p:sp>
        <p:nvSpPr>
          <p:cNvPr id="10" name="Text Placeholder 18">
            <a:extLst>
              <a:ext uri="{FF2B5EF4-FFF2-40B4-BE49-F238E27FC236}">
                <a16:creationId xmlns:a16="http://schemas.microsoft.com/office/drawing/2014/main" id="{E64F4759-69CD-F303-6DE5-50E5811BCBFC}"/>
              </a:ext>
            </a:extLst>
          </p:cNvPr>
          <p:cNvSpPr>
            <a:spLocks noGrp="1"/>
          </p:cNvSpPr>
          <p:nvPr>
            <p:ph type="body" sz="quarter" idx="14" hasCustomPrompt="1"/>
          </p:nvPr>
        </p:nvSpPr>
        <p:spPr>
          <a:xfrm>
            <a:off x="561598" y="1750533"/>
            <a:ext cx="2502000" cy="4379040"/>
          </a:xfrm>
        </p:spPr>
        <p:txBody>
          <a:bodyPr>
            <a:noAutofit/>
          </a:bodyPr>
          <a:lstStyle>
            <a:lvl1pPr>
              <a:defRPr sz="1300"/>
            </a:lvl1pPr>
            <a:lvl2pPr marL="0" marR="0"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lang="en-AU" sz="1300" b="1" i="0" kern="1200" smtClean="0">
                <a:solidFill>
                  <a:schemeClr val="tx1"/>
                </a:solidFill>
                <a:latin typeface="Calibri" panose="020F0502020204030204" pitchFamily="34" charset="0"/>
                <a:cs typeface="Calibri" panose="020F0502020204030204" pitchFamily="34" charset="0"/>
              </a:defRPr>
            </a:lvl2pPr>
            <a:lvl3pPr>
              <a:defRPr sz="1300"/>
            </a:lvl3pPr>
            <a:lvl4pPr>
              <a:defRPr sz="1300"/>
            </a:lvl4pPr>
            <a:lvl5pPr>
              <a:defRPr sz="1300"/>
            </a:lvl5pPr>
          </a:lstStyle>
          <a:p>
            <a:pPr marL="0" lvl="1" indent="0">
              <a:buFont typeface="Arial" panose="020B0604020202020204" pitchFamily="34" charset="0"/>
              <a:buNone/>
            </a:pPr>
            <a:r>
              <a:rPr lang="en-AU">
                <a:solidFill>
                  <a:schemeClr val="accent2"/>
                </a:solidFill>
              </a:rPr>
              <a:t>Header</a:t>
            </a:r>
          </a:p>
          <a:p>
            <a:pPr marL="0" lvl="1" indent="0">
              <a:buFont typeface="Arial" panose="020B0604020202020204" pitchFamily="34" charset="0"/>
              <a:buNone/>
            </a:pPr>
            <a:r>
              <a:rPr lang="en-AU" b="0">
                <a:latin typeface="+mn-lt"/>
              </a:rPr>
              <a:t>This is dummy text it is not here to be read this is dummy text it is not here to be read. This is dummy text it is not here to be read this is dummy text it is not here to be read.</a:t>
            </a: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lang="en-AU" sz="1300" b="0" kern="1200">
              <a:solidFill>
                <a:schemeClr val="tx1"/>
              </a:solidFill>
              <a:latin typeface="+mj-lt"/>
              <a:ea typeface="+mn-ea"/>
              <a:cs typeface="Calibri Light" panose="020F0302020204030204" pitchFamily="34" charset="0"/>
            </a:endParaRP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lang="en-AU" sz="1300" b="0" kern="1200">
                <a:solidFill>
                  <a:schemeClr val="tx1"/>
                </a:solidFill>
                <a:latin typeface="+mj-lt"/>
                <a:ea typeface="+mn-ea"/>
                <a:cs typeface="Calibri Light" panose="020F0302020204030204" pitchFamily="34" charset="0"/>
              </a:rPr>
              <a:t>This is dummy text it is not here to be read this is dummy text it is not here to be read. This is dummy text it is not here to be read this is dummy text it is not here to be read. This is dummy text it is not here to be read this is dummy text it is not here to be read.</a:t>
            </a:r>
          </a:p>
        </p:txBody>
      </p:sp>
      <p:sp>
        <p:nvSpPr>
          <p:cNvPr id="11" name="Text Placeholder 18">
            <a:extLst>
              <a:ext uri="{FF2B5EF4-FFF2-40B4-BE49-F238E27FC236}">
                <a16:creationId xmlns:a16="http://schemas.microsoft.com/office/drawing/2014/main" id="{8076722F-6669-4357-88C3-926097B9D393}"/>
              </a:ext>
            </a:extLst>
          </p:cNvPr>
          <p:cNvSpPr>
            <a:spLocks noGrp="1"/>
          </p:cNvSpPr>
          <p:nvPr>
            <p:ph type="body" sz="quarter" idx="15" hasCustomPrompt="1"/>
          </p:nvPr>
        </p:nvSpPr>
        <p:spPr>
          <a:xfrm>
            <a:off x="3418784" y="1750533"/>
            <a:ext cx="2502000" cy="4379040"/>
          </a:xfrm>
        </p:spPr>
        <p:txBody>
          <a:bodyPr>
            <a:noAutofit/>
          </a:bodyPr>
          <a:lstStyle>
            <a:lvl1pPr>
              <a:defRPr sz="1300"/>
            </a:lvl1pPr>
            <a:lvl2pPr marL="0" marR="0"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lang="en-AU" sz="1300" b="1" i="0" kern="1200" smtClean="0">
                <a:solidFill>
                  <a:schemeClr val="tx1"/>
                </a:solidFill>
                <a:latin typeface="Calibri" panose="020F0502020204030204" pitchFamily="34" charset="0"/>
                <a:cs typeface="Calibri" panose="020F0502020204030204" pitchFamily="34" charset="0"/>
              </a:defRPr>
            </a:lvl2pPr>
            <a:lvl3pPr>
              <a:defRPr sz="1300"/>
            </a:lvl3pPr>
            <a:lvl4pPr>
              <a:defRPr sz="1300"/>
            </a:lvl4pPr>
            <a:lvl5pPr>
              <a:defRPr sz="1300"/>
            </a:lvl5pPr>
          </a:lstStyle>
          <a:p>
            <a:pPr marL="0" lvl="1" indent="0">
              <a:buFont typeface="Arial" panose="020B0604020202020204" pitchFamily="34" charset="0"/>
              <a:buNone/>
            </a:pPr>
            <a:r>
              <a:rPr lang="en-AU">
                <a:solidFill>
                  <a:schemeClr val="accent2"/>
                </a:solidFill>
              </a:rPr>
              <a:t>Header</a:t>
            </a:r>
          </a:p>
          <a:p>
            <a:pPr marL="0" lvl="1" indent="0">
              <a:buFont typeface="Arial" panose="020B0604020202020204" pitchFamily="34" charset="0"/>
              <a:buNone/>
            </a:pPr>
            <a:r>
              <a:rPr lang="en-AU" b="0">
                <a:latin typeface="+mn-lt"/>
              </a:rPr>
              <a:t>This is dummy text it is not here to be read this is dummy text it is not here to be read. This is dummy text it is not here to be read this is dummy text it is not here to be read.</a:t>
            </a: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lang="en-AU" sz="1300" b="0" kern="1200">
              <a:solidFill>
                <a:schemeClr val="tx1"/>
              </a:solidFill>
              <a:latin typeface="+mj-lt"/>
              <a:ea typeface="+mn-ea"/>
              <a:cs typeface="Calibri Light" panose="020F0302020204030204" pitchFamily="34" charset="0"/>
            </a:endParaRP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lang="en-AU" sz="1300" b="0" kern="1200">
                <a:solidFill>
                  <a:schemeClr val="tx1"/>
                </a:solidFill>
                <a:latin typeface="+mj-lt"/>
                <a:ea typeface="+mn-ea"/>
                <a:cs typeface="Calibri Light" panose="020F0302020204030204" pitchFamily="34" charset="0"/>
              </a:rPr>
              <a:t>This is dummy text it is not here to be read this is dummy text it is not here to be read. This is dummy text it is not here to be read this is dummy text it is not here to be read. This is dummy text it is not here to be read this is dummy text it is not here to be read.</a:t>
            </a:r>
          </a:p>
        </p:txBody>
      </p:sp>
      <p:sp>
        <p:nvSpPr>
          <p:cNvPr id="12" name="Text Placeholder 18">
            <a:extLst>
              <a:ext uri="{FF2B5EF4-FFF2-40B4-BE49-F238E27FC236}">
                <a16:creationId xmlns:a16="http://schemas.microsoft.com/office/drawing/2014/main" id="{06FF6229-7342-CD80-4349-D9850682EE79}"/>
              </a:ext>
            </a:extLst>
          </p:cNvPr>
          <p:cNvSpPr>
            <a:spLocks noGrp="1"/>
          </p:cNvSpPr>
          <p:nvPr>
            <p:ph type="body" sz="quarter" idx="16" hasCustomPrompt="1"/>
          </p:nvPr>
        </p:nvSpPr>
        <p:spPr>
          <a:xfrm>
            <a:off x="6275970" y="1750533"/>
            <a:ext cx="2502000" cy="4379040"/>
          </a:xfrm>
        </p:spPr>
        <p:txBody>
          <a:bodyPr>
            <a:noAutofit/>
          </a:bodyPr>
          <a:lstStyle>
            <a:lvl1pPr>
              <a:defRPr sz="1300"/>
            </a:lvl1pPr>
            <a:lvl2pPr marL="0" marR="0"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lang="en-AU" sz="1300" b="1" i="0" kern="1200" smtClean="0">
                <a:solidFill>
                  <a:schemeClr val="tx1"/>
                </a:solidFill>
                <a:latin typeface="Calibri" panose="020F0502020204030204" pitchFamily="34" charset="0"/>
                <a:cs typeface="Calibri" panose="020F0502020204030204" pitchFamily="34" charset="0"/>
              </a:defRPr>
            </a:lvl2pPr>
            <a:lvl3pPr>
              <a:defRPr sz="1300"/>
            </a:lvl3pPr>
            <a:lvl4pPr>
              <a:defRPr sz="1300"/>
            </a:lvl4pPr>
            <a:lvl5pPr>
              <a:defRPr sz="1300"/>
            </a:lvl5pPr>
          </a:lstStyle>
          <a:p>
            <a:pPr marL="0" lvl="1" indent="0">
              <a:buFont typeface="Arial" panose="020B0604020202020204" pitchFamily="34" charset="0"/>
              <a:buNone/>
            </a:pPr>
            <a:r>
              <a:rPr lang="en-AU">
                <a:solidFill>
                  <a:schemeClr val="accent2"/>
                </a:solidFill>
              </a:rPr>
              <a:t>Header</a:t>
            </a:r>
          </a:p>
          <a:p>
            <a:pPr marL="0" lvl="1" indent="0">
              <a:buFont typeface="Arial" panose="020B0604020202020204" pitchFamily="34" charset="0"/>
              <a:buNone/>
            </a:pPr>
            <a:r>
              <a:rPr lang="en-AU" b="0">
                <a:latin typeface="+mn-lt"/>
              </a:rPr>
              <a:t>This is dummy text it is not here to be read this is dummy text it is not here to be read. This is dummy text it is not here to be read this is dummy text it is not here to be read.</a:t>
            </a: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lang="en-AU" sz="1300" b="0" kern="1200">
              <a:solidFill>
                <a:schemeClr val="tx1"/>
              </a:solidFill>
              <a:latin typeface="+mj-lt"/>
              <a:ea typeface="+mn-ea"/>
              <a:cs typeface="Calibri Light" panose="020F0302020204030204" pitchFamily="34" charset="0"/>
            </a:endParaRP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lang="en-AU" sz="1300" b="0" kern="1200">
                <a:solidFill>
                  <a:schemeClr val="tx1"/>
                </a:solidFill>
                <a:latin typeface="+mj-lt"/>
                <a:ea typeface="+mn-ea"/>
                <a:cs typeface="Calibri Light" panose="020F0302020204030204" pitchFamily="34" charset="0"/>
              </a:rPr>
              <a:t>This is dummy text it is not here to be read this is dummy text it is not here to be read. This is dummy text it is not here to be read this is dummy text it is not here to be read. This is dummy text it is not here to be read this is dummy text it is not here to be read.</a:t>
            </a:r>
          </a:p>
        </p:txBody>
      </p:sp>
    </p:spTree>
    <p:extLst>
      <p:ext uri="{BB962C8B-B14F-4D97-AF65-F5344CB8AC3E}">
        <p14:creationId xmlns:p14="http://schemas.microsoft.com/office/powerpoint/2010/main" val="232742744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D2AFE7-CDB5-C751-16EE-528D075FC4F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4554071"/>
            <a:ext cx="2779060" cy="2303929"/>
          </a:xfrm>
          <a:prstGeom prst="rect">
            <a:avLst/>
          </a:prstGeom>
        </p:spPr>
      </p:pic>
      <p:pic>
        <p:nvPicPr>
          <p:cNvPr id="3" name="Picture 2">
            <a:extLst>
              <a:ext uri="{FF2B5EF4-FFF2-40B4-BE49-F238E27FC236}">
                <a16:creationId xmlns:a16="http://schemas.microsoft.com/office/drawing/2014/main" id="{92F2D98F-10E5-00F0-F10D-84ACC47FEC98}"/>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259893" y="0"/>
            <a:ext cx="4932108" cy="1639661"/>
          </a:xfrm>
          <a:prstGeom prst="rect">
            <a:avLst/>
          </a:prstGeom>
        </p:spPr>
      </p:pic>
      <p:sp>
        <p:nvSpPr>
          <p:cNvPr id="4" name="Title Placeholder 1">
            <a:extLst>
              <a:ext uri="{FF2B5EF4-FFF2-40B4-BE49-F238E27FC236}">
                <a16:creationId xmlns:a16="http://schemas.microsoft.com/office/drawing/2014/main" id="{7D5CFCB8-10DB-1E5E-D8FA-3626C4F651B2}"/>
              </a:ext>
            </a:extLst>
          </p:cNvPr>
          <p:cNvSpPr>
            <a:spLocks noGrp="1"/>
          </p:cNvSpPr>
          <p:nvPr>
            <p:ph type="title" hasCustomPrompt="1"/>
          </p:nvPr>
        </p:nvSpPr>
        <p:spPr bwMode="gray">
          <a:xfrm>
            <a:off x="561600" y="432000"/>
            <a:ext cx="8239486" cy="454969"/>
          </a:xfrm>
          <a:prstGeom prst="rect">
            <a:avLst/>
          </a:prstGeom>
        </p:spPr>
        <p:txBody>
          <a:bodyPr vert="horz" lIns="0" tIns="0" rIns="0" bIns="0" rtlCol="0" anchor="t" anchorCtr="0">
            <a:noAutofit/>
          </a:bodyPr>
          <a:lstStyle/>
          <a:p>
            <a:r>
              <a:rPr lang="en-US" noProof="0"/>
              <a:t>Click to add title</a:t>
            </a:r>
          </a:p>
        </p:txBody>
      </p:sp>
      <p:sp>
        <p:nvSpPr>
          <p:cNvPr id="6" name="Text Placeholder 18">
            <a:extLst>
              <a:ext uri="{FF2B5EF4-FFF2-40B4-BE49-F238E27FC236}">
                <a16:creationId xmlns:a16="http://schemas.microsoft.com/office/drawing/2014/main" id="{C1C59609-0699-6E01-3637-1B9777355714}"/>
              </a:ext>
            </a:extLst>
          </p:cNvPr>
          <p:cNvSpPr>
            <a:spLocks noGrp="1"/>
          </p:cNvSpPr>
          <p:nvPr>
            <p:ph type="body" sz="quarter" idx="14" hasCustomPrompt="1"/>
          </p:nvPr>
        </p:nvSpPr>
        <p:spPr>
          <a:xfrm>
            <a:off x="561597" y="1750533"/>
            <a:ext cx="8239489" cy="3556230"/>
          </a:xfrm>
        </p:spPr>
        <p:txBody>
          <a:bodyPr>
            <a:noAutofit/>
          </a:bodyPr>
          <a:lstStyle>
            <a:lvl1pPr>
              <a:defRPr sz="1300"/>
            </a:lvl1pPr>
            <a:lvl2pPr marL="0" marR="0"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lang="en-AU" sz="1300" b="1" i="0" kern="1200">
                <a:solidFill>
                  <a:schemeClr val="tx1"/>
                </a:solidFill>
                <a:cs typeface="Calibri" panose="020F0502020204030204" pitchFamily="34" charset="0"/>
              </a:defRPr>
            </a:lvl2pPr>
            <a:lvl3pPr>
              <a:defRPr sz="1300"/>
            </a:lvl3pPr>
            <a:lvl4pPr>
              <a:defRPr sz="1300"/>
            </a:lvl4pPr>
            <a:lvl5pPr>
              <a:defRPr sz="1300"/>
            </a:lvl5pPr>
          </a:lstStyle>
          <a:p>
            <a:pPr marL="0" lvl="1" indent="0">
              <a:buFont typeface="Arial" panose="020B0604020202020204" pitchFamily="34" charset="0"/>
              <a:buNone/>
            </a:pPr>
            <a:r>
              <a:rPr lang="en-AU">
                <a:solidFill>
                  <a:schemeClr val="accent2"/>
                </a:solidFill>
              </a:rPr>
              <a:t>Header</a:t>
            </a: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lang="en-AU" sz="1300" b="0" kern="1200">
                <a:solidFill>
                  <a:schemeClr val="tx1"/>
                </a:solidFill>
                <a:latin typeface="+mj-lt"/>
                <a:ea typeface="+mn-ea"/>
                <a:cs typeface="Calibri Light" panose="020F0302020204030204" pitchFamily="34" charset="0"/>
              </a:rPr>
              <a:t>This is dummy text it is not here to be read this is dummy text it is not here to be read.</a:t>
            </a:r>
            <a:br>
              <a:rPr lang="en-AU" sz="1300" b="0" kern="1200">
                <a:solidFill>
                  <a:schemeClr val="tx1"/>
                </a:solidFill>
                <a:latin typeface="+mj-lt"/>
                <a:ea typeface="+mn-ea"/>
                <a:cs typeface="Calibri Light" panose="020F0302020204030204" pitchFamily="34" charset="0"/>
              </a:rPr>
            </a:br>
            <a:r>
              <a:rPr lang="en-AU" sz="1300" b="0" kern="1200">
                <a:solidFill>
                  <a:schemeClr val="tx1"/>
                </a:solidFill>
                <a:latin typeface="+mj-lt"/>
                <a:ea typeface="+mn-ea"/>
                <a:cs typeface="Calibri Light" panose="020F0302020204030204" pitchFamily="34" charset="0"/>
              </a:rPr>
              <a:t>This is dummy text it is not here to be read this is dummy text it is not here to be read. This is dummy text it</a:t>
            </a:r>
            <a:br>
              <a:rPr lang="en-AU" sz="1300" b="0" kern="1200">
                <a:solidFill>
                  <a:schemeClr val="tx1"/>
                </a:solidFill>
                <a:latin typeface="+mj-lt"/>
                <a:ea typeface="+mn-ea"/>
                <a:cs typeface="Calibri Light" panose="020F0302020204030204" pitchFamily="34" charset="0"/>
              </a:rPr>
            </a:br>
            <a:r>
              <a:rPr lang="en-AU" sz="1300" b="0" kern="1200">
                <a:solidFill>
                  <a:schemeClr val="tx1"/>
                </a:solidFill>
                <a:latin typeface="+mj-lt"/>
                <a:ea typeface="+mn-ea"/>
                <a:cs typeface="Calibri Light" panose="020F0302020204030204" pitchFamily="34" charset="0"/>
              </a:rPr>
              <a:t>is not here to be read this is dummy text it is not here to be read.</a:t>
            </a: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endParaRPr lang="en-AU" sz="1300" b="0" kern="1200">
              <a:solidFill>
                <a:schemeClr val="tx1"/>
              </a:solidFill>
              <a:latin typeface="+mj-lt"/>
              <a:ea typeface="+mn-ea"/>
              <a:cs typeface="Calibri Light" panose="020F0302020204030204" pitchFamily="34" charset="0"/>
            </a:endParaRPr>
          </a:p>
          <a:p>
            <a:pPr marL="0" marR="0" lvl="1" indent="0" algn="l" defTabSz="685800" rtl="0" eaLnBrk="1" fontAlgn="auto" latinLnBrk="0" hangingPunct="1">
              <a:lnSpc>
                <a:spcPct val="100000"/>
              </a:lnSpc>
              <a:spcBef>
                <a:spcPts val="0"/>
              </a:spcBef>
              <a:spcAft>
                <a:spcPts val="0"/>
              </a:spcAft>
              <a:buClrTx/>
              <a:buSzPct val="100000"/>
              <a:buFont typeface="Arial" panose="020B0604020202020204" pitchFamily="34" charset="0"/>
              <a:buNone/>
              <a:tabLst/>
              <a:defRPr/>
            </a:pPr>
            <a:r>
              <a:rPr lang="en-AU" sz="1300" b="0" kern="1200">
                <a:solidFill>
                  <a:schemeClr val="tx1"/>
                </a:solidFill>
                <a:latin typeface="+mj-lt"/>
                <a:ea typeface="+mn-ea"/>
                <a:cs typeface="Calibri Light" panose="020F0302020204030204" pitchFamily="34" charset="0"/>
              </a:rPr>
              <a:t>This is dummy text it is not here to be read this is dummy text it is not here to be read. This is dummy text it is not here to be read this is dummy text it is not here to be read. This is dummy text it is not here to be read this is dummy text it is not here to be read.</a:t>
            </a:r>
          </a:p>
        </p:txBody>
      </p:sp>
    </p:spTree>
    <p:extLst>
      <p:ext uri="{BB962C8B-B14F-4D97-AF65-F5344CB8AC3E}">
        <p14:creationId xmlns:p14="http://schemas.microsoft.com/office/powerpoint/2010/main" val="390601108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 column_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382D72-D4E3-95C5-3331-2D2BC68290A6}"/>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4554071"/>
            <a:ext cx="2779060" cy="2303929"/>
          </a:xfrm>
          <a:prstGeom prst="rect">
            <a:avLst/>
          </a:prstGeom>
        </p:spPr>
      </p:pic>
      <p:pic>
        <p:nvPicPr>
          <p:cNvPr id="4" name="Picture 3">
            <a:extLst>
              <a:ext uri="{FF2B5EF4-FFF2-40B4-BE49-F238E27FC236}">
                <a16:creationId xmlns:a16="http://schemas.microsoft.com/office/drawing/2014/main" id="{BC365191-13C9-6D99-CF37-B115A447940C}"/>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7259893" y="0"/>
            <a:ext cx="4932108" cy="1639661"/>
          </a:xfrm>
          <a:prstGeom prst="rect">
            <a:avLst/>
          </a:prstGeom>
        </p:spPr>
      </p:pic>
      <p:sp>
        <p:nvSpPr>
          <p:cNvPr id="14" name="Text Placeholder 18"/>
          <p:cNvSpPr>
            <a:spLocks noGrp="1"/>
          </p:cNvSpPr>
          <p:nvPr>
            <p:ph idx="1"/>
          </p:nvPr>
        </p:nvSpPr>
        <p:spPr>
          <a:xfrm>
            <a:off x="561598" y="1750532"/>
            <a:ext cx="11073558" cy="4612167"/>
          </a:xfrm>
          <a:prstGeom prst="rect">
            <a:avLst/>
          </a:prstGeom>
        </p:spPr>
        <p:txBody>
          <a:bodyPr vert="horz" lIns="0" tIns="0" rIns="0" bIns="0" rtlCol="0">
            <a:noAutofit/>
          </a:bodyPr>
          <a:lstStyle>
            <a:lvl1pPr marL="0" indent="0" algn="l">
              <a:buFontTx/>
              <a:buNone/>
              <a:defRPr sz="1300">
                <a:latin typeface="+mn-lt"/>
              </a:defRPr>
            </a:lvl1pPr>
            <a:lvl2pPr marL="0" indent="0" algn="l">
              <a:buClrTx/>
              <a:buSzPct val="100000"/>
              <a:buFontTx/>
              <a:buNone/>
              <a:defRPr sz="1300">
                <a:latin typeface="+mj-lt"/>
              </a:defRPr>
            </a:lvl2pPr>
            <a:lvl3pPr marL="228600" indent="-104775" algn="l">
              <a:buClrTx/>
              <a:buSzPct val="100000"/>
              <a:buFont typeface="Arial" panose="020B0604020202020204" pitchFamily="34" charset="0"/>
              <a:buChar char="•"/>
              <a:defRPr sz="1300">
                <a:latin typeface="+mn-lt"/>
              </a:defRPr>
            </a:lvl3pPr>
            <a:lvl4pPr marL="352425" indent="-104775" algn="l">
              <a:buClrTx/>
              <a:buSzPct val="100000"/>
              <a:buFont typeface="Arial" panose="020B0604020202020204" pitchFamily="34" charset="0"/>
              <a:buChar char="◦"/>
              <a:defRPr sz="1300">
                <a:latin typeface="+mn-lt"/>
              </a:defRPr>
            </a:lvl4pPr>
            <a:lvl5pPr marL="476250" indent="-104775" algn="l">
              <a:buClrTx/>
              <a:buSzPct val="100000"/>
              <a:buFont typeface="Arial" panose="020B0604020202020204" pitchFamily="34" charset="0"/>
              <a:buChar char="−"/>
              <a:defRPr sz="13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noProof="0"/>
          </a:p>
        </p:txBody>
      </p:sp>
      <p:sp>
        <p:nvSpPr>
          <p:cNvPr id="2" name="Title Placeholder 1">
            <a:extLst>
              <a:ext uri="{FF2B5EF4-FFF2-40B4-BE49-F238E27FC236}">
                <a16:creationId xmlns:a16="http://schemas.microsoft.com/office/drawing/2014/main" id="{2426CF3E-3657-E0F9-9592-8E48E1CD330D}"/>
              </a:ext>
            </a:extLst>
          </p:cNvPr>
          <p:cNvSpPr>
            <a:spLocks noGrp="1"/>
          </p:cNvSpPr>
          <p:nvPr>
            <p:ph type="title"/>
          </p:nvPr>
        </p:nvSpPr>
        <p:spPr bwMode="gray">
          <a:xfrm>
            <a:off x="561599" y="432000"/>
            <a:ext cx="9100561" cy="454969"/>
          </a:xfrm>
          <a:prstGeom prst="rect">
            <a:avLst/>
          </a:prstGeom>
        </p:spPr>
        <p:txBody>
          <a:bodyPr vert="horz" lIns="0" tIns="0" rIns="0" bIns="0" rtlCol="0" anchor="t" anchorCtr="0">
            <a:noAutofit/>
          </a:bodyPr>
          <a:lstStyle/>
          <a:p>
            <a:r>
              <a:rPr lang="en-US" noProof="0"/>
              <a:t>Click to edit Master title style</a:t>
            </a:r>
          </a:p>
        </p:txBody>
      </p:sp>
    </p:spTree>
    <p:extLst>
      <p:ext uri="{BB962C8B-B14F-4D97-AF65-F5344CB8AC3E}">
        <p14:creationId xmlns:p14="http://schemas.microsoft.com/office/powerpoint/2010/main" val="3623647955"/>
      </p:ext>
    </p:extLst>
  </p:cSld>
  <p:clrMapOvr>
    <a:masterClrMapping/>
  </p:clrMapOvr>
  <p:transition>
    <p:fade/>
  </p:transition>
  <p:hf hdr="0" dt="0"/>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 column_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216B67D2-27F5-D6F8-8F6B-3E1A387A834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4608761" flipV="1">
            <a:off x="7406897" y="565036"/>
            <a:ext cx="6893680" cy="5238644"/>
          </a:xfrm>
          <a:custGeom>
            <a:avLst/>
            <a:gdLst>
              <a:gd name="connsiteX0" fmla="*/ 6362514 w 6893680"/>
              <a:gd name="connsiteY0" fmla="*/ 1330490 h 5238644"/>
              <a:gd name="connsiteX1" fmla="*/ 5698558 w 6893680"/>
              <a:gd name="connsiteY1" fmla="*/ 0 h 5238644"/>
              <a:gd name="connsiteX2" fmla="*/ 0 w 6893680"/>
              <a:gd name="connsiteY2" fmla="*/ 2843761 h 5238644"/>
              <a:gd name="connsiteX3" fmla="*/ 1195122 w 6893680"/>
              <a:gd name="connsiteY3" fmla="*/ 5238644 h 5238644"/>
              <a:gd name="connsiteX4" fmla="*/ 6893680 w 6893680"/>
              <a:gd name="connsiteY4" fmla="*/ 2394883 h 5238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3680" h="5238644">
                <a:moveTo>
                  <a:pt x="6362514" y="1330490"/>
                </a:moveTo>
                <a:lnTo>
                  <a:pt x="5698558" y="0"/>
                </a:lnTo>
                <a:lnTo>
                  <a:pt x="0" y="2843761"/>
                </a:lnTo>
                <a:lnTo>
                  <a:pt x="1195122" y="5238644"/>
                </a:lnTo>
                <a:lnTo>
                  <a:pt x="6893680" y="2394883"/>
                </a:lnTo>
                <a:close/>
              </a:path>
            </a:pathLst>
          </a:custGeom>
        </p:spPr>
      </p:pic>
      <p:sp>
        <p:nvSpPr>
          <p:cNvPr id="13" name="Content Placeholder 3">
            <a:extLst>
              <a:ext uri="{FF2B5EF4-FFF2-40B4-BE49-F238E27FC236}">
                <a16:creationId xmlns:a16="http://schemas.microsoft.com/office/drawing/2014/main" id="{81AD6F48-ECFC-4B93-B043-AEA877E0937F}"/>
              </a:ext>
            </a:extLst>
          </p:cNvPr>
          <p:cNvSpPr>
            <a:spLocks noGrp="1"/>
          </p:cNvSpPr>
          <p:nvPr>
            <p:ph sz="quarter" idx="10"/>
          </p:nvPr>
        </p:nvSpPr>
        <p:spPr>
          <a:xfrm>
            <a:off x="561598" y="1749600"/>
            <a:ext cx="11073557" cy="4401943"/>
          </a:xfrm>
          <a:prstGeom prst="rect">
            <a:avLst/>
          </a:prstGeom>
        </p:spPr>
        <p:txBody>
          <a:bodyPr>
            <a:noAutofit/>
          </a:bodyPr>
          <a:lstStyle>
            <a:lvl1pPr marL="0" indent="0" algn="l">
              <a:buFontTx/>
              <a:buNone/>
              <a:tabLst>
                <a:tab pos="3771900" algn="r"/>
              </a:tabLst>
              <a:defRPr sz="1300"/>
            </a:lvl1pPr>
            <a:lvl2pPr marL="0" indent="0" algn="l">
              <a:buClrTx/>
              <a:buSzPct val="100000"/>
              <a:buFont typeface="Arial" panose="020B0604020202020204" pitchFamily="34" charset="0"/>
              <a:buNone/>
              <a:tabLst>
                <a:tab pos="3771900" algn="r"/>
              </a:tabLst>
              <a:defRPr sz="1300"/>
            </a:lvl2pPr>
            <a:lvl3pPr marL="228600" indent="-104775" algn="l">
              <a:buClrTx/>
              <a:buSzPct val="100000"/>
              <a:buFont typeface="Arial" panose="020B0604020202020204" pitchFamily="34" charset="0"/>
              <a:buChar char="•"/>
              <a:tabLst>
                <a:tab pos="3771900" algn="r"/>
              </a:tabLst>
              <a:defRPr sz="1300"/>
            </a:lvl3pPr>
            <a:lvl4pPr marL="352425" indent="-104775" algn="l">
              <a:buClrTx/>
              <a:buSzPct val="100000"/>
              <a:buFont typeface="Arial" panose="020B0604020202020204" pitchFamily="34" charset="0"/>
              <a:buChar char="◦"/>
              <a:tabLst>
                <a:tab pos="3771900" algn="r"/>
              </a:tabLst>
              <a:defRPr sz="1300"/>
            </a:lvl4pPr>
            <a:lvl5pPr marL="476250" indent="-104775" algn="l">
              <a:buClrTx/>
              <a:buSzPct val="100000"/>
              <a:buFont typeface="Arial" panose="020B0604020202020204" pitchFamily="34" charset="0"/>
              <a:buChar char="−"/>
              <a:tabLst>
                <a:tab pos="3771900" algn="r"/>
              </a:tabLst>
              <a:defRPr sz="1300"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Placeholder 1">
            <a:extLst>
              <a:ext uri="{FF2B5EF4-FFF2-40B4-BE49-F238E27FC236}">
                <a16:creationId xmlns:a16="http://schemas.microsoft.com/office/drawing/2014/main" id="{78F976A4-3930-FCEC-E891-BA710283C3D6}"/>
              </a:ext>
            </a:extLst>
          </p:cNvPr>
          <p:cNvSpPr>
            <a:spLocks noGrp="1"/>
          </p:cNvSpPr>
          <p:nvPr>
            <p:ph type="title"/>
          </p:nvPr>
        </p:nvSpPr>
        <p:spPr bwMode="gray">
          <a:xfrm>
            <a:off x="561600" y="432000"/>
            <a:ext cx="10403944" cy="454969"/>
          </a:xfrm>
          <a:prstGeom prst="rect">
            <a:avLst/>
          </a:prstGeom>
        </p:spPr>
        <p:txBody>
          <a:bodyPr vert="horz" lIns="0" tIns="0" rIns="0" bIns="0" rtlCol="0" anchor="t" anchorCtr="0">
            <a:noAutofit/>
          </a:bodyPr>
          <a:lstStyle/>
          <a:p>
            <a:r>
              <a:rPr lang="en-US" noProof="0"/>
              <a:t>Click to edit Master title style</a:t>
            </a:r>
          </a:p>
        </p:txBody>
      </p:sp>
    </p:spTree>
    <p:extLst>
      <p:ext uri="{BB962C8B-B14F-4D97-AF65-F5344CB8AC3E}">
        <p14:creationId xmlns:p14="http://schemas.microsoft.com/office/powerpoint/2010/main" val="227401375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077D02D5-CE40-B3E5-F003-1F9B0FDD7D3C}"/>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rot="14608761" flipV="1">
            <a:off x="7406897" y="565036"/>
            <a:ext cx="6893680" cy="5238644"/>
          </a:xfrm>
          <a:custGeom>
            <a:avLst/>
            <a:gdLst>
              <a:gd name="connsiteX0" fmla="*/ 6362514 w 6893680"/>
              <a:gd name="connsiteY0" fmla="*/ 1330490 h 5238644"/>
              <a:gd name="connsiteX1" fmla="*/ 5698558 w 6893680"/>
              <a:gd name="connsiteY1" fmla="*/ 0 h 5238644"/>
              <a:gd name="connsiteX2" fmla="*/ 0 w 6893680"/>
              <a:gd name="connsiteY2" fmla="*/ 2843761 h 5238644"/>
              <a:gd name="connsiteX3" fmla="*/ 1195122 w 6893680"/>
              <a:gd name="connsiteY3" fmla="*/ 5238644 h 5238644"/>
              <a:gd name="connsiteX4" fmla="*/ 6893680 w 6893680"/>
              <a:gd name="connsiteY4" fmla="*/ 2394883 h 5238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3680" h="5238644">
                <a:moveTo>
                  <a:pt x="6362514" y="1330490"/>
                </a:moveTo>
                <a:lnTo>
                  <a:pt x="5698558" y="0"/>
                </a:lnTo>
                <a:lnTo>
                  <a:pt x="0" y="2843761"/>
                </a:lnTo>
                <a:lnTo>
                  <a:pt x="1195122" y="5238644"/>
                </a:lnTo>
                <a:lnTo>
                  <a:pt x="6893680" y="2394883"/>
                </a:lnTo>
                <a:close/>
              </a:path>
            </a:pathLst>
          </a:custGeom>
        </p:spPr>
      </p:pic>
      <p:sp>
        <p:nvSpPr>
          <p:cNvPr id="17" name="Chart Placeholder 3"/>
          <p:cNvSpPr>
            <a:spLocks noGrp="1"/>
          </p:cNvSpPr>
          <p:nvPr>
            <p:ph type="chart" sz="quarter" idx="15"/>
          </p:nvPr>
        </p:nvSpPr>
        <p:spPr>
          <a:xfrm>
            <a:off x="561598" y="2115797"/>
            <a:ext cx="11073557" cy="4005216"/>
          </a:xfrm>
          <a:prstGeom prst="rect">
            <a:avLst/>
          </a:prstGeom>
        </p:spPr>
        <p:txBody>
          <a:bodyPr>
            <a:noAutofit/>
          </a:bodyPr>
          <a:lstStyle>
            <a:lvl1pPr>
              <a:defRPr sz="1300"/>
            </a:lvl1pPr>
          </a:lstStyle>
          <a:p>
            <a:r>
              <a:rPr lang="en-US" noProof="0"/>
              <a:t>Click icon to add chart</a:t>
            </a:r>
          </a:p>
        </p:txBody>
      </p:sp>
      <p:sp>
        <p:nvSpPr>
          <p:cNvPr id="18" name="Text Placeholder 8"/>
          <p:cNvSpPr>
            <a:spLocks noGrp="1"/>
          </p:cNvSpPr>
          <p:nvPr>
            <p:ph type="body" sz="quarter" idx="18"/>
          </p:nvPr>
        </p:nvSpPr>
        <p:spPr>
          <a:xfrm>
            <a:off x="564350" y="1749600"/>
            <a:ext cx="3449600" cy="392112"/>
          </a:xfrm>
        </p:spPr>
        <p:txBody>
          <a:bodyPr>
            <a:noAutofit/>
          </a:bodyPr>
          <a:lstStyle>
            <a:lvl1pPr>
              <a:defRPr sz="1300" b="1"/>
            </a:lvl1pPr>
          </a:lstStyle>
          <a:p>
            <a:pPr lvl="0"/>
            <a:r>
              <a:rPr lang="en-US" noProof="0"/>
              <a:t>Click to edit Master text styles</a:t>
            </a:r>
          </a:p>
        </p:txBody>
      </p:sp>
      <p:sp>
        <p:nvSpPr>
          <p:cNvPr id="2" name="Title Placeholder 1">
            <a:extLst>
              <a:ext uri="{FF2B5EF4-FFF2-40B4-BE49-F238E27FC236}">
                <a16:creationId xmlns:a16="http://schemas.microsoft.com/office/drawing/2014/main" id="{C377245F-ABEF-C2C5-83B3-E1980590F79C}"/>
              </a:ext>
            </a:extLst>
          </p:cNvPr>
          <p:cNvSpPr>
            <a:spLocks noGrp="1"/>
          </p:cNvSpPr>
          <p:nvPr>
            <p:ph type="title"/>
          </p:nvPr>
        </p:nvSpPr>
        <p:spPr bwMode="gray">
          <a:xfrm>
            <a:off x="561599" y="432000"/>
            <a:ext cx="9100561" cy="454969"/>
          </a:xfrm>
          <a:prstGeom prst="rect">
            <a:avLst/>
          </a:prstGeom>
        </p:spPr>
        <p:txBody>
          <a:bodyPr vert="horz" lIns="0" tIns="0" rIns="0" bIns="0" rtlCol="0" anchor="t" anchorCtr="0">
            <a:noAutofit/>
          </a:bodyPr>
          <a:lstStyle/>
          <a:p>
            <a:r>
              <a:rPr lang="en-US" noProof="0"/>
              <a:t>Click to edit Master title style</a:t>
            </a:r>
          </a:p>
        </p:txBody>
      </p:sp>
      <p:sp>
        <p:nvSpPr>
          <p:cNvPr id="10" name="Text Placeholder 7">
            <a:extLst>
              <a:ext uri="{FF2B5EF4-FFF2-40B4-BE49-F238E27FC236}">
                <a16:creationId xmlns:a16="http://schemas.microsoft.com/office/drawing/2014/main" id="{8621384E-7EB1-31AD-5859-77EBD86F535E}"/>
              </a:ext>
            </a:extLst>
          </p:cNvPr>
          <p:cNvSpPr>
            <a:spLocks noGrp="1"/>
          </p:cNvSpPr>
          <p:nvPr>
            <p:ph type="body" sz="quarter" idx="23"/>
          </p:nvPr>
        </p:nvSpPr>
        <p:spPr>
          <a:xfrm>
            <a:off x="561598" y="6242304"/>
            <a:ext cx="11073557" cy="183696"/>
          </a:xfrm>
        </p:spPr>
        <p:txBody>
          <a:bodyPr>
            <a:noAutofit/>
          </a:bodyPr>
          <a:lstStyle>
            <a:lvl1pPr>
              <a:spcAft>
                <a:spcPts val="0"/>
              </a:spcAft>
              <a:defRPr sz="900"/>
            </a:lvl1pPr>
          </a:lstStyle>
          <a:p>
            <a:pPr lvl="0"/>
            <a:r>
              <a:rPr lang="en-US"/>
              <a:t>Click to edit Master text styles</a:t>
            </a:r>
          </a:p>
        </p:txBody>
      </p:sp>
    </p:spTree>
    <p:extLst>
      <p:ext uri="{BB962C8B-B14F-4D97-AF65-F5344CB8AC3E}">
        <p14:creationId xmlns:p14="http://schemas.microsoft.com/office/powerpoint/2010/main" val="57530074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498280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Blank – black">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1033833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Divider - Deloitte Accessible Blue">
    <p:bg bwMode="gray">
      <p:bgPr>
        <a:solidFill>
          <a:schemeClr val="accent6"/>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D0DB801-6C6E-478E-BB10-8624955E3E8F}"/>
              </a:ext>
            </a:extLst>
          </p:cNvPr>
          <p:cNvSpPr>
            <a:spLocks noGrp="1"/>
          </p:cNvSpPr>
          <p:nvPr>
            <p:ph type="title"/>
          </p:nvPr>
        </p:nvSpPr>
        <p:spPr bwMode="gray">
          <a:xfrm>
            <a:off x="467040" y="1705670"/>
            <a:ext cx="10514651" cy="1592403"/>
          </a:xfrm>
        </p:spPr>
        <p:txBody>
          <a:bodyPr anchor="b"/>
          <a:lstStyle>
            <a:lvl1pPr>
              <a:lnSpc>
                <a:spcPct val="95000"/>
              </a:lnSpc>
              <a:defRPr sz="3600" b="1">
                <a:solidFill>
                  <a:schemeClr val="bg1"/>
                </a:solidFill>
                <a:latin typeface="+mj-lt"/>
                <a:ea typeface="Open Sans" panose="020B0606030504020204" pitchFamily="34" charset="0"/>
                <a:cs typeface="Open Sans" panose="020B0606030504020204" pitchFamily="34" charset="0"/>
              </a:defRPr>
            </a:lvl1pPr>
          </a:lstStyle>
          <a:p>
            <a:r>
              <a:rPr lang="en-US" dirty="0"/>
              <a:t>Click to edit Master title style</a:t>
            </a:r>
          </a:p>
        </p:txBody>
      </p:sp>
      <p:sp>
        <p:nvSpPr>
          <p:cNvPr id="5" name="Text Placeholder 2">
            <a:extLst>
              <a:ext uri="{FF2B5EF4-FFF2-40B4-BE49-F238E27FC236}">
                <a16:creationId xmlns:a16="http://schemas.microsoft.com/office/drawing/2014/main" id="{391BFAD2-A383-46D8-868F-4252F2955AE0}"/>
              </a:ext>
            </a:extLst>
          </p:cNvPr>
          <p:cNvSpPr>
            <a:spLocks noGrp="1"/>
          </p:cNvSpPr>
          <p:nvPr>
            <p:ph type="body" idx="1"/>
          </p:nvPr>
        </p:nvSpPr>
        <p:spPr bwMode="gray">
          <a:xfrm>
            <a:off x="467040" y="3429000"/>
            <a:ext cx="10517717" cy="1566532"/>
          </a:xfrm>
        </p:spPr>
        <p:txBody>
          <a:bodyPr lIns="0" tIns="0" rIns="0" bIns="0">
            <a:noAutofit/>
          </a:bodyPr>
          <a:lstStyle>
            <a:lvl1pPr marL="0" indent="0">
              <a:lnSpc>
                <a:spcPct val="95000"/>
              </a:lnSpc>
              <a:spcAft>
                <a:spcPts val="0"/>
              </a:spcAft>
              <a:buNone/>
              <a:defRPr sz="3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2644501360"/>
      </p:ext>
    </p:extLst>
  </p:cSld>
  <p:clrMapOvr>
    <a:masterClrMapping/>
  </p:clrMapOvr>
  <p:transition>
    <p:fade/>
  </p:transition>
  <p:extLst>
    <p:ext uri="{DCECCB84-F9BA-43D5-87BE-67443E8EF086}">
      <p15:sldGuideLst xmlns:p15="http://schemas.microsoft.com/office/powerpoint/2012/main">
        <p15:guide id="1" orient="horz" pos="2112"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nk – title">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05D320-55DA-53FA-9E3B-72D7DE48D12D}"/>
              </a:ext>
            </a:extLst>
          </p:cNvPr>
          <p:cNvSpPr>
            <a:spLocks noGrp="1"/>
          </p:cNvSpPr>
          <p:nvPr>
            <p:ph type="title"/>
          </p:nvPr>
        </p:nvSpPr>
        <p:spPr bwMode="gray">
          <a:xfrm>
            <a:off x="561600" y="432000"/>
            <a:ext cx="11052000" cy="454969"/>
          </a:xfrm>
          <a:prstGeom prst="rect">
            <a:avLst/>
          </a:prstGeom>
        </p:spPr>
        <p:txBody>
          <a:bodyPr vert="horz" lIns="0" tIns="0" rIns="0" bIns="0" rtlCol="0" anchor="t" anchorCtr="0">
            <a:noAutofit/>
          </a:bodyPr>
          <a:lstStyle/>
          <a:p>
            <a:r>
              <a:rPr lang="en-US" noProof="0"/>
              <a:t>Click to edit Master title style</a:t>
            </a:r>
          </a:p>
        </p:txBody>
      </p:sp>
    </p:spTree>
    <p:extLst>
      <p:ext uri="{BB962C8B-B14F-4D97-AF65-F5344CB8AC3E}">
        <p14:creationId xmlns:p14="http://schemas.microsoft.com/office/powerpoint/2010/main" val="429042487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k – black title">
    <p:bg>
      <p:bgPr>
        <a:solidFill>
          <a:schemeClr val="tx1"/>
        </a:solidFill>
        <a:effectLst/>
      </p:bgPr>
    </p:bg>
    <p:spTree>
      <p:nvGrpSpPr>
        <p:cNvPr id="1" name=""/>
        <p:cNvGrpSpPr/>
        <p:nvPr/>
      </p:nvGrpSpPr>
      <p:grpSpPr>
        <a:xfrm>
          <a:off x="0" y="0"/>
          <a:ext cx="0" cy="0"/>
          <a:chOff x="0" y="0"/>
          <a:chExt cx="0" cy="0"/>
        </a:xfrm>
      </p:grpSpPr>
      <p:sp>
        <p:nvSpPr>
          <p:cNvPr id="9" name="Title Placeholder 1">
            <a:extLst>
              <a:ext uri="{FF2B5EF4-FFF2-40B4-BE49-F238E27FC236}">
                <a16:creationId xmlns:a16="http://schemas.microsoft.com/office/drawing/2014/main" id="{BBF163AD-F141-4B91-11D7-071C4661E951}"/>
              </a:ext>
            </a:extLst>
          </p:cNvPr>
          <p:cNvSpPr>
            <a:spLocks noGrp="1"/>
          </p:cNvSpPr>
          <p:nvPr>
            <p:ph type="title" hasCustomPrompt="1"/>
          </p:nvPr>
        </p:nvSpPr>
        <p:spPr bwMode="gray">
          <a:xfrm>
            <a:off x="561600" y="432000"/>
            <a:ext cx="11052000" cy="454969"/>
          </a:xfrm>
          <a:prstGeom prst="rect">
            <a:avLst/>
          </a:prstGeom>
        </p:spPr>
        <p:txBody>
          <a:bodyPr vert="horz" lIns="0" tIns="0" rIns="0" bIns="0" rtlCol="0" anchor="t" anchorCtr="0">
            <a:noAutofit/>
          </a:bodyPr>
          <a:lstStyle>
            <a:lvl1pPr>
              <a:defRPr>
                <a:solidFill>
                  <a:schemeClr val="bg1"/>
                </a:solidFill>
              </a:defRPr>
            </a:lvl1pPr>
          </a:lstStyle>
          <a:p>
            <a:r>
              <a:rPr lang="en-US" noProof="0"/>
              <a:t>Click to add title</a:t>
            </a:r>
          </a:p>
        </p:txBody>
      </p:sp>
      <p:sp>
        <p:nvSpPr>
          <p:cNvPr id="2" name="TextBox 1">
            <a:extLst>
              <a:ext uri="{FF2B5EF4-FFF2-40B4-BE49-F238E27FC236}">
                <a16:creationId xmlns:a16="http://schemas.microsoft.com/office/drawing/2014/main" id="{A2F44816-D26F-923C-DE0A-ABB2D10C241C}"/>
              </a:ext>
            </a:extLst>
          </p:cNvPr>
          <p:cNvSpPr txBox="1"/>
          <p:nvPr userDrawn="1"/>
        </p:nvSpPr>
        <p:spPr>
          <a:xfrm>
            <a:off x="8033375" y="6496051"/>
            <a:ext cx="3311930" cy="138499"/>
          </a:xfrm>
          <a:prstGeom prst="rect">
            <a:avLst/>
          </a:prstGeom>
          <a:noFill/>
        </p:spPr>
        <p:txBody>
          <a:bodyPr wrap="square" lIns="0" tIns="0" rIns="0" bIns="0" rtlCol="0">
            <a:noAutofit/>
          </a:bodyPr>
          <a:lstStyle/>
          <a:p>
            <a:pPr marL="0" indent="0" algn="r">
              <a:spcBef>
                <a:spcPts val="0"/>
              </a:spcBef>
              <a:buSzPct val="100000"/>
              <a:buFont typeface="Arial"/>
              <a:buNone/>
            </a:pPr>
            <a:r>
              <a:rPr lang="en-US" sz="900">
                <a:solidFill>
                  <a:schemeClr val="bg1"/>
                </a:solidFill>
                <a:latin typeface="Calibri" panose="020F0502020204030204" pitchFamily="34" charset="0"/>
                <a:cs typeface="Calibri" panose="020F0502020204030204" pitchFamily="34" charset="0"/>
              </a:rPr>
              <a:t> © 2022 Deloitte </a:t>
            </a:r>
            <a:r>
              <a:rPr lang="en-US" sz="900" err="1">
                <a:solidFill>
                  <a:schemeClr val="bg1"/>
                </a:solidFill>
                <a:latin typeface="Calibri" panose="020F0502020204030204" pitchFamily="34" charset="0"/>
                <a:cs typeface="Calibri" panose="020F0502020204030204" pitchFamily="34" charset="0"/>
              </a:rPr>
              <a:t>Touche</a:t>
            </a:r>
            <a:r>
              <a:rPr lang="en-US" sz="900">
                <a:solidFill>
                  <a:schemeClr val="bg1"/>
                </a:solidFill>
                <a:latin typeface="Calibri" panose="020F0502020204030204" pitchFamily="34" charset="0"/>
                <a:cs typeface="Calibri" panose="020F0502020204030204" pitchFamily="34" charset="0"/>
              </a:rPr>
              <a:t> Tohmatsu</a:t>
            </a:r>
            <a:endParaRPr lang="en-US" sz="900" b="0" i="1" noProof="0">
              <a:solidFill>
                <a:schemeClr val="bg1"/>
              </a:solidFill>
              <a:latin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437F9ED1-7453-4C22-CD51-623D683BA983}"/>
              </a:ext>
            </a:extLst>
          </p:cNvPr>
          <p:cNvSpPr txBox="1"/>
          <p:nvPr userDrawn="1"/>
        </p:nvSpPr>
        <p:spPr>
          <a:xfrm>
            <a:off x="11319385" y="6496051"/>
            <a:ext cx="307975" cy="138499"/>
          </a:xfrm>
          <a:prstGeom prst="rect">
            <a:avLst/>
          </a:prstGeom>
          <a:noFill/>
        </p:spPr>
        <p:txBody>
          <a:bodyPr wrap="square" lIns="0" tIns="0" rIns="0" bIns="0" rtlCol="0">
            <a:noAutofit/>
          </a:bodyPr>
          <a:lstStyle/>
          <a:p>
            <a:pPr marL="0" indent="0" algn="r">
              <a:spcBef>
                <a:spcPts val="600"/>
              </a:spcBef>
              <a:buSzPct val="100000"/>
              <a:buFont typeface="Arial"/>
              <a:buNone/>
            </a:pPr>
            <a:fld id="{C58DF478-B544-4ED8-9ED4-6A2648E2D233}" type="slidenum">
              <a:rPr lang="en-US" sz="900" noProof="0" smtClean="0">
                <a:solidFill>
                  <a:schemeClr val="bg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900" noProof="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6938498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6" name="Text Placeholder 5"/>
          <p:cNvSpPr>
            <a:spLocks noGrp="1"/>
          </p:cNvSpPr>
          <p:nvPr>
            <p:ph type="body" sz="quarter" idx="13"/>
          </p:nvPr>
        </p:nvSpPr>
        <p:spPr>
          <a:xfrm>
            <a:off x="561600" y="4189870"/>
            <a:ext cx="8460000" cy="2169796"/>
          </a:xfrm>
        </p:spPr>
        <p:txBody>
          <a:bodyPr anchor="b" anchorCtr="0">
            <a:noAutofit/>
          </a:bodyPr>
          <a:lstStyle>
            <a:lvl1pPr>
              <a:lnSpc>
                <a:spcPct val="100000"/>
              </a:lnSpc>
              <a:spcAft>
                <a:spcPts val="450"/>
              </a:spcAft>
              <a:defRPr sz="900"/>
            </a:lvl1pPr>
          </a:lstStyle>
          <a:p>
            <a:pPr lvl="0"/>
            <a:r>
              <a:rPr lang="en-US"/>
              <a:t>Click to edit Master text styles</a:t>
            </a:r>
          </a:p>
        </p:txBody>
      </p:sp>
      <p:sp>
        <p:nvSpPr>
          <p:cNvPr id="3" name="Picture Placeholder 2"/>
          <p:cNvSpPr>
            <a:spLocks noGrp="1"/>
          </p:cNvSpPr>
          <p:nvPr>
            <p:ph type="pic" sz="quarter" idx="14" hasCustomPrompt="1"/>
          </p:nvPr>
        </p:nvSpPr>
        <p:spPr>
          <a:xfrm>
            <a:off x="9326402" y="4189870"/>
            <a:ext cx="2304000" cy="1725448"/>
          </a:xfrm>
        </p:spPr>
        <p:txBody>
          <a:bodyPr anchor="ctr" anchorCtr="0">
            <a:noAutofit/>
          </a:bodyPr>
          <a:lstStyle>
            <a:lvl1pPr algn="ctr">
              <a:defRPr sz="675"/>
            </a:lvl1pPr>
          </a:lstStyle>
          <a:p>
            <a:r>
              <a:rPr lang="en-GB" sz="675" dirty="0"/>
              <a:t>Insert sponsorship mark here</a:t>
            </a:r>
            <a:endParaRPr lang="en-GB" dirty="0"/>
          </a:p>
        </p:txBody>
      </p:sp>
      <p:sp>
        <p:nvSpPr>
          <p:cNvPr id="8" name="Text Placeholder 7"/>
          <p:cNvSpPr>
            <a:spLocks noGrp="1"/>
          </p:cNvSpPr>
          <p:nvPr>
            <p:ph type="body" sz="quarter" idx="15"/>
          </p:nvPr>
        </p:nvSpPr>
        <p:spPr>
          <a:xfrm>
            <a:off x="9326402" y="5995943"/>
            <a:ext cx="2304000" cy="363722"/>
          </a:xfrm>
        </p:spPr>
        <p:txBody>
          <a:bodyPr anchor="b" anchorCtr="0">
            <a:noAutofit/>
          </a:bodyPr>
          <a:lstStyle>
            <a:lvl1pPr>
              <a:lnSpc>
                <a:spcPct val="100000"/>
              </a:lnSpc>
              <a:defRPr sz="900"/>
            </a:lvl1pPr>
          </a:lstStyle>
          <a:p>
            <a:pPr lvl="0"/>
            <a:r>
              <a:rPr lang="en-US"/>
              <a:t>Click to edit Master text styles</a:t>
            </a:r>
          </a:p>
        </p:txBody>
      </p:sp>
      <p:pic>
        <p:nvPicPr>
          <p:cNvPr id="2" name="Picture 1">
            <a:extLst>
              <a:ext uri="{FF2B5EF4-FFF2-40B4-BE49-F238E27FC236}">
                <a16:creationId xmlns:a16="http://schemas.microsoft.com/office/drawing/2014/main" id="{DFE127B0-E655-D5EF-FC76-1656EB1EB5B9}"/>
              </a:ext>
            </a:extLst>
          </p:cNvPr>
          <p:cNvPicPr>
            <a:picLocks noChangeAspect="1"/>
          </p:cNvPicPr>
          <p:nvPr userDrawn="1"/>
        </p:nvPicPr>
        <p:blipFill>
          <a:blip r:embed="rId2"/>
          <a:stretch>
            <a:fillRect/>
          </a:stretch>
        </p:blipFill>
        <p:spPr>
          <a:xfrm>
            <a:off x="571131" y="424259"/>
            <a:ext cx="1818000" cy="340473"/>
          </a:xfrm>
          <a:prstGeom prst="rect">
            <a:avLst/>
          </a:prstGeom>
        </p:spPr>
      </p:pic>
    </p:spTree>
    <p:extLst>
      <p:ext uri="{BB962C8B-B14F-4D97-AF65-F5344CB8AC3E}">
        <p14:creationId xmlns:p14="http://schemas.microsoft.com/office/powerpoint/2010/main" val="42147916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End slide – black">
    <p:bg>
      <p:bgPr>
        <a:solidFill>
          <a:schemeClr val="tx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A251BF04-2450-C155-E6AE-B5481308343F}"/>
              </a:ext>
            </a:extLst>
          </p:cNvPr>
          <p:cNvPicPr>
            <a:picLocks noChangeAspect="1"/>
          </p:cNvPicPr>
          <p:nvPr userDrawn="1"/>
        </p:nvPicPr>
        <p:blipFill>
          <a:blip r:embed="rId2"/>
          <a:stretch>
            <a:fillRect/>
          </a:stretch>
        </p:blipFill>
        <p:spPr>
          <a:xfrm>
            <a:off x="571131" y="424259"/>
            <a:ext cx="1818000" cy="340473"/>
          </a:xfrm>
          <a:prstGeom prst="rect">
            <a:avLst/>
          </a:prstGeom>
        </p:spPr>
      </p:pic>
      <p:sp>
        <p:nvSpPr>
          <p:cNvPr id="2" name="Text Placeholder 5">
            <a:extLst>
              <a:ext uri="{FF2B5EF4-FFF2-40B4-BE49-F238E27FC236}">
                <a16:creationId xmlns:a16="http://schemas.microsoft.com/office/drawing/2014/main" id="{B5E87963-D404-B2B4-5802-2FA5292E7509}"/>
              </a:ext>
            </a:extLst>
          </p:cNvPr>
          <p:cNvSpPr>
            <a:spLocks noGrp="1"/>
          </p:cNvSpPr>
          <p:nvPr>
            <p:ph type="body" sz="quarter" idx="13"/>
          </p:nvPr>
        </p:nvSpPr>
        <p:spPr>
          <a:xfrm>
            <a:off x="561600" y="4189870"/>
            <a:ext cx="8460000" cy="2169796"/>
          </a:xfrm>
        </p:spPr>
        <p:txBody>
          <a:bodyPr anchor="b" anchorCtr="0">
            <a:noAutofit/>
          </a:bodyPr>
          <a:lstStyle>
            <a:lvl1pPr>
              <a:lnSpc>
                <a:spcPct val="100000"/>
              </a:lnSpc>
              <a:spcAft>
                <a:spcPts val="450"/>
              </a:spcAft>
              <a:defRPr sz="900">
                <a:solidFill>
                  <a:schemeClr val="bg1"/>
                </a:solidFill>
              </a:defRPr>
            </a:lvl1pPr>
          </a:lstStyle>
          <a:p>
            <a:pPr lvl="0"/>
            <a:r>
              <a:rPr lang="en-US"/>
              <a:t>Click to edit Master text styles</a:t>
            </a:r>
          </a:p>
        </p:txBody>
      </p:sp>
      <p:sp>
        <p:nvSpPr>
          <p:cNvPr id="4" name="Picture Placeholder 2">
            <a:extLst>
              <a:ext uri="{FF2B5EF4-FFF2-40B4-BE49-F238E27FC236}">
                <a16:creationId xmlns:a16="http://schemas.microsoft.com/office/drawing/2014/main" id="{53E5771E-97C0-C2B5-0B17-F4A0D3C32C7F}"/>
              </a:ext>
            </a:extLst>
          </p:cNvPr>
          <p:cNvSpPr>
            <a:spLocks noGrp="1"/>
          </p:cNvSpPr>
          <p:nvPr>
            <p:ph type="pic" sz="quarter" idx="14" hasCustomPrompt="1"/>
          </p:nvPr>
        </p:nvSpPr>
        <p:spPr>
          <a:xfrm>
            <a:off x="9326402" y="4189870"/>
            <a:ext cx="2304000" cy="1725448"/>
          </a:xfrm>
        </p:spPr>
        <p:txBody>
          <a:bodyPr anchor="ctr" anchorCtr="0">
            <a:noAutofit/>
          </a:bodyPr>
          <a:lstStyle>
            <a:lvl1pPr algn="ctr">
              <a:defRPr sz="675">
                <a:solidFill>
                  <a:schemeClr val="bg1"/>
                </a:solidFill>
              </a:defRPr>
            </a:lvl1pPr>
          </a:lstStyle>
          <a:p>
            <a:r>
              <a:rPr lang="en-GB" sz="675" dirty="0"/>
              <a:t>Insert sponsorship mark here</a:t>
            </a:r>
            <a:endParaRPr lang="en-GB" dirty="0"/>
          </a:p>
        </p:txBody>
      </p:sp>
      <p:sp>
        <p:nvSpPr>
          <p:cNvPr id="5" name="Text Placeholder 7">
            <a:extLst>
              <a:ext uri="{FF2B5EF4-FFF2-40B4-BE49-F238E27FC236}">
                <a16:creationId xmlns:a16="http://schemas.microsoft.com/office/drawing/2014/main" id="{58089854-5D64-EE93-1D4F-1D317CDEB1BD}"/>
              </a:ext>
            </a:extLst>
          </p:cNvPr>
          <p:cNvSpPr>
            <a:spLocks noGrp="1"/>
          </p:cNvSpPr>
          <p:nvPr>
            <p:ph type="body" sz="quarter" idx="15"/>
          </p:nvPr>
        </p:nvSpPr>
        <p:spPr>
          <a:xfrm>
            <a:off x="9326402" y="5995943"/>
            <a:ext cx="2304000" cy="363722"/>
          </a:xfrm>
        </p:spPr>
        <p:txBody>
          <a:bodyPr anchor="b" anchorCtr="0">
            <a:noAutofit/>
          </a:bodyPr>
          <a:lstStyle>
            <a:lvl1pPr>
              <a:lnSpc>
                <a:spcPct val="100000"/>
              </a:lnSpc>
              <a:defRPr sz="9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1624848460"/>
      </p:ext>
    </p:extLst>
  </p:cSld>
  <p:clrMapOvr>
    <a:masterClrMapping/>
  </p:clrMapOvr>
  <p:hf hdr="0" dt="0"/>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Title Slide – S&amp;A">
    <p:bg bwMode="gray">
      <p:bgPr>
        <a:solidFill>
          <a:schemeClr val="bg1"/>
        </a:solidFill>
        <a:effectLst/>
      </p:bgPr>
    </p:bg>
    <p:spTree>
      <p:nvGrpSpPr>
        <p:cNvPr id="1" name=""/>
        <p:cNvGrpSpPr/>
        <p:nvPr/>
      </p:nvGrpSpPr>
      <p:grpSpPr>
        <a:xfrm>
          <a:off x="0" y="0"/>
          <a:ext cx="0" cy="0"/>
          <a:chOff x="0" y="0"/>
          <a:chExt cx="0" cy="0"/>
        </a:xfrm>
      </p:grpSpPr>
      <p:pic>
        <p:nvPicPr>
          <p:cNvPr id="3" name="Picture Placeholder 9">
            <a:extLst>
              <a:ext uri="{FF2B5EF4-FFF2-40B4-BE49-F238E27FC236}">
                <a16:creationId xmlns:a16="http://schemas.microsoft.com/office/drawing/2014/main" id="{E0C8B0D7-AA20-E8E8-60E6-E5DB4DA540E3}"/>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0" y="0"/>
            <a:ext cx="12192000" cy="6858000"/>
          </a:xfrm>
          <a:prstGeom prst="rect">
            <a:avLst/>
          </a:prstGeom>
        </p:spPr>
      </p:pic>
      <p:sp>
        <p:nvSpPr>
          <p:cNvPr id="42" name="Title 1">
            <a:extLst>
              <a:ext uri="{FF2B5EF4-FFF2-40B4-BE49-F238E27FC236}">
                <a16:creationId xmlns:a16="http://schemas.microsoft.com/office/drawing/2014/main" id="{B345DB50-CB94-4421-9E14-33DABF973475}"/>
              </a:ext>
            </a:extLst>
          </p:cNvPr>
          <p:cNvSpPr>
            <a:spLocks noGrp="1"/>
          </p:cNvSpPr>
          <p:nvPr>
            <p:ph type="ctrTitle" hasCustomPrompt="1"/>
          </p:nvPr>
        </p:nvSpPr>
        <p:spPr bwMode="gray">
          <a:xfrm>
            <a:off x="552641" y="4246817"/>
            <a:ext cx="3094382" cy="1682471"/>
          </a:xfrm>
          <a:prstGeom prst="rect">
            <a:avLst/>
          </a:prstGeom>
        </p:spPr>
        <p:txBody>
          <a:bodyPr anchor="b" anchorCtr="0">
            <a:noAutofit/>
          </a:bodyPr>
          <a:lstStyle>
            <a:lvl1pPr algn="l">
              <a:lnSpc>
                <a:spcPct val="90000"/>
              </a:lnSpc>
              <a:defRPr sz="2600" b="0">
                <a:solidFill>
                  <a:schemeClr val="tx1"/>
                </a:solidFill>
                <a:latin typeface="Calibri Light" panose="020F0302020204030204" pitchFamily="34" charset="0"/>
                <a:ea typeface="Open Sans" panose="020B0606030504020204" pitchFamily="34" charset="0"/>
                <a:cs typeface="Calibri Light" panose="020F0302020204030204" pitchFamily="34" charset="0"/>
              </a:defRPr>
            </a:lvl1pPr>
          </a:lstStyle>
          <a:p>
            <a:r>
              <a:rPr lang="en-US" noProof="0"/>
              <a:t>Insert title</a:t>
            </a:r>
          </a:p>
        </p:txBody>
      </p:sp>
      <p:sp>
        <p:nvSpPr>
          <p:cNvPr id="43" name="Text Placeholder 4">
            <a:extLst>
              <a:ext uri="{FF2B5EF4-FFF2-40B4-BE49-F238E27FC236}">
                <a16:creationId xmlns:a16="http://schemas.microsoft.com/office/drawing/2014/main" id="{470C5F18-5824-4737-AA04-AA61C1FBBF1A}"/>
              </a:ext>
            </a:extLst>
          </p:cNvPr>
          <p:cNvSpPr>
            <a:spLocks noGrp="1"/>
          </p:cNvSpPr>
          <p:nvPr>
            <p:ph type="body" sz="quarter" idx="10" hasCustomPrompt="1"/>
          </p:nvPr>
        </p:nvSpPr>
        <p:spPr>
          <a:xfrm>
            <a:off x="564781" y="6177644"/>
            <a:ext cx="4490721" cy="273050"/>
          </a:xfrm>
          <a:prstGeom prst="rect">
            <a:avLst/>
          </a:prstGeom>
        </p:spPr>
        <p:txBody>
          <a:bodyPr anchor="t">
            <a:noAutofit/>
          </a:bodyPr>
          <a:lstStyle>
            <a:lvl1pPr>
              <a:spcAft>
                <a:spcPts val="0"/>
              </a:spcAft>
              <a:defRPr sz="1400" b="0" i="0">
                <a:solidFill>
                  <a:schemeClr val="tx1"/>
                </a:solidFill>
                <a:latin typeface="Calibri Light" panose="020F0302020204030204" pitchFamily="34" charset="0"/>
                <a:cs typeface="Calibri Light" panose="020F030202020403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noProof="0"/>
              <a:t>Insert date/sub line</a:t>
            </a:r>
          </a:p>
        </p:txBody>
      </p:sp>
      <p:pic>
        <p:nvPicPr>
          <p:cNvPr id="18" name="Picture 17">
            <a:extLst>
              <a:ext uri="{FF2B5EF4-FFF2-40B4-BE49-F238E27FC236}">
                <a16:creationId xmlns:a16="http://schemas.microsoft.com/office/drawing/2014/main" id="{55B13017-7753-EEAB-3FE2-1EE78C2BA822}"/>
              </a:ext>
            </a:extLst>
          </p:cNvPr>
          <p:cNvPicPr>
            <a:picLocks noChangeAspect="1"/>
          </p:cNvPicPr>
          <p:nvPr userDrawn="1"/>
        </p:nvPicPr>
        <p:blipFill>
          <a:blip r:embed="rId3"/>
          <a:stretch>
            <a:fillRect/>
          </a:stretch>
        </p:blipFill>
        <p:spPr>
          <a:xfrm>
            <a:off x="571131" y="424259"/>
            <a:ext cx="1818000" cy="340473"/>
          </a:xfrm>
          <a:prstGeom prst="rect">
            <a:avLst/>
          </a:prstGeom>
        </p:spPr>
      </p:pic>
    </p:spTree>
    <p:extLst>
      <p:ext uri="{BB962C8B-B14F-4D97-AF65-F5344CB8AC3E}">
        <p14:creationId xmlns:p14="http://schemas.microsoft.com/office/powerpoint/2010/main" val="15606768"/>
      </p:ext>
    </p:extLst>
  </p:cSld>
  <p:clrMapOvr>
    <a:masterClrMapping/>
  </p:clrMapOvr>
  <p:transition>
    <p:fade/>
  </p:transition>
  <p:hf hdr="0" dt="0"/>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s – S&amp;A">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C021C58-6D02-30F3-1A80-F4162BE6B28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868400" y="0"/>
            <a:ext cx="5323600" cy="6858000"/>
          </a:xfrm>
          <a:prstGeom prst="rect">
            <a:avLst/>
          </a:prstGeom>
        </p:spPr>
      </p:pic>
      <p:sp>
        <p:nvSpPr>
          <p:cNvPr id="2" name="Title 3">
            <a:extLst>
              <a:ext uri="{FF2B5EF4-FFF2-40B4-BE49-F238E27FC236}">
                <a16:creationId xmlns:a16="http://schemas.microsoft.com/office/drawing/2014/main" id="{45F0A071-71DD-A649-1278-B9E0B5E59204}"/>
              </a:ext>
            </a:extLst>
          </p:cNvPr>
          <p:cNvSpPr>
            <a:spLocks noGrp="1"/>
          </p:cNvSpPr>
          <p:nvPr>
            <p:ph type="title" hasCustomPrompt="1"/>
          </p:nvPr>
        </p:nvSpPr>
        <p:spPr>
          <a:xfrm>
            <a:off x="561600" y="432000"/>
            <a:ext cx="11052000" cy="454969"/>
          </a:xfrm>
        </p:spPr>
        <p:txBody>
          <a:bodyPr/>
          <a:lstStyle/>
          <a:p>
            <a:r>
              <a:rPr lang="en-US" b="1">
                <a:latin typeface="Calibri" panose="020F0502020204030204" pitchFamily="34" charset="0"/>
                <a:cs typeface="Calibri" panose="020F0502020204030204" pitchFamily="34" charset="0"/>
              </a:rPr>
              <a:t>Contents/agenda</a:t>
            </a:r>
          </a:p>
        </p:txBody>
      </p:sp>
      <p:sp>
        <p:nvSpPr>
          <p:cNvPr id="10" name="Text Placeholder 3">
            <a:extLst>
              <a:ext uri="{FF2B5EF4-FFF2-40B4-BE49-F238E27FC236}">
                <a16:creationId xmlns:a16="http://schemas.microsoft.com/office/drawing/2014/main" id="{401EF9CE-2214-6670-7BAD-4EA19129A04E}"/>
              </a:ext>
            </a:extLst>
          </p:cNvPr>
          <p:cNvSpPr>
            <a:spLocks noGrp="1"/>
          </p:cNvSpPr>
          <p:nvPr>
            <p:ph type="body" sz="quarter" idx="10" hasCustomPrompt="1"/>
          </p:nvPr>
        </p:nvSpPr>
        <p:spPr>
          <a:xfrm>
            <a:off x="1628361" y="1308532"/>
            <a:ext cx="288267" cy="276999"/>
          </a:xfrm>
        </p:spPr>
        <p:txBody>
          <a:bodyPr wrap="square" anchor="t">
            <a:noAutofit/>
          </a:bodyPr>
          <a:lstStyle>
            <a:lvl1pPr>
              <a:defRPr sz="1800" b="1" i="0">
                <a:latin typeface="Calibri" panose="020F0502020204030204" pitchFamily="34" charset="0"/>
                <a:cs typeface="Calibri" panose="020F0502020204030204" pitchFamily="34" charset="0"/>
              </a:defRPr>
            </a:lvl1pPr>
          </a:lstStyle>
          <a:p>
            <a:pPr lvl="0"/>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01</a:t>
            </a:r>
          </a:p>
        </p:txBody>
      </p:sp>
      <p:sp>
        <p:nvSpPr>
          <p:cNvPr id="11" name="Text Placeholder 3">
            <a:extLst>
              <a:ext uri="{FF2B5EF4-FFF2-40B4-BE49-F238E27FC236}">
                <a16:creationId xmlns:a16="http://schemas.microsoft.com/office/drawing/2014/main" id="{91ED342E-63F0-E9A9-9762-76965375118E}"/>
              </a:ext>
            </a:extLst>
          </p:cNvPr>
          <p:cNvSpPr>
            <a:spLocks noGrp="1"/>
          </p:cNvSpPr>
          <p:nvPr>
            <p:ph type="body" sz="quarter" idx="12" hasCustomPrompt="1"/>
          </p:nvPr>
        </p:nvSpPr>
        <p:spPr>
          <a:xfrm>
            <a:off x="1987587" y="1365201"/>
            <a:ext cx="2423672" cy="200055"/>
          </a:xfrm>
        </p:spPr>
        <p:txBody>
          <a:bodyPr wrap="square" anchor="t">
            <a:noAutofit/>
          </a:bodyPr>
          <a:lstStyle>
            <a:lvl1pPr marL="0" marR="0" indent="0" algn="l" defTabSz="914400" rtl="0" eaLnBrk="1" fontAlgn="auto" latinLnBrk="0" hangingPunct="1">
              <a:lnSpc>
                <a:spcPct val="100000"/>
              </a:lnSpc>
              <a:spcBef>
                <a:spcPts val="0"/>
              </a:spcBef>
              <a:spcAft>
                <a:spcPts val="0"/>
              </a:spcAft>
              <a:buClrTx/>
              <a:buSzTx/>
              <a:buFontTx/>
              <a:buNone/>
              <a:tabLst/>
              <a:defRPr sz="1200" b="0" i="0">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Title 1</a:t>
            </a:r>
          </a:p>
        </p:txBody>
      </p:sp>
      <p:sp>
        <p:nvSpPr>
          <p:cNvPr id="34" name="Text Placeholder 3">
            <a:extLst>
              <a:ext uri="{FF2B5EF4-FFF2-40B4-BE49-F238E27FC236}">
                <a16:creationId xmlns:a16="http://schemas.microsoft.com/office/drawing/2014/main" id="{97E3B378-4F8F-1A6E-0D3E-F0AD363F88FB}"/>
              </a:ext>
            </a:extLst>
          </p:cNvPr>
          <p:cNvSpPr>
            <a:spLocks noGrp="1"/>
          </p:cNvSpPr>
          <p:nvPr>
            <p:ph type="body" sz="quarter" idx="13" hasCustomPrompt="1"/>
          </p:nvPr>
        </p:nvSpPr>
        <p:spPr>
          <a:xfrm>
            <a:off x="1628361" y="1880599"/>
            <a:ext cx="288267" cy="276999"/>
          </a:xfrm>
        </p:spPr>
        <p:txBody>
          <a:bodyPr wrap="square" anchor="t">
            <a:noAutofit/>
          </a:bodyPr>
          <a:lstStyle>
            <a:lvl1pPr>
              <a:defRPr sz="1800" b="1" i="0">
                <a:latin typeface="Calibri" panose="020F0502020204030204" pitchFamily="34" charset="0"/>
                <a:cs typeface="Calibri" panose="020F0502020204030204" pitchFamily="34" charset="0"/>
              </a:defRPr>
            </a:lvl1pPr>
          </a:lstStyle>
          <a:p>
            <a:pPr lvl="0"/>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02</a:t>
            </a:r>
          </a:p>
        </p:txBody>
      </p:sp>
      <p:sp>
        <p:nvSpPr>
          <p:cNvPr id="35" name="Text Placeholder 3">
            <a:extLst>
              <a:ext uri="{FF2B5EF4-FFF2-40B4-BE49-F238E27FC236}">
                <a16:creationId xmlns:a16="http://schemas.microsoft.com/office/drawing/2014/main" id="{41BB57A4-EB99-BEF7-68F7-80A85F8B9BE2}"/>
              </a:ext>
            </a:extLst>
          </p:cNvPr>
          <p:cNvSpPr>
            <a:spLocks noGrp="1"/>
          </p:cNvSpPr>
          <p:nvPr>
            <p:ph type="body" sz="quarter" idx="14" hasCustomPrompt="1"/>
          </p:nvPr>
        </p:nvSpPr>
        <p:spPr>
          <a:xfrm>
            <a:off x="1987587" y="1936644"/>
            <a:ext cx="2423672" cy="200055"/>
          </a:xfrm>
        </p:spPr>
        <p:txBody>
          <a:bodyPr wrap="square" anchor="t">
            <a:noAutofit/>
          </a:bodyPr>
          <a:lstStyle>
            <a:lvl1pPr marL="0" marR="0" indent="0" algn="l" defTabSz="914400" rtl="0" eaLnBrk="1" fontAlgn="auto" latinLnBrk="0" hangingPunct="1">
              <a:lnSpc>
                <a:spcPct val="100000"/>
              </a:lnSpc>
              <a:spcBef>
                <a:spcPts val="0"/>
              </a:spcBef>
              <a:spcAft>
                <a:spcPts val="0"/>
              </a:spcAft>
              <a:buClrTx/>
              <a:buSzTx/>
              <a:buFontTx/>
              <a:buNone/>
              <a:tabLst/>
              <a:defRPr sz="1200" b="0" i="0">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Title 2</a:t>
            </a:r>
          </a:p>
        </p:txBody>
      </p:sp>
      <p:sp>
        <p:nvSpPr>
          <p:cNvPr id="36" name="Text Placeholder 3">
            <a:extLst>
              <a:ext uri="{FF2B5EF4-FFF2-40B4-BE49-F238E27FC236}">
                <a16:creationId xmlns:a16="http://schemas.microsoft.com/office/drawing/2014/main" id="{9A25CB12-C0E5-963B-8A65-675DF6C5F814}"/>
              </a:ext>
            </a:extLst>
          </p:cNvPr>
          <p:cNvSpPr>
            <a:spLocks noGrp="1"/>
          </p:cNvSpPr>
          <p:nvPr>
            <p:ph type="body" sz="quarter" idx="15" hasCustomPrompt="1"/>
          </p:nvPr>
        </p:nvSpPr>
        <p:spPr>
          <a:xfrm>
            <a:off x="1628361" y="3024733"/>
            <a:ext cx="288267" cy="276999"/>
          </a:xfrm>
        </p:spPr>
        <p:txBody>
          <a:bodyPr wrap="square" anchor="t">
            <a:noAutofit/>
          </a:bodyPr>
          <a:lstStyle>
            <a:lvl1pPr>
              <a:defRPr sz="1800" b="1" i="0">
                <a:latin typeface="Calibri" panose="020F0502020204030204" pitchFamily="34" charset="0"/>
                <a:cs typeface="Calibri" panose="020F0502020204030204" pitchFamily="34" charset="0"/>
              </a:defRPr>
            </a:lvl1pPr>
          </a:lstStyle>
          <a:p>
            <a:pPr lvl="0"/>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04</a:t>
            </a:r>
          </a:p>
        </p:txBody>
      </p:sp>
      <p:sp>
        <p:nvSpPr>
          <p:cNvPr id="37" name="Text Placeholder 3">
            <a:extLst>
              <a:ext uri="{FF2B5EF4-FFF2-40B4-BE49-F238E27FC236}">
                <a16:creationId xmlns:a16="http://schemas.microsoft.com/office/drawing/2014/main" id="{12F781B6-17F4-0BC2-C3D6-E5D7C067B13A}"/>
              </a:ext>
            </a:extLst>
          </p:cNvPr>
          <p:cNvSpPr>
            <a:spLocks noGrp="1"/>
          </p:cNvSpPr>
          <p:nvPr>
            <p:ph type="body" sz="quarter" idx="16" hasCustomPrompt="1"/>
          </p:nvPr>
        </p:nvSpPr>
        <p:spPr>
          <a:xfrm>
            <a:off x="1987587" y="3079530"/>
            <a:ext cx="2423672" cy="200055"/>
          </a:xfrm>
        </p:spPr>
        <p:txBody>
          <a:bodyPr wrap="square" anchor="t">
            <a:noAutofit/>
          </a:bodyPr>
          <a:lstStyle>
            <a:lvl1pPr marL="0" marR="0" indent="0" algn="l" defTabSz="914400" rtl="0" eaLnBrk="1" fontAlgn="auto" latinLnBrk="0" hangingPunct="1">
              <a:lnSpc>
                <a:spcPct val="100000"/>
              </a:lnSpc>
              <a:spcBef>
                <a:spcPts val="0"/>
              </a:spcBef>
              <a:spcAft>
                <a:spcPts val="0"/>
              </a:spcAft>
              <a:buClrTx/>
              <a:buSzTx/>
              <a:buFontTx/>
              <a:buNone/>
              <a:tabLst/>
              <a:defRPr sz="1200" b="0" i="0">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Title 4</a:t>
            </a:r>
          </a:p>
        </p:txBody>
      </p:sp>
      <p:sp>
        <p:nvSpPr>
          <p:cNvPr id="38" name="Text Placeholder 3">
            <a:extLst>
              <a:ext uri="{FF2B5EF4-FFF2-40B4-BE49-F238E27FC236}">
                <a16:creationId xmlns:a16="http://schemas.microsoft.com/office/drawing/2014/main" id="{9D2B1523-1072-21AD-CFFD-8ED884A2D8BA}"/>
              </a:ext>
            </a:extLst>
          </p:cNvPr>
          <p:cNvSpPr>
            <a:spLocks noGrp="1"/>
          </p:cNvSpPr>
          <p:nvPr>
            <p:ph type="body" sz="quarter" idx="17" hasCustomPrompt="1"/>
          </p:nvPr>
        </p:nvSpPr>
        <p:spPr>
          <a:xfrm>
            <a:off x="1628361" y="4168867"/>
            <a:ext cx="288267" cy="276999"/>
          </a:xfrm>
        </p:spPr>
        <p:txBody>
          <a:bodyPr wrap="square" anchor="t">
            <a:noAutofit/>
          </a:bodyPr>
          <a:lstStyle>
            <a:lvl1pPr>
              <a:defRPr sz="1800" b="1" i="0">
                <a:latin typeface="Calibri" panose="020F0502020204030204" pitchFamily="34" charset="0"/>
                <a:cs typeface="Calibri" panose="020F0502020204030204" pitchFamily="34" charset="0"/>
              </a:defRPr>
            </a:lvl1pPr>
          </a:lstStyle>
          <a:p>
            <a:pPr lvl="0"/>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06</a:t>
            </a:r>
          </a:p>
        </p:txBody>
      </p:sp>
      <p:sp>
        <p:nvSpPr>
          <p:cNvPr id="39" name="Text Placeholder 3">
            <a:extLst>
              <a:ext uri="{FF2B5EF4-FFF2-40B4-BE49-F238E27FC236}">
                <a16:creationId xmlns:a16="http://schemas.microsoft.com/office/drawing/2014/main" id="{AD0DB0ED-2EF4-F0A3-884D-C8B6B75A4147}"/>
              </a:ext>
            </a:extLst>
          </p:cNvPr>
          <p:cNvSpPr>
            <a:spLocks noGrp="1"/>
          </p:cNvSpPr>
          <p:nvPr>
            <p:ph type="body" sz="quarter" idx="18" hasCustomPrompt="1"/>
          </p:nvPr>
        </p:nvSpPr>
        <p:spPr>
          <a:xfrm>
            <a:off x="1987587" y="4222416"/>
            <a:ext cx="2423672" cy="200055"/>
          </a:xfrm>
        </p:spPr>
        <p:txBody>
          <a:bodyPr wrap="square" anchor="t">
            <a:noAutofit/>
          </a:bodyPr>
          <a:lstStyle>
            <a:lvl1pPr marL="0" marR="0" indent="0" algn="l" defTabSz="914400" rtl="0" eaLnBrk="1" fontAlgn="auto" latinLnBrk="0" hangingPunct="1">
              <a:lnSpc>
                <a:spcPct val="100000"/>
              </a:lnSpc>
              <a:spcBef>
                <a:spcPts val="0"/>
              </a:spcBef>
              <a:spcAft>
                <a:spcPts val="0"/>
              </a:spcAft>
              <a:buClrTx/>
              <a:buSzTx/>
              <a:buFontTx/>
              <a:buNone/>
              <a:tabLst/>
              <a:defRPr sz="1200" b="0" i="0">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Title 6</a:t>
            </a:r>
          </a:p>
        </p:txBody>
      </p:sp>
      <p:sp>
        <p:nvSpPr>
          <p:cNvPr id="40" name="Text Placeholder 3">
            <a:extLst>
              <a:ext uri="{FF2B5EF4-FFF2-40B4-BE49-F238E27FC236}">
                <a16:creationId xmlns:a16="http://schemas.microsoft.com/office/drawing/2014/main" id="{780E1F39-2D61-D56B-4B8B-0BDC0ACE46A3}"/>
              </a:ext>
            </a:extLst>
          </p:cNvPr>
          <p:cNvSpPr>
            <a:spLocks noGrp="1"/>
          </p:cNvSpPr>
          <p:nvPr>
            <p:ph type="body" sz="quarter" idx="19" hasCustomPrompt="1"/>
          </p:nvPr>
        </p:nvSpPr>
        <p:spPr>
          <a:xfrm>
            <a:off x="1628361" y="3596800"/>
            <a:ext cx="288267" cy="276999"/>
          </a:xfrm>
        </p:spPr>
        <p:txBody>
          <a:bodyPr wrap="square" anchor="t">
            <a:noAutofit/>
          </a:bodyPr>
          <a:lstStyle>
            <a:lvl1pPr>
              <a:defRPr sz="1800" b="1" i="0">
                <a:latin typeface="Calibri" panose="020F0502020204030204" pitchFamily="34" charset="0"/>
                <a:cs typeface="Calibri" panose="020F0502020204030204" pitchFamily="34" charset="0"/>
              </a:defRPr>
            </a:lvl1pPr>
          </a:lstStyle>
          <a:p>
            <a:pPr lvl="0"/>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05</a:t>
            </a:r>
          </a:p>
        </p:txBody>
      </p:sp>
      <p:sp>
        <p:nvSpPr>
          <p:cNvPr id="41" name="Text Placeholder 3">
            <a:extLst>
              <a:ext uri="{FF2B5EF4-FFF2-40B4-BE49-F238E27FC236}">
                <a16:creationId xmlns:a16="http://schemas.microsoft.com/office/drawing/2014/main" id="{CB49D191-C445-C161-F19B-AB6953D5F421}"/>
              </a:ext>
            </a:extLst>
          </p:cNvPr>
          <p:cNvSpPr>
            <a:spLocks noGrp="1"/>
          </p:cNvSpPr>
          <p:nvPr>
            <p:ph type="body" sz="quarter" idx="20" hasCustomPrompt="1"/>
          </p:nvPr>
        </p:nvSpPr>
        <p:spPr>
          <a:xfrm>
            <a:off x="1987587" y="3650973"/>
            <a:ext cx="2423672" cy="200055"/>
          </a:xfrm>
        </p:spPr>
        <p:txBody>
          <a:bodyPr wrap="square" anchor="t">
            <a:noAutofit/>
          </a:bodyPr>
          <a:lstStyle>
            <a:lvl1pPr marL="0" marR="0" indent="0" algn="l" defTabSz="914400" rtl="0" eaLnBrk="1" fontAlgn="auto" latinLnBrk="0" hangingPunct="1">
              <a:lnSpc>
                <a:spcPct val="100000"/>
              </a:lnSpc>
              <a:spcBef>
                <a:spcPts val="0"/>
              </a:spcBef>
              <a:spcAft>
                <a:spcPts val="0"/>
              </a:spcAft>
              <a:buClrTx/>
              <a:buSzTx/>
              <a:buFontTx/>
              <a:buNone/>
              <a:tabLst/>
              <a:defRPr sz="1200" b="0" i="0">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Title 5</a:t>
            </a:r>
          </a:p>
        </p:txBody>
      </p:sp>
      <p:sp>
        <p:nvSpPr>
          <p:cNvPr id="42" name="Text Placeholder 3">
            <a:extLst>
              <a:ext uri="{FF2B5EF4-FFF2-40B4-BE49-F238E27FC236}">
                <a16:creationId xmlns:a16="http://schemas.microsoft.com/office/drawing/2014/main" id="{E6AC9DED-D119-501F-94E0-CB913878F80C}"/>
              </a:ext>
            </a:extLst>
          </p:cNvPr>
          <p:cNvSpPr>
            <a:spLocks noGrp="1"/>
          </p:cNvSpPr>
          <p:nvPr>
            <p:ph type="body" sz="quarter" idx="21" hasCustomPrompt="1"/>
          </p:nvPr>
        </p:nvSpPr>
        <p:spPr>
          <a:xfrm>
            <a:off x="1628361" y="2452666"/>
            <a:ext cx="288267" cy="276999"/>
          </a:xfrm>
        </p:spPr>
        <p:txBody>
          <a:bodyPr wrap="square" anchor="t">
            <a:noAutofit/>
          </a:bodyPr>
          <a:lstStyle>
            <a:lvl1pPr>
              <a:defRPr sz="1800" b="1" i="0">
                <a:latin typeface="Calibri" panose="020F0502020204030204" pitchFamily="34" charset="0"/>
                <a:cs typeface="Calibri" panose="020F0502020204030204" pitchFamily="34" charset="0"/>
              </a:defRPr>
            </a:lvl1pPr>
          </a:lstStyle>
          <a:p>
            <a:pPr lvl="0"/>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03</a:t>
            </a:r>
          </a:p>
        </p:txBody>
      </p:sp>
      <p:sp>
        <p:nvSpPr>
          <p:cNvPr id="43" name="Text Placeholder 3">
            <a:extLst>
              <a:ext uri="{FF2B5EF4-FFF2-40B4-BE49-F238E27FC236}">
                <a16:creationId xmlns:a16="http://schemas.microsoft.com/office/drawing/2014/main" id="{C849BF2A-B2FD-5311-C85A-CCDDA91E5B34}"/>
              </a:ext>
            </a:extLst>
          </p:cNvPr>
          <p:cNvSpPr>
            <a:spLocks noGrp="1"/>
          </p:cNvSpPr>
          <p:nvPr>
            <p:ph type="body" sz="quarter" idx="22" hasCustomPrompt="1"/>
          </p:nvPr>
        </p:nvSpPr>
        <p:spPr>
          <a:xfrm>
            <a:off x="1987587" y="2508087"/>
            <a:ext cx="2423672" cy="200055"/>
          </a:xfrm>
        </p:spPr>
        <p:txBody>
          <a:bodyPr wrap="square" anchor="t">
            <a:noAutofit/>
          </a:bodyPr>
          <a:lstStyle>
            <a:lvl1pPr marL="0" marR="0" indent="0" algn="l" defTabSz="914400" rtl="0" eaLnBrk="1" fontAlgn="auto" latinLnBrk="0" hangingPunct="1">
              <a:lnSpc>
                <a:spcPct val="100000"/>
              </a:lnSpc>
              <a:spcBef>
                <a:spcPts val="0"/>
              </a:spcBef>
              <a:spcAft>
                <a:spcPts val="0"/>
              </a:spcAft>
              <a:buClrTx/>
              <a:buSzTx/>
              <a:buFontTx/>
              <a:buNone/>
              <a:tabLst/>
              <a:defRPr sz="1200" b="0" i="0">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Title 3</a:t>
            </a:r>
          </a:p>
        </p:txBody>
      </p:sp>
      <p:sp>
        <p:nvSpPr>
          <p:cNvPr id="59" name="Text Placeholder 3">
            <a:extLst>
              <a:ext uri="{FF2B5EF4-FFF2-40B4-BE49-F238E27FC236}">
                <a16:creationId xmlns:a16="http://schemas.microsoft.com/office/drawing/2014/main" id="{A836298F-F8CF-FE1B-838E-CEE1DC5B5B91}"/>
              </a:ext>
            </a:extLst>
          </p:cNvPr>
          <p:cNvSpPr>
            <a:spLocks noGrp="1"/>
          </p:cNvSpPr>
          <p:nvPr>
            <p:ph type="body" sz="quarter" idx="23" hasCustomPrompt="1"/>
          </p:nvPr>
        </p:nvSpPr>
        <p:spPr>
          <a:xfrm>
            <a:off x="1628361" y="4740933"/>
            <a:ext cx="288267" cy="276999"/>
          </a:xfrm>
        </p:spPr>
        <p:txBody>
          <a:bodyPr wrap="square" anchor="t">
            <a:noAutofit/>
          </a:bodyPr>
          <a:lstStyle>
            <a:lvl1pPr>
              <a:defRPr sz="1800" b="1" i="0">
                <a:latin typeface="Calibri" panose="020F0502020204030204" pitchFamily="34" charset="0"/>
                <a:cs typeface="Calibri" panose="020F0502020204030204" pitchFamily="34" charset="0"/>
              </a:defRPr>
            </a:lvl1pPr>
          </a:lstStyle>
          <a:p>
            <a:pPr lvl="0"/>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07</a:t>
            </a:r>
          </a:p>
        </p:txBody>
      </p:sp>
      <p:sp>
        <p:nvSpPr>
          <p:cNvPr id="60" name="Text Placeholder 3">
            <a:extLst>
              <a:ext uri="{FF2B5EF4-FFF2-40B4-BE49-F238E27FC236}">
                <a16:creationId xmlns:a16="http://schemas.microsoft.com/office/drawing/2014/main" id="{A45BB2BA-0DB0-5F89-40DE-1D80286BF49A}"/>
              </a:ext>
            </a:extLst>
          </p:cNvPr>
          <p:cNvSpPr>
            <a:spLocks noGrp="1"/>
          </p:cNvSpPr>
          <p:nvPr>
            <p:ph type="body" sz="quarter" idx="24" hasCustomPrompt="1"/>
          </p:nvPr>
        </p:nvSpPr>
        <p:spPr>
          <a:xfrm>
            <a:off x="1628361" y="5312999"/>
            <a:ext cx="288267" cy="276999"/>
          </a:xfrm>
        </p:spPr>
        <p:txBody>
          <a:bodyPr wrap="square" anchor="t">
            <a:noAutofit/>
          </a:bodyPr>
          <a:lstStyle>
            <a:lvl1pPr>
              <a:defRPr sz="1800" b="1" i="0">
                <a:latin typeface="Calibri" panose="020F0502020204030204" pitchFamily="34" charset="0"/>
                <a:cs typeface="Calibri" panose="020F0502020204030204" pitchFamily="34" charset="0"/>
              </a:defRPr>
            </a:lvl1pPr>
          </a:lstStyle>
          <a:p>
            <a:pPr lvl="0"/>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08</a:t>
            </a:r>
          </a:p>
        </p:txBody>
      </p:sp>
      <p:sp>
        <p:nvSpPr>
          <p:cNvPr id="61" name="Text Placeholder 3">
            <a:extLst>
              <a:ext uri="{FF2B5EF4-FFF2-40B4-BE49-F238E27FC236}">
                <a16:creationId xmlns:a16="http://schemas.microsoft.com/office/drawing/2014/main" id="{0F5126E1-FA76-630D-F410-AC8FF48767AE}"/>
              </a:ext>
            </a:extLst>
          </p:cNvPr>
          <p:cNvSpPr>
            <a:spLocks noGrp="1"/>
          </p:cNvSpPr>
          <p:nvPr>
            <p:ph type="body" sz="quarter" idx="25" hasCustomPrompt="1"/>
          </p:nvPr>
        </p:nvSpPr>
        <p:spPr>
          <a:xfrm>
            <a:off x="1987587" y="4793861"/>
            <a:ext cx="2423672" cy="200055"/>
          </a:xfrm>
        </p:spPr>
        <p:txBody>
          <a:bodyPr wrap="square" anchor="t">
            <a:noAutofit/>
          </a:bodyPr>
          <a:lstStyle>
            <a:lvl1pPr marL="0" marR="0" indent="0" algn="l" defTabSz="914400" rtl="0" eaLnBrk="1" fontAlgn="auto" latinLnBrk="0" hangingPunct="1">
              <a:lnSpc>
                <a:spcPct val="100000"/>
              </a:lnSpc>
              <a:spcBef>
                <a:spcPts val="0"/>
              </a:spcBef>
              <a:spcAft>
                <a:spcPts val="0"/>
              </a:spcAft>
              <a:buClrTx/>
              <a:buSzTx/>
              <a:buFontTx/>
              <a:buNone/>
              <a:tabLst/>
              <a:defRPr sz="1200" b="0" i="0">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Title 7</a:t>
            </a:r>
          </a:p>
        </p:txBody>
      </p:sp>
      <p:sp>
        <p:nvSpPr>
          <p:cNvPr id="62" name="Text Placeholder 3">
            <a:extLst>
              <a:ext uri="{FF2B5EF4-FFF2-40B4-BE49-F238E27FC236}">
                <a16:creationId xmlns:a16="http://schemas.microsoft.com/office/drawing/2014/main" id="{C53EFE48-D751-562A-7FF7-788DF5CFE549}"/>
              </a:ext>
            </a:extLst>
          </p:cNvPr>
          <p:cNvSpPr>
            <a:spLocks noGrp="1"/>
          </p:cNvSpPr>
          <p:nvPr>
            <p:ph type="body" sz="quarter" idx="26" hasCustomPrompt="1"/>
          </p:nvPr>
        </p:nvSpPr>
        <p:spPr>
          <a:xfrm>
            <a:off x="1987587" y="5365306"/>
            <a:ext cx="2423672" cy="200055"/>
          </a:xfrm>
        </p:spPr>
        <p:txBody>
          <a:bodyPr wrap="square" anchor="t">
            <a:noAutofit/>
          </a:bodyPr>
          <a:lstStyle>
            <a:lvl1pPr marL="0" marR="0" indent="0" algn="l" defTabSz="914400" rtl="0" eaLnBrk="1" fontAlgn="auto" latinLnBrk="0" hangingPunct="1">
              <a:lnSpc>
                <a:spcPct val="100000"/>
              </a:lnSpc>
              <a:spcBef>
                <a:spcPts val="0"/>
              </a:spcBef>
              <a:spcAft>
                <a:spcPts val="0"/>
              </a:spcAft>
              <a:buClrTx/>
              <a:buSzTx/>
              <a:buFontTx/>
              <a:buNone/>
              <a:tabLst/>
              <a:defRPr sz="1200" b="0" i="0">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Title 8</a:t>
            </a:r>
          </a:p>
        </p:txBody>
      </p:sp>
    </p:spTree>
    <p:extLst>
      <p:ext uri="{BB962C8B-B14F-4D97-AF65-F5344CB8AC3E}">
        <p14:creationId xmlns:p14="http://schemas.microsoft.com/office/powerpoint/2010/main" val="7342437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ubtitle &amp; 1 column text">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573485" y="588965"/>
            <a:ext cx="11162350" cy="757255"/>
          </a:xfrm>
          <a:prstGeom prst="rect">
            <a:avLst/>
          </a:prstGeom>
        </p:spPr>
        <p:txBody>
          <a:bodyPr lIns="0" tIns="0" rIns="0" bIns="0">
            <a:noAutofit/>
          </a:bodyPr>
          <a:lstStyle>
            <a:lvl1pPr marL="0" indent="0">
              <a:buNone/>
              <a:defRPr sz="1633" b="0">
                <a:solidFill>
                  <a:srgbClr val="575757"/>
                </a:solidFill>
              </a:defRPr>
            </a:lvl1pPr>
          </a:lstStyle>
          <a:p>
            <a:pPr lvl="0"/>
            <a:r>
              <a:rPr lang="en-US"/>
              <a:t>Click to add subtitle</a:t>
            </a:r>
          </a:p>
        </p:txBody>
      </p:sp>
      <p:sp>
        <p:nvSpPr>
          <p:cNvPr id="14" name="Title Placeholder 1"/>
          <p:cNvSpPr>
            <a:spLocks noGrp="1"/>
          </p:cNvSpPr>
          <p:nvPr>
            <p:ph type="title"/>
          </p:nvPr>
        </p:nvSpPr>
        <p:spPr>
          <a:xfrm>
            <a:off x="573485" y="290334"/>
            <a:ext cx="11162350" cy="698501"/>
          </a:xfrm>
          <a:prstGeom prst="rect">
            <a:avLst/>
          </a:prstGeom>
        </p:spPr>
        <p:txBody>
          <a:bodyPr vert="horz" lIns="0" tIns="0" rIns="0" bIns="0" rtlCol="0" anchor="t" anchorCtr="0">
            <a:noAutofit/>
          </a:bodyPr>
          <a:lstStyle>
            <a:lvl1pPr>
              <a:defRPr/>
            </a:lvl1pPr>
          </a:lstStyle>
          <a:p>
            <a:r>
              <a:rPr lang="en-US" noProof="0"/>
              <a:t>Click to edit Master title style</a:t>
            </a:r>
          </a:p>
        </p:txBody>
      </p:sp>
      <p:sp>
        <p:nvSpPr>
          <p:cNvPr id="8" name="Text Placeholder 18"/>
          <p:cNvSpPr>
            <a:spLocks noGrp="1"/>
          </p:cNvSpPr>
          <p:nvPr>
            <p:ph idx="1"/>
          </p:nvPr>
        </p:nvSpPr>
        <p:spPr>
          <a:xfrm>
            <a:off x="573486" y="1700213"/>
            <a:ext cx="11165416" cy="4678986"/>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Footer Placeholder 1">
            <a:extLst>
              <a:ext uri="{FF2B5EF4-FFF2-40B4-BE49-F238E27FC236}">
                <a16:creationId xmlns:a16="http://schemas.microsoft.com/office/drawing/2014/main" id="{462BDEDC-BB79-44E4-991B-BCE0DD697C97}"/>
              </a:ext>
            </a:extLst>
          </p:cNvPr>
          <p:cNvSpPr>
            <a:spLocks noGrp="1"/>
          </p:cNvSpPr>
          <p:nvPr>
            <p:ph type="ftr" sz="quarter" idx="14"/>
          </p:nvPr>
        </p:nvSpPr>
        <p:spPr/>
        <p:txBody>
          <a:bodyPr/>
          <a:lstStyle/>
          <a:p>
            <a:r>
              <a:rPr lang="en-GB" dirty="0"/>
              <a:t>Presentation title [To edit, go to Insert &gt; Header &amp; Footer]</a:t>
            </a:r>
          </a:p>
        </p:txBody>
      </p:sp>
    </p:spTree>
    <p:extLst>
      <p:ext uri="{BB962C8B-B14F-4D97-AF65-F5344CB8AC3E}">
        <p14:creationId xmlns:p14="http://schemas.microsoft.com/office/powerpoint/2010/main" val="3111987822"/>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2 content with quote ">
    <p:spTree>
      <p:nvGrpSpPr>
        <p:cNvPr id="1" name=""/>
        <p:cNvGrpSpPr/>
        <p:nvPr/>
      </p:nvGrpSpPr>
      <p:grpSpPr>
        <a:xfrm>
          <a:off x="0" y="0"/>
          <a:ext cx="0" cy="0"/>
          <a:chOff x="0" y="0"/>
          <a:chExt cx="0" cy="0"/>
        </a:xfrm>
      </p:grpSpPr>
      <p:sp>
        <p:nvSpPr>
          <p:cNvPr id="7" name="Title Placeholder 1"/>
          <p:cNvSpPr>
            <a:spLocks noGrp="1"/>
          </p:cNvSpPr>
          <p:nvPr>
            <p:ph type="title" hasCustomPrompt="1"/>
          </p:nvPr>
        </p:nvSpPr>
        <p:spPr>
          <a:xfrm>
            <a:off x="573486" y="290335"/>
            <a:ext cx="11188700" cy="698500"/>
          </a:xfrm>
          <a:prstGeom prst="rect">
            <a:avLst/>
          </a:prstGeom>
        </p:spPr>
        <p:txBody>
          <a:bodyPr vert="horz" lIns="0" tIns="0" rIns="0" bIns="0" rtlCol="0" anchor="t" anchorCtr="0">
            <a:noAutofit/>
          </a:bodyPr>
          <a:lstStyle>
            <a:lvl1pPr>
              <a:defRPr/>
            </a:lvl1pPr>
          </a:lstStyle>
          <a:p>
            <a:r>
              <a:rPr lang="en-US"/>
              <a:t>Click to add title</a:t>
            </a:r>
          </a:p>
        </p:txBody>
      </p:sp>
      <p:sp>
        <p:nvSpPr>
          <p:cNvPr id="6" name="Content Placeholder 3"/>
          <p:cNvSpPr>
            <a:spLocks noGrp="1"/>
          </p:cNvSpPr>
          <p:nvPr>
            <p:ph sz="quarter" idx="10"/>
          </p:nvPr>
        </p:nvSpPr>
        <p:spPr>
          <a:xfrm>
            <a:off x="7577883" y="1658680"/>
            <a:ext cx="4112468" cy="4723072"/>
          </a:xfrm>
          <a:prstGeom prst="rect">
            <a:avLst/>
          </a:prstGeom>
        </p:spPr>
        <p:txBody>
          <a:bodyPr>
            <a:normAutofit/>
          </a:bodyPr>
          <a:lstStyle>
            <a:lvl1pPr>
              <a:tabLst>
                <a:tab pos="5880683" algn="r"/>
              </a:tabLst>
              <a:defRPr sz="1905">
                <a:solidFill>
                  <a:schemeClr val="accent3"/>
                </a:solidFill>
              </a:defRPr>
            </a:lvl1pPr>
            <a:lvl2pPr>
              <a:tabLst>
                <a:tab pos="5880683" algn="r"/>
              </a:tabLst>
              <a:defRPr/>
            </a:lvl2pPr>
            <a:lvl3pPr>
              <a:tabLst>
                <a:tab pos="5880683" algn="r"/>
              </a:tabLst>
              <a:defRPr/>
            </a:lvl3pPr>
            <a:lvl4pPr>
              <a:tabLst>
                <a:tab pos="5880683" algn="r"/>
              </a:tabLst>
              <a:defRPr/>
            </a:lvl4pPr>
            <a:lvl5pPr>
              <a:tabLst>
                <a:tab pos="5880683" algn="r"/>
              </a:tabLst>
              <a:defRPr baseline="0"/>
            </a:lvl5pPr>
          </a:lstStyle>
          <a:p>
            <a:pPr lvl="0"/>
            <a:r>
              <a:rPr lang="en-US" noProof="0"/>
              <a:t>Click to edit Master text styles</a:t>
            </a:r>
          </a:p>
        </p:txBody>
      </p:sp>
      <p:sp>
        <p:nvSpPr>
          <p:cNvPr id="8" name="Content Placeholder 3"/>
          <p:cNvSpPr>
            <a:spLocks noGrp="1"/>
          </p:cNvSpPr>
          <p:nvPr>
            <p:ph sz="quarter" idx="16"/>
          </p:nvPr>
        </p:nvSpPr>
        <p:spPr>
          <a:xfrm>
            <a:off x="573486" y="1665288"/>
            <a:ext cx="6506347" cy="4716462"/>
          </a:xfrm>
          <a:prstGeom prst="rect">
            <a:avLst/>
          </a:prstGeom>
        </p:spPr>
        <p:txBody>
          <a:bodyPr/>
          <a:lstStyle>
            <a:lvl1pPr>
              <a:tabLst>
                <a:tab pos="5880683" algn="r"/>
              </a:tabLst>
              <a:defRPr/>
            </a:lvl1pPr>
            <a:lvl2pPr>
              <a:tabLst>
                <a:tab pos="5880683" algn="r"/>
              </a:tabLst>
              <a:defRPr/>
            </a:lvl2pPr>
            <a:lvl3pPr>
              <a:tabLst>
                <a:tab pos="5880683" algn="r"/>
              </a:tabLst>
              <a:defRPr/>
            </a:lvl3pPr>
            <a:lvl4pPr>
              <a:tabLst>
                <a:tab pos="5880683" algn="r"/>
              </a:tabLst>
              <a:defRPr/>
            </a:lvl4pPr>
            <a:lvl5pPr>
              <a:tabLst>
                <a:tab pos="5880683" algn="r"/>
              </a:tabLst>
              <a:defRPr baseline="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 name="Text Placeholder 8"/>
          <p:cNvSpPr>
            <a:spLocks noGrp="1"/>
          </p:cNvSpPr>
          <p:nvPr>
            <p:ph type="body" sz="quarter" idx="13" hasCustomPrompt="1"/>
          </p:nvPr>
        </p:nvSpPr>
        <p:spPr>
          <a:xfrm>
            <a:off x="573486" y="588965"/>
            <a:ext cx="11188699" cy="757255"/>
          </a:xfrm>
          <a:prstGeom prst="rect">
            <a:avLst/>
          </a:prstGeom>
        </p:spPr>
        <p:txBody>
          <a:bodyPr lIns="0" tIns="0" rIns="0" bIns="0">
            <a:noAutofit/>
          </a:bodyPr>
          <a:lstStyle>
            <a:lvl1pPr marL="0" indent="0">
              <a:buNone/>
              <a:defRPr sz="1633" b="0">
                <a:solidFill>
                  <a:srgbClr val="575757"/>
                </a:solidFill>
              </a:defRPr>
            </a:lvl1pPr>
          </a:lstStyle>
          <a:p>
            <a:pPr lvl="0"/>
            <a:r>
              <a:rPr lang="en-US"/>
              <a:t>Click to add subtitle</a:t>
            </a:r>
          </a:p>
        </p:txBody>
      </p:sp>
      <p:sp>
        <p:nvSpPr>
          <p:cNvPr id="2" name="Footer Placeholder 1">
            <a:extLst>
              <a:ext uri="{FF2B5EF4-FFF2-40B4-BE49-F238E27FC236}">
                <a16:creationId xmlns:a16="http://schemas.microsoft.com/office/drawing/2014/main" id="{73697327-79A9-4176-92D0-B5FA2F191B5E}"/>
              </a:ext>
            </a:extLst>
          </p:cNvPr>
          <p:cNvSpPr>
            <a:spLocks noGrp="1"/>
          </p:cNvSpPr>
          <p:nvPr>
            <p:ph type="ftr" sz="quarter" idx="17"/>
          </p:nvPr>
        </p:nvSpPr>
        <p:spPr/>
        <p:txBody>
          <a:bodyPr/>
          <a:lstStyle/>
          <a:p>
            <a:r>
              <a:rPr lang="en-GB" dirty="0"/>
              <a:t>Presentation title [To edit, go to Insert &gt; Header &amp; Footer]</a:t>
            </a:r>
          </a:p>
        </p:txBody>
      </p:sp>
    </p:spTree>
    <p:extLst>
      <p:ext uri="{BB962C8B-B14F-4D97-AF65-F5344CB8AC3E}">
        <p14:creationId xmlns:p14="http://schemas.microsoft.com/office/powerpoint/2010/main" val="4152987000"/>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ullout/quote – image – S&amp;A">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040F8F-8F4C-BD1E-039C-E1C148308780}"/>
              </a:ext>
            </a:extLst>
          </p:cNvPr>
          <p:cNvPicPr>
            <a:picLocks noChangeAspect="1"/>
          </p:cNvPicPr>
          <p:nvPr userDrawn="1"/>
        </p:nvPicPr>
        <p:blipFill>
          <a:blip r:embed="rId2" cstate="print">
            <a:extLst>
              <a:ext uri="{28A0092B-C50C-407E-A947-70E740481C1C}">
                <a14:useLocalDpi xmlns:a14="http://schemas.microsoft.com/office/drawing/2010/main"/>
              </a:ext>
            </a:extLst>
          </a:blip>
          <a:srcRect/>
          <a:stretch/>
        </p:blipFill>
        <p:spPr>
          <a:xfrm>
            <a:off x="0" y="0"/>
            <a:ext cx="5323600" cy="6858000"/>
          </a:xfrm>
          <a:prstGeom prst="rect">
            <a:avLst/>
          </a:prstGeom>
        </p:spPr>
      </p:pic>
      <p:sp>
        <p:nvSpPr>
          <p:cNvPr id="18" name="Text Placeholder 17">
            <a:extLst>
              <a:ext uri="{FF2B5EF4-FFF2-40B4-BE49-F238E27FC236}">
                <a16:creationId xmlns:a16="http://schemas.microsoft.com/office/drawing/2014/main" id="{DEF09F70-0B44-1775-533F-087968A61E68}"/>
              </a:ext>
            </a:extLst>
          </p:cNvPr>
          <p:cNvSpPr>
            <a:spLocks noGrp="1"/>
          </p:cNvSpPr>
          <p:nvPr>
            <p:ph type="body" sz="quarter" idx="11" hasCustomPrompt="1"/>
          </p:nvPr>
        </p:nvSpPr>
        <p:spPr>
          <a:xfrm>
            <a:off x="6276001" y="2789746"/>
            <a:ext cx="5345192" cy="3560763"/>
          </a:xfrm>
        </p:spPr>
        <p:txBody>
          <a:bodyPr anchor="b">
            <a:noAutofit/>
          </a:bodyPr>
          <a:lstStyle>
            <a:lvl1pPr marL="0" marR="0" indent="0" algn="r" defTabSz="914400" rtl="0" eaLnBrk="1" fontAlgn="auto" latinLnBrk="0" hangingPunct="1">
              <a:lnSpc>
                <a:spcPct val="100000"/>
              </a:lnSpc>
              <a:spcBef>
                <a:spcPts val="1200"/>
              </a:spcBef>
              <a:spcAft>
                <a:spcPts val="0"/>
              </a:spcAft>
              <a:buClrTx/>
              <a:buSzTx/>
              <a:buFontTx/>
              <a:buNone/>
              <a:tabLst/>
              <a:defRPr sz="3200" b="0" i="0">
                <a:latin typeface="Calibri Light" panose="020F0302020204030204" pitchFamily="34" charset="0"/>
                <a:cs typeface="Calibri Light" panose="020F0302020204030204" pitchFamily="34" charset="0"/>
              </a:defRPr>
            </a:lvl1pPr>
          </a:lstStyle>
          <a:p>
            <a:pPr lvl="0"/>
            <a:r>
              <a:rPr lang="en-GB"/>
              <a:t>Insert title or key statement slide use key text in bold. This is placeholder to show how this document will look when populated with real text.</a:t>
            </a:r>
          </a:p>
        </p:txBody>
      </p:sp>
    </p:spTree>
    <p:extLst>
      <p:ext uri="{BB962C8B-B14F-4D97-AF65-F5344CB8AC3E}">
        <p14:creationId xmlns:p14="http://schemas.microsoft.com/office/powerpoint/2010/main" val="244975158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s – C&amp;E">
    <p:bg>
      <p:bgRef idx="1001">
        <a:schemeClr val="bg1"/>
      </p:bgRef>
    </p:bg>
    <p:spTree>
      <p:nvGrpSpPr>
        <p:cNvPr id="1" name=""/>
        <p:cNvGrpSpPr/>
        <p:nvPr/>
      </p:nvGrpSpPr>
      <p:grpSpPr>
        <a:xfrm>
          <a:off x="0" y="0"/>
          <a:ext cx="0" cy="0"/>
          <a:chOff x="0" y="0"/>
          <a:chExt cx="0" cy="0"/>
        </a:xfrm>
      </p:grpSpPr>
      <p:pic>
        <p:nvPicPr>
          <p:cNvPr id="3" name="Picture Placeholder 9">
            <a:extLst>
              <a:ext uri="{FF2B5EF4-FFF2-40B4-BE49-F238E27FC236}">
                <a16:creationId xmlns:a16="http://schemas.microsoft.com/office/drawing/2014/main" id="{733ADC1C-DA02-A260-51AD-EACA277BFD1F}"/>
              </a:ext>
              <a:ext uri="{C183D7F6-B498-43B3-948B-1728B52AA6E4}">
                <adec:decorative xmlns:adec="http://schemas.microsoft.com/office/drawing/2017/decorative" val="1"/>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6868401" y="0"/>
            <a:ext cx="5323600" cy="6858000"/>
          </a:xfrm>
          <a:prstGeom prst="rect">
            <a:avLst/>
          </a:prstGeom>
        </p:spPr>
      </p:pic>
      <p:sp>
        <p:nvSpPr>
          <p:cNvPr id="2" name="Title 3">
            <a:extLst>
              <a:ext uri="{FF2B5EF4-FFF2-40B4-BE49-F238E27FC236}">
                <a16:creationId xmlns:a16="http://schemas.microsoft.com/office/drawing/2014/main" id="{45F0A071-71DD-A649-1278-B9E0B5E59204}"/>
              </a:ext>
            </a:extLst>
          </p:cNvPr>
          <p:cNvSpPr>
            <a:spLocks noGrp="1"/>
          </p:cNvSpPr>
          <p:nvPr>
            <p:ph type="title" hasCustomPrompt="1"/>
          </p:nvPr>
        </p:nvSpPr>
        <p:spPr>
          <a:xfrm>
            <a:off x="561600" y="432000"/>
            <a:ext cx="11052000" cy="454969"/>
          </a:xfrm>
        </p:spPr>
        <p:txBody>
          <a:bodyPr/>
          <a:lstStyle/>
          <a:p>
            <a:r>
              <a:rPr lang="en-US" b="1">
                <a:latin typeface="Calibri" panose="020F0502020204030204" pitchFamily="34" charset="0"/>
                <a:cs typeface="Calibri" panose="020F0502020204030204" pitchFamily="34" charset="0"/>
              </a:rPr>
              <a:t>Contents/agenda</a:t>
            </a:r>
          </a:p>
        </p:txBody>
      </p:sp>
      <p:sp>
        <p:nvSpPr>
          <p:cNvPr id="10" name="Text Placeholder 3">
            <a:extLst>
              <a:ext uri="{FF2B5EF4-FFF2-40B4-BE49-F238E27FC236}">
                <a16:creationId xmlns:a16="http://schemas.microsoft.com/office/drawing/2014/main" id="{401EF9CE-2214-6670-7BAD-4EA19129A04E}"/>
              </a:ext>
            </a:extLst>
          </p:cNvPr>
          <p:cNvSpPr>
            <a:spLocks noGrp="1"/>
          </p:cNvSpPr>
          <p:nvPr>
            <p:ph type="body" sz="quarter" idx="10" hasCustomPrompt="1"/>
          </p:nvPr>
        </p:nvSpPr>
        <p:spPr>
          <a:xfrm>
            <a:off x="1628361" y="1308532"/>
            <a:ext cx="288267" cy="276999"/>
          </a:xfrm>
        </p:spPr>
        <p:txBody>
          <a:bodyPr wrap="square" anchor="t">
            <a:noAutofit/>
          </a:bodyPr>
          <a:lstStyle>
            <a:lvl1pPr>
              <a:defRPr sz="1800" b="1" i="0">
                <a:latin typeface="Calibri" panose="020F0502020204030204" pitchFamily="34" charset="0"/>
                <a:cs typeface="Calibri" panose="020F0502020204030204" pitchFamily="34" charset="0"/>
              </a:defRPr>
            </a:lvl1pPr>
          </a:lstStyle>
          <a:p>
            <a:pPr lvl="0"/>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01</a:t>
            </a:r>
          </a:p>
        </p:txBody>
      </p:sp>
      <p:sp>
        <p:nvSpPr>
          <p:cNvPr id="11" name="Text Placeholder 3">
            <a:extLst>
              <a:ext uri="{FF2B5EF4-FFF2-40B4-BE49-F238E27FC236}">
                <a16:creationId xmlns:a16="http://schemas.microsoft.com/office/drawing/2014/main" id="{91ED342E-63F0-E9A9-9762-76965375118E}"/>
              </a:ext>
            </a:extLst>
          </p:cNvPr>
          <p:cNvSpPr>
            <a:spLocks noGrp="1"/>
          </p:cNvSpPr>
          <p:nvPr>
            <p:ph type="body" sz="quarter" idx="12" hasCustomPrompt="1"/>
          </p:nvPr>
        </p:nvSpPr>
        <p:spPr>
          <a:xfrm>
            <a:off x="1987587" y="1365201"/>
            <a:ext cx="2423672" cy="200055"/>
          </a:xfrm>
        </p:spPr>
        <p:txBody>
          <a:bodyPr wrap="square" anchor="t">
            <a:noAutofit/>
          </a:bodyPr>
          <a:lstStyle>
            <a:lvl1pPr marL="0" marR="0" indent="0" algn="l" defTabSz="914400" rtl="0" eaLnBrk="1" fontAlgn="auto" latinLnBrk="0" hangingPunct="1">
              <a:lnSpc>
                <a:spcPct val="100000"/>
              </a:lnSpc>
              <a:spcBef>
                <a:spcPts val="0"/>
              </a:spcBef>
              <a:spcAft>
                <a:spcPts val="0"/>
              </a:spcAft>
              <a:buClrTx/>
              <a:buSzTx/>
              <a:buFontTx/>
              <a:buNone/>
              <a:tabLst/>
              <a:defRPr sz="1200" b="0" i="0">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Title 1</a:t>
            </a:r>
          </a:p>
        </p:txBody>
      </p:sp>
      <p:sp>
        <p:nvSpPr>
          <p:cNvPr id="34" name="Text Placeholder 3">
            <a:extLst>
              <a:ext uri="{FF2B5EF4-FFF2-40B4-BE49-F238E27FC236}">
                <a16:creationId xmlns:a16="http://schemas.microsoft.com/office/drawing/2014/main" id="{97E3B378-4F8F-1A6E-0D3E-F0AD363F88FB}"/>
              </a:ext>
            </a:extLst>
          </p:cNvPr>
          <p:cNvSpPr>
            <a:spLocks noGrp="1"/>
          </p:cNvSpPr>
          <p:nvPr>
            <p:ph type="body" sz="quarter" idx="13" hasCustomPrompt="1"/>
          </p:nvPr>
        </p:nvSpPr>
        <p:spPr>
          <a:xfrm>
            <a:off x="1628361" y="1880599"/>
            <a:ext cx="288267" cy="276999"/>
          </a:xfrm>
        </p:spPr>
        <p:txBody>
          <a:bodyPr wrap="square" anchor="t">
            <a:noAutofit/>
          </a:bodyPr>
          <a:lstStyle>
            <a:lvl1pPr>
              <a:defRPr sz="1800" b="1" i="0">
                <a:latin typeface="Calibri" panose="020F0502020204030204" pitchFamily="34" charset="0"/>
                <a:cs typeface="Calibri" panose="020F0502020204030204" pitchFamily="34" charset="0"/>
              </a:defRPr>
            </a:lvl1pPr>
          </a:lstStyle>
          <a:p>
            <a:pPr lvl="0"/>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02</a:t>
            </a:r>
          </a:p>
        </p:txBody>
      </p:sp>
      <p:sp>
        <p:nvSpPr>
          <p:cNvPr id="35" name="Text Placeholder 3">
            <a:extLst>
              <a:ext uri="{FF2B5EF4-FFF2-40B4-BE49-F238E27FC236}">
                <a16:creationId xmlns:a16="http://schemas.microsoft.com/office/drawing/2014/main" id="{41BB57A4-EB99-BEF7-68F7-80A85F8B9BE2}"/>
              </a:ext>
            </a:extLst>
          </p:cNvPr>
          <p:cNvSpPr>
            <a:spLocks noGrp="1"/>
          </p:cNvSpPr>
          <p:nvPr>
            <p:ph type="body" sz="quarter" idx="14" hasCustomPrompt="1"/>
          </p:nvPr>
        </p:nvSpPr>
        <p:spPr>
          <a:xfrm>
            <a:off x="1987587" y="1936644"/>
            <a:ext cx="2423672" cy="200055"/>
          </a:xfrm>
        </p:spPr>
        <p:txBody>
          <a:bodyPr wrap="square" anchor="t">
            <a:noAutofit/>
          </a:bodyPr>
          <a:lstStyle>
            <a:lvl1pPr marL="0" marR="0" indent="0" algn="l" defTabSz="914400" rtl="0" eaLnBrk="1" fontAlgn="auto" latinLnBrk="0" hangingPunct="1">
              <a:lnSpc>
                <a:spcPct val="100000"/>
              </a:lnSpc>
              <a:spcBef>
                <a:spcPts val="0"/>
              </a:spcBef>
              <a:spcAft>
                <a:spcPts val="0"/>
              </a:spcAft>
              <a:buClrTx/>
              <a:buSzTx/>
              <a:buFontTx/>
              <a:buNone/>
              <a:tabLst/>
              <a:defRPr sz="1200" b="0" i="0">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Title 2</a:t>
            </a:r>
          </a:p>
        </p:txBody>
      </p:sp>
      <p:sp>
        <p:nvSpPr>
          <p:cNvPr id="36" name="Text Placeholder 3">
            <a:extLst>
              <a:ext uri="{FF2B5EF4-FFF2-40B4-BE49-F238E27FC236}">
                <a16:creationId xmlns:a16="http://schemas.microsoft.com/office/drawing/2014/main" id="{9A25CB12-C0E5-963B-8A65-675DF6C5F814}"/>
              </a:ext>
            </a:extLst>
          </p:cNvPr>
          <p:cNvSpPr>
            <a:spLocks noGrp="1"/>
          </p:cNvSpPr>
          <p:nvPr>
            <p:ph type="body" sz="quarter" idx="15" hasCustomPrompt="1"/>
          </p:nvPr>
        </p:nvSpPr>
        <p:spPr>
          <a:xfrm>
            <a:off x="1628361" y="3024733"/>
            <a:ext cx="288267" cy="276999"/>
          </a:xfrm>
        </p:spPr>
        <p:txBody>
          <a:bodyPr wrap="square" anchor="t">
            <a:noAutofit/>
          </a:bodyPr>
          <a:lstStyle>
            <a:lvl1pPr>
              <a:defRPr sz="1800" b="1" i="0">
                <a:latin typeface="Calibri" panose="020F0502020204030204" pitchFamily="34" charset="0"/>
                <a:cs typeface="Calibri" panose="020F0502020204030204" pitchFamily="34" charset="0"/>
              </a:defRPr>
            </a:lvl1pPr>
          </a:lstStyle>
          <a:p>
            <a:pPr lvl="0"/>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04</a:t>
            </a:r>
          </a:p>
        </p:txBody>
      </p:sp>
      <p:sp>
        <p:nvSpPr>
          <p:cNvPr id="37" name="Text Placeholder 3">
            <a:extLst>
              <a:ext uri="{FF2B5EF4-FFF2-40B4-BE49-F238E27FC236}">
                <a16:creationId xmlns:a16="http://schemas.microsoft.com/office/drawing/2014/main" id="{12F781B6-17F4-0BC2-C3D6-E5D7C067B13A}"/>
              </a:ext>
            </a:extLst>
          </p:cNvPr>
          <p:cNvSpPr>
            <a:spLocks noGrp="1"/>
          </p:cNvSpPr>
          <p:nvPr>
            <p:ph type="body" sz="quarter" idx="16" hasCustomPrompt="1"/>
          </p:nvPr>
        </p:nvSpPr>
        <p:spPr>
          <a:xfrm>
            <a:off x="1987587" y="3079530"/>
            <a:ext cx="2423672" cy="200055"/>
          </a:xfrm>
        </p:spPr>
        <p:txBody>
          <a:bodyPr wrap="square" anchor="t">
            <a:noAutofit/>
          </a:bodyPr>
          <a:lstStyle>
            <a:lvl1pPr marL="0" marR="0" indent="0" algn="l" defTabSz="914400" rtl="0" eaLnBrk="1" fontAlgn="auto" latinLnBrk="0" hangingPunct="1">
              <a:lnSpc>
                <a:spcPct val="100000"/>
              </a:lnSpc>
              <a:spcBef>
                <a:spcPts val="0"/>
              </a:spcBef>
              <a:spcAft>
                <a:spcPts val="0"/>
              </a:spcAft>
              <a:buClrTx/>
              <a:buSzTx/>
              <a:buFontTx/>
              <a:buNone/>
              <a:tabLst/>
              <a:defRPr sz="1200" b="0" i="0">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Title 4</a:t>
            </a:r>
          </a:p>
        </p:txBody>
      </p:sp>
      <p:sp>
        <p:nvSpPr>
          <p:cNvPr id="38" name="Text Placeholder 3">
            <a:extLst>
              <a:ext uri="{FF2B5EF4-FFF2-40B4-BE49-F238E27FC236}">
                <a16:creationId xmlns:a16="http://schemas.microsoft.com/office/drawing/2014/main" id="{9D2B1523-1072-21AD-CFFD-8ED884A2D8BA}"/>
              </a:ext>
            </a:extLst>
          </p:cNvPr>
          <p:cNvSpPr>
            <a:spLocks noGrp="1"/>
          </p:cNvSpPr>
          <p:nvPr>
            <p:ph type="body" sz="quarter" idx="17" hasCustomPrompt="1"/>
          </p:nvPr>
        </p:nvSpPr>
        <p:spPr>
          <a:xfrm>
            <a:off x="1628361" y="4168867"/>
            <a:ext cx="288267" cy="276999"/>
          </a:xfrm>
        </p:spPr>
        <p:txBody>
          <a:bodyPr wrap="square" anchor="t">
            <a:noAutofit/>
          </a:bodyPr>
          <a:lstStyle>
            <a:lvl1pPr>
              <a:defRPr sz="1800" b="1" i="0">
                <a:latin typeface="Calibri" panose="020F0502020204030204" pitchFamily="34" charset="0"/>
                <a:cs typeface="Calibri" panose="020F0502020204030204" pitchFamily="34" charset="0"/>
              </a:defRPr>
            </a:lvl1pPr>
          </a:lstStyle>
          <a:p>
            <a:pPr lvl="0"/>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06</a:t>
            </a:r>
          </a:p>
        </p:txBody>
      </p:sp>
      <p:sp>
        <p:nvSpPr>
          <p:cNvPr id="39" name="Text Placeholder 3">
            <a:extLst>
              <a:ext uri="{FF2B5EF4-FFF2-40B4-BE49-F238E27FC236}">
                <a16:creationId xmlns:a16="http://schemas.microsoft.com/office/drawing/2014/main" id="{AD0DB0ED-2EF4-F0A3-884D-C8B6B75A4147}"/>
              </a:ext>
            </a:extLst>
          </p:cNvPr>
          <p:cNvSpPr>
            <a:spLocks noGrp="1"/>
          </p:cNvSpPr>
          <p:nvPr>
            <p:ph type="body" sz="quarter" idx="18" hasCustomPrompt="1"/>
          </p:nvPr>
        </p:nvSpPr>
        <p:spPr>
          <a:xfrm>
            <a:off x="1987587" y="4222416"/>
            <a:ext cx="2423672" cy="200055"/>
          </a:xfrm>
        </p:spPr>
        <p:txBody>
          <a:bodyPr wrap="square" anchor="t">
            <a:noAutofit/>
          </a:bodyPr>
          <a:lstStyle>
            <a:lvl1pPr marL="0" marR="0" indent="0" algn="l" defTabSz="914400" rtl="0" eaLnBrk="1" fontAlgn="auto" latinLnBrk="0" hangingPunct="1">
              <a:lnSpc>
                <a:spcPct val="100000"/>
              </a:lnSpc>
              <a:spcBef>
                <a:spcPts val="0"/>
              </a:spcBef>
              <a:spcAft>
                <a:spcPts val="0"/>
              </a:spcAft>
              <a:buClrTx/>
              <a:buSzTx/>
              <a:buFontTx/>
              <a:buNone/>
              <a:tabLst/>
              <a:defRPr sz="1200" b="0" i="0">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Title 6</a:t>
            </a:r>
          </a:p>
        </p:txBody>
      </p:sp>
      <p:sp>
        <p:nvSpPr>
          <p:cNvPr id="40" name="Text Placeholder 3">
            <a:extLst>
              <a:ext uri="{FF2B5EF4-FFF2-40B4-BE49-F238E27FC236}">
                <a16:creationId xmlns:a16="http://schemas.microsoft.com/office/drawing/2014/main" id="{780E1F39-2D61-D56B-4B8B-0BDC0ACE46A3}"/>
              </a:ext>
            </a:extLst>
          </p:cNvPr>
          <p:cNvSpPr>
            <a:spLocks noGrp="1"/>
          </p:cNvSpPr>
          <p:nvPr>
            <p:ph type="body" sz="quarter" idx="19" hasCustomPrompt="1"/>
          </p:nvPr>
        </p:nvSpPr>
        <p:spPr>
          <a:xfrm>
            <a:off x="1628361" y="3596800"/>
            <a:ext cx="288267" cy="276999"/>
          </a:xfrm>
        </p:spPr>
        <p:txBody>
          <a:bodyPr wrap="square" anchor="t">
            <a:noAutofit/>
          </a:bodyPr>
          <a:lstStyle>
            <a:lvl1pPr>
              <a:defRPr sz="1800" b="1" i="0">
                <a:latin typeface="Calibri" panose="020F0502020204030204" pitchFamily="34" charset="0"/>
                <a:cs typeface="Calibri" panose="020F0502020204030204" pitchFamily="34" charset="0"/>
              </a:defRPr>
            </a:lvl1pPr>
          </a:lstStyle>
          <a:p>
            <a:pPr lvl="0"/>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05</a:t>
            </a:r>
          </a:p>
        </p:txBody>
      </p:sp>
      <p:sp>
        <p:nvSpPr>
          <p:cNvPr id="41" name="Text Placeholder 3">
            <a:extLst>
              <a:ext uri="{FF2B5EF4-FFF2-40B4-BE49-F238E27FC236}">
                <a16:creationId xmlns:a16="http://schemas.microsoft.com/office/drawing/2014/main" id="{CB49D191-C445-C161-F19B-AB6953D5F421}"/>
              </a:ext>
            </a:extLst>
          </p:cNvPr>
          <p:cNvSpPr>
            <a:spLocks noGrp="1"/>
          </p:cNvSpPr>
          <p:nvPr>
            <p:ph type="body" sz="quarter" idx="20" hasCustomPrompt="1"/>
          </p:nvPr>
        </p:nvSpPr>
        <p:spPr>
          <a:xfrm>
            <a:off x="1987587" y="3650973"/>
            <a:ext cx="2423672" cy="200055"/>
          </a:xfrm>
        </p:spPr>
        <p:txBody>
          <a:bodyPr wrap="square" anchor="t">
            <a:noAutofit/>
          </a:bodyPr>
          <a:lstStyle>
            <a:lvl1pPr marL="0" marR="0" indent="0" algn="l" defTabSz="914400" rtl="0" eaLnBrk="1" fontAlgn="auto" latinLnBrk="0" hangingPunct="1">
              <a:lnSpc>
                <a:spcPct val="100000"/>
              </a:lnSpc>
              <a:spcBef>
                <a:spcPts val="0"/>
              </a:spcBef>
              <a:spcAft>
                <a:spcPts val="0"/>
              </a:spcAft>
              <a:buClrTx/>
              <a:buSzTx/>
              <a:buFontTx/>
              <a:buNone/>
              <a:tabLst/>
              <a:defRPr sz="1200" b="0" i="0">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Title 5</a:t>
            </a:r>
          </a:p>
        </p:txBody>
      </p:sp>
      <p:sp>
        <p:nvSpPr>
          <p:cNvPr id="42" name="Text Placeholder 3">
            <a:extLst>
              <a:ext uri="{FF2B5EF4-FFF2-40B4-BE49-F238E27FC236}">
                <a16:creationId xmlns:a16="http://schemas.microsoft.com/office/drawing/2014/main" id="{E6AC9DED-D119-501F-94E0-CB913878F80C}"/>
              </a:ext>
            </a:extLst>
          </p:cNvPr>
          <p:cNvSpPr>
            <a:spLocks noGrp="1"/>
          </p:cNvSpPr>
          <p:nvPr>
            <p:ph type="body" sz="quarter" idx="21" hasCustomPrompt="1"/>
          </p:nvPr>
        </p:nvSpPr>
        <p:spPr>
          <a:xfrm>
            <a:off x="1628361" y="2452666"/>
            <a:ext cx="288267" cy="276999"/>
          </a:xfrm>
        </p:spPr>
        <p:txBody>
          <a:bodyPr wrap="square" anchor="t">
            <a:noAutofit/>
          </a:bodyPr>
          <a:lstStyle>
            <a:lvl1pPr>
              <a:defRPr sz="1800" b="1" i="0">
                <a:latin typeface="Calibri" panose="020F0502020204030204" pitchFamily="34" charset="0"/>
                <a:cs typeface="Calibri" panose="020F0502020204030204" pitchFamily="34" charset="0"/>
              </a:defRPr>
            </a:lvl1pPr>
          </a:lstStyle>
          <a:p>
            <a:pPr lvl="0"/>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03</a:t>
            </a:r>
          </a:p>
        </p:txBody>
      </p:sp>
      <p:sp>
        <p:nvSpPr>
          <p:cNvPr id="43" name="Text Placeholder 3">
            <a:extLst>
              <a:ext uri="{FF2B5EF4-FFF2-40B4-BE49-F238E27FC236}">
                <a16:creationId xmlns:a16="http://schemas.microsoft.com/office/drawing/2014/main" id="{C849BF2A-B2FD-5311-C85A-CCDDA91E5B34}"/>
              </a:ext>
            </a:extLst>
          </p:cNvPr>
          <p:cNvSpPr>
            <a:spLocks noGrp="1"/>
          </p:cNvSpPr>
          <p:nvPr>
            <p:ph type="body" sz="quarter" idx="22" hasCustomPrompt="1"/>
          </p:nvPr>
        </p:nvSpPr>
        <p:spPr>
          <a:xfrm>
            <a:off x="1987587" y="2508087"/>
            <a:ext cx="2423672" cy="200055"/>
          </a:xfrm>
        </p:spPr>
        <p:txBody>
          <a:bodyPr wrap="square" anchor="t">
            <a:noAutofit/>
          </a:bodyPr>
          <a:lstStyle>
            <a:lvl1pPr marL="0" marR="0" indent="0" algn="l" defTabSz="914400" rtl="0" eaLnBrk="1" fontAlgn="auto" latinLnBrk="0" hangingPunct="1">
              <a:lnSpc>
                <a:spcPct val="100000"/>
              </a:lnSpc>
              <a:spcBef>
                <a:spcPts val="0"/>
              </a:spcBef>
              <a:spcAft>
                <a:spcPts val="0"/>
              </a:spcAft>
              <a:buClrTx/>
              <a:buSzTx/>
              <a:buFontTx/>
              <a:buNone/>
              <a:tabLst/>
              <a:defRPr sz="1200" b="0" i="0">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Title 3</a:t>
            </a:r>
          </a:p>
        </p:txBody>
      </p:sp>
      <p:sp>
        <p:nvSpPr>
          <p:cNvPr id="59" name="Text Placeholder 3">
            <a:extLst>
              <a:ext uri="{FF2B5EF4-FFF2-40B4-BE49-F238E27FC236}">
                <a16:creationId xmlns:a16="http://schemas.microsoft.com/office/drawing/2014/main" id="{A836298F-F8CF-FE1B-838E-CEE1DC5B5B91}"/>
              </a:ext>
            </a:extLst>
          </p:cNvPr>
          <p:cNvSpPr>
            <a:spLocks noGrp="1"/>
          </p:cNvSpPr>
          <p:nvPr>
            <p:ph type="body" sz="quarter" idx="23" hasCustomPrompt="1"/>
          </p:nvPr>
        </p:nvSpPr>
        <p:spPr>
          <a:xfrm>
            <a:off x="1628361" y="4740933"/>
            <a:ext cx="288267" cy="276999"/>
          </a:xfrm>
        </p:spPr>
        <p:txBody>
          <a:bodyPr wrap="square" anchor="t">
            <a:noAutofit/>
          </a:bodyPr>
          <a:lstStyle>
            <a:lvl1pPr>
              <a:defRPr sz="1800" b="1" i="0">
                <a:latin typeface="Calibri" panose="020F0502020204030204" pitchFamily="34" charset="0"/>
                <a:cs typeface="Calibri" panose="020F0502020204030204" pitchFamily="34" charset="0"/>
              </a:defRPr>
            </a:lvl1pPr>
          </a:lstStyle>
          <a:p>
            <a:pPr lvl="0"/>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07</a:t>
            </a:r>
          </a:p>
        </p:txBody>
      </p:sp>
      <p:sp>
        <p:nvSpPr>
          <p:cNvPr id="60" name="Text Placeholder 3">
            <a:extLst>
              <a:ext uri="{FF2B5EF4-FFF2-40B4-BE49-F238E27FC236}">
                <a16:creationId xmlns:a16="http://schemas.microsoft.com/office/drawing/2014/main" id="{A45BB2BA-0DB0-5F89-40DE-1D80286BF49A}"/>
              </a:ext>
            </a:extLst>
          </p:cNvPr>
          <p:cNvSpPr>
            <a:spLocks noGrp="1"/>
          </p:cNvSpPr>
          <p:nvPr>
            <p:ph type="body" sz="quarter" idx="24" hasCustomPrompt="1"/>
          </p:nvPr>
        </p:nvSpPr>
        <p:spPr>
          <a:xfrm>
            <a:off x="1628361" y="5312999"/>
            <a:ext cx="288267" cy="276999"/>
          </a:xfrm>
        </p:spPr>
        <p:txBody>
          <a:bodyPr wrap="square" anchor="t">
            <a:noAutofit/>
          </a:bodyPr>
          <a:lstStyle>
            <a:lvl1pPr>
              <a:defRPr sz="1800" b="1" i="0">
                <a:latin typeface="Calibri" panose="020F0502020204030204" pitchFamily="34" charset="0"/>
                <a:cs typeface="Calibri" panose="020F0502020204030204" pitchFamily="34" charset="0"/>
              </a:defRPr>
            </a:lvl1pPr>
          </a:lstStyle>
          <a:p>
            <a:pPr lvl="0"/>
            <a:r>
              <a:rPr kumimoji="0" lang="en-US" sz="1800" b="1"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08</a:t>
            </a:r>
          </a:p>
        </p:txBody>
      </p:sp>
      <p:sp>
        <p:nvSpPr>
          <p:cNvPr id="61" name="Text Placeholder 3">
            <a:extLst>
              <a:ext uri="{FF2B5EF4-FFF2-40B4-BE49-F238E27FC236}">
                <a16:creationId xmlns:a16="http://schemas.microsoft.com/office/drawing/2014/main" id="{0F5126E1-FA76-630D-F410-AC8FF48767AE}"/>
              </a:ext>
            </a:extLst>
          </p:cNvPr>
          <p:cNvSpPr>
            <a:spLocks noGrp="1"/>
          </p:cNvSpPr>
          <p:nvPr>
            <p:ph type="body" sz="quarter" idx="25" hasCustomPrompt="1"/>
          </p:nvPr>
        </p:nvSpPr>
        <p:spPr>
          <a:xfrm>
            <a:off x="1987587" y="4793861"/>
            <a:ext cx="2423672" cy="200055"/>
          </a:xfrm>
        </p:spPr>
        <p:txBody>
          <a:bodyPr wrap="square" anchor="t">
            <a:noAutofit/>
          </a:bodyPr>
          <a:lstStyle>
            <a:lvl1pPr marL="0" marR="0" indent="0" algn="l" defTabSz="914400" rtl="0" eaLnBrk="1" fontAlgn="auto" latinLnBrk="0" hangingPunct="1">
              <a:lnSpc>
                <a:spcPct val="100000"/>
              </a:lnSpc>
              <a:spcBef>
                <a:spcPts val="0"/>
              </a:spcBef>
              <a:spcAft>
                <a:spcPts val="0"/>
              </a:spcAft>
              <a:buClrTx/>
              <a:buSzTx/>
              <a:buFontTx/>
              <a:buNone/>
              <a:tabLst/>
              <a:defRPr sz="1200" b="0" i="0">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Title 7</a:t>
            </a:r>
          </a:p>
        </p:txBody>
      </p:sp>
      <p:sp>
        <p:nvSpPr>
          <p:cNvPr id="62" name="Text Placeholder 3">
            <a:extLst>
              <a:ext uri="{FF2B5EF4-FFF2-40B4-BE49-F238E27FC236}">
                <a16:creationId xmlns:a16="http://schemas.microsoft.com/office/drawing/2014/main" id="{C53EFE48-D751-562A-7FF7-788DF5CFE549}"/>
              </a:ext>
            </a:extLst>
          </p:cNvPr>
          <p:cNvSpPr>
            <a:spLocks noGrp="1"/>
          </p:cNvSpPr>
          <p:nvPr>
            <p:ph type="body" sz="quarter" idx="26" hasCustomPrompt="1"/>
          </p:nvPr>
        </p:nvSpPr>
        <p:spPr>
          <a:xfrm>
            <a:off x="1987587" y="5365306"/>
            <a:ext cx="2423672" cy="200055"/>
          </a:xfrm>
        </p:spPr>
        <p:txBody>
          <a:bodyPr wrap="square" anchor="t">
            <a:noAutofit/>
          </a:bodyPr>
          <a:lstStyle>
            <a:lvl1pPr marL="0" marR="0" indent="0" algn="l" defTabSz="914400" rtl="0" eaLnBrk="1" fontAlgn="auto" latinLnBrk="0" hangingPunct="1">
              <a:lnSpc>
                <a:spcPct val="100000"/>
              </a:lnSpc>
              <a:spcBef>
                <a:spcPts val="0"/>
              </a:spcBef>
              <a:spcAft>
                <a:spcPts val="0"/>
              </a:spcAft>
              <a:buClrTx/>
              <a:buSzTx/>
              <a:buFontTx/>
              <a:buNone/>
              <a:tabLst/>
              <a:defRPr sz="1200" b="0" i="0">
                <a:latin typeface="Calibri" panose="020F0502020204030204" pitchFamily="34" charset="0"/>
                <a:cs typeface="Calibri" panose="020F050202020403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prstClr val="black"/>
                </a:solidFill>
                <a:effectLst/>
                <a:uLnTx/>
                <a:uFillTx/>
                <a:latin typeface="Calibri" panose="020F0502020204030204" pitchFamily="34" charset="0"/>
                <a:ea typeface="+mn-ea"/>
                <a:cs typeface="Calibri" panose="020F0502020204030204" pitchFamily="34" charset="0"/>
              </a:rPr>
              <a:t>Title 8</a:t>
            </a:r>
          </a:p>
        </p:txBody>
      </p:sp>
    </p:spTree>
    <p:extLst>
      <p:ext uri="{BB962C8B-B14F-4D97-AF65-F5344CB8AC3E}">
        <p14:creationId xmlns:p14="http://schemas.microsoft.com/office/powerpoint/2010/main" val="10771435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with imag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3DDD40C4-2735-45B0-A822-4742F70CE616}"/>
              </a:ext>
            </a:extLst>
          </p:cNvPr>
          <p:cNvSpPr>
            <a:spLocks noGrp="1"/>
          </p:cNvSpPr>
          <p:nvPr>
            <p:ph type="pic" sz="quarter" idx="11"/>
          </p:nvPr>
        </p:nvSpPr>
        <p:spPr>
          <a:xfrm>
            <a:off x="0" y="0"/>
            <a:ext cx="12192000" cy="6858000"/>
          </a:xfrm>
          <a:prstGeom prst="rect">
            <a:avLst/>
          </a:prstGeom>
        </p:spPr>
        <p:txBody>
          <a:bodyPr/>
          <a:lstStyle>
            <a:lvl1pPr>
              <a:defRPr>
                <a:solidFill>
                  <a:schemeClr val="bg1"/>
                </a:solidFill>
              </a:defRPr>
            </a:lvl1pPr>
          </a:lstStyle>
          <a:p>
            <a:r>
              <a:rPr lang="en-US" noProof="0" dirty="0"/>
              <a:t>Click icon to add picture</a:t>
            </a:r>
          </a:p>
        </p:txBody>
      </p:sp>
      <p:sp>
        <p:nvSpPr>
          <p:cNvPr id="4" name="Text Placeholder 8">
            <a:extLst>
              <a:ext uri="{FF2B5EF4-FFF2-40B4-BE49-F238E27FC236}">
                <a16:creationId xmlns:a16="http://schemas.microsoft.com/office/drawing/2014/main" id="{FDAD04DD-D75C-4774-BC84-8A0881483DE3}"/>
              </a:ext>
            </a:extLst>
          </p:cNvPr>
          <p:cNvSpPr>
            <a:spLocks noGrp="1"/>
          </p:cNvSpPr>
          <p:nvPr>
            <p:ph type="body" sz="quarter" idx="22" hasCustomPrompt="1"/>
          </p:nvPr>
        </p:nvSpPr>
        <p:spPr>
          <a:xfrm>
            <a:off x="463296" y="771729"/>
            <a:ext cx="5480305" cy="757255"/>
          </a:xfrm>
          <a:prstGeom prst="rect">
            <a:avLst/>
          </a:prstGeom>
        </p:spPr>
        <p:txBody>
          <a:bodyPr lIns="0" tIns="0" rIns="0" bIns="0">
            <a:noAutofit/>
          </a:bodyPr>
          <a:lstStyle>
            <a:lvl1pPr marL="0" indent="0">
              <a:buNone/>
              <a:defRPr sz="3200" b="0">
                <a:solidFill>
                  <a:schemeClr val="tx1"/>
                </a:solidFill>
              </a:defRPr>
            </a:lvl1pPr>
          </a:lstStyle>
          <a:p>
            <a:pPr lvl="0"/>
            <a:r>
              <a:rPr lang="en-US" dirty="0"/>
              <a:t>Click to add subtitle</a:t>
            </a:r>
          </a:p>
        </p:txBody>
      </p:sp>
      <p:sp>
        <p:nvSpPr>
          <p:cNvPr id="5" name="Title Placeholder 1">
            <a:extLst>
              <a:ext uri="{FF2B5EF4-FFF2-40B4-BE49-F238E27FC236}">
                <a16:creationId xmlns:a16="http://schemas.microsoft.com/office/drawing/2014/main" id="{8BDBADB0-01C3-4206-A230-94A274363CC9}"/>
              </a:ext>
            </a:extLst>
          </p:cNvPr>
          <p:cNvSpPr>
            <a:spLocks noGrp="1"/>
          </p:cNvSpPr>
          <p:nvPr>
            <p:ph type="title" hasCustomPrompt="1"/>
          </p:nvPr>
        </p:nvSpPr>
        <p:spPr>
          <a:xfrm>
            <a:off x="463296" y="315513"/>
            <a:ext cx="5480305" cy="339809"/>
          </a:xfrm>
          <a:prstGeom prst="rect">
            <a:avLst/>
          </a:prstGeom>
        </p:spPr>
        <p:txBody>
          <a:bodyPr vert="horz" lIns="0" tIns="0" rIns="0" bIns="0" rtlCol="0" anchor="t" anchorCtr="0">
            <a:noAutofit/>
          </a:bodyPr>
          <a:lstStyle>
            <a:lvl1pPr>
              <a:defRPr sz="3200" b="1">
                <a:latin typeface="+mj-lt"/>
              </a:defRPr>
            </a:lvl1pPr>
          </a:lstStyle>
          <a:p>
            <a:r>
              <a:rPr lang="en-US" dirty="0"/>
              <a:t>Click to add title</a:t>
            </a:r>
          </a:p>
        </p:txBody>
      </p:sp>
    </p:spTree>
    <p:extLst>
      <p:ext uri="{BB962C8B-B14F-4D97-AF65-F5344CB8AC3E}">
        <p14:creationId xmlns:p14="http://schemas.microsoft.com/office/powerpoint/2010/main" val="3028257805"/>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Breadcrumbs">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b="0" spc="-75" dirty="0">
                <a:latin typeface="+mj-lt"/>
              </a:defRPr>
            </a:lvl1pPr>
          </a:lstStyle>
          <a:p>
            <a:pPr lvl="0" defTabSz="685800">
              <a:lnSpc>
                <a:spcPct val="85000"/>
              </a:lnSpc>
            </a:pPr>
            <a:r>
              <a:rPr lang="en-US"/>
              <a:t>Click to edit Master title style</a:t>
            </a:r>
            <a:endParaRPr lang="en-US" dirty="0"/>
          </a:p>
        </p:txBody>
      </p:sp>
      <p:sp>
        <p:nvSpPr>
          <p:cNvPr id="3" name="Text Placeholder 5">
            <a:extLst>
              <a:ext uri="{FF2B5EF4-FFF2-40B4-BE49-F238E27FC236}">
                <a16:creationId xmlns:a16="http://schemas.microsoft.com/office/drawing/2014/main" id="{FD545910-EC58-4E59-AC9B-9F096DAB3584}"/>
              </a:ext>
            </a:extLst>
          </p:cNvPr>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dirty="0"/>
              <a:t>BREADCRUMBS</a:t>
            </a:r>
          </a:p>
        </p:txBody>
      </p:sp>
    </p:spTree>
    <p:extLst>
      <p:ext uri="{BB962C8B-B14F-4D97-AF65-F5344CB8AC3E}">
        <p14:creationId xmlns:p14="http://schemas.microsoft.com/office/powerpoint/2010/main" val="2132937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Title, Subhead &amp; Breadcrumb">
    <p:spTree>
      <p:nvGrpSpPr>
        <p:cNvPr id="1" name=""/>
        <p:cNvGrpSpPr/>
        <p:nvPr/>
      </p:nvGrpSpPr>
      <p:grpSpPr>
        <a:xfrm>
          <a:off x="0" y="0"/>
          <a:ext cx="0" cy="0"/>
          <a:chOff x="0" y="0"/>
          <a:chExt cx="0" cy="0"/>
        </a:xfrm>
      </p:grpSpPr>
      <p:sp>
        <p:nvSpPr>
          <p:cNvPr id="2" name="Title 1"/>
          <p:cNvSpPr>
            <a:spLocks noGrp="1"/>
          </p:cNvSpPr>
          <p:nvPr>
            <p:ph type="title"/>
          </p:nvPr>
        </p:nvSpPr>
        <p:spPr>
          <a:xfrm>
            <a:off x="914400" y="694944"/>
            <a:ext cx="10363200" cy="594360"/>
          </a:xfrm>
        </p:spPr>
        <p:txBody>
          <a:bodyPr vert="horz" lIns="0" tIns="45720" rIns="0" bIns="0" rtlCol="0" anchor="b" anchorCtr="0">
            <a:noAutofit/>
          </a:bodyPr>
          <a:lstStyle>
            <a:lvl1pPr>
              <a:defRPr lang="en-US" sz="3600" spc="-75" dirty="0">
                <a:latin typeface="+mj-lt"/>
              </a:defRPr>
            </a:lvl1pPr>
          </a:lstStyle>
          <a:p>
            <a:pPr lvl="0" defTabSz="685800">
              <a:lnSpc>
                <a:spcPct val="85000"/>
              </a:lnSpc>
            </a:pPr>
            <a:r>
              <a:rPr lang="en-US"/>
              <a:t>Click to edit Master title style</a:t>
            </a:r>
            <a:endParaRPr lang="en-US" dirty="0"/>
          </a:p>
        </p:txBody>
      </p:sp>
      <p:sp>
        <p:nvSpPr>
          <p:cNvPr id="4" name="Text Placeholder 8"/>
          <p:cNvSpPr>
            <a:spLocks noGrp="1"/>
          </p:cNvSpPr>
          <p:nvPr>
            <p:ph type="body" sz="quarter" idx="14"/>
          </p:nvPr>
        </p:nvSpPr>
        <p:spPr>
          <a:xfrm>
            <a:off x="914721" y="1353312"/>
            <a:ext cx="10362880" cy="475488"/>
          </a:xfrm>
        </p:spPr>
        <p:txBody>
          <a:bodyPr vert="horz" lIns="0" tIns="0" rIns="0" bIns="0" rtlCol="0">
            <a:noAutofit/>
          </a:bodyPr>
          <a:lstStyle>
            <a:lvl1pPr marL="0" indent="0">
              <a:buNone/>
              <a:defRPr lang="en-US" sz="1200"/>
            </a:lvl1pPr>
          </a:lstStyle>
          <a:p>
            <a:pPr marL="228600" lvl="0" indent="-228600">
              <a:lnSpc>
                <a:spcPct val="130000"/>
              </a:lnSpc>
            </a:pPr>
            <a:r>
              <a:rPr lang="en-US"/>
              <a:t>Edit Master text styles</a:t>
            </a:r>
          </a:p>
        </p:txBody>
      </p:sp>
      <p:sp>
        <p:nvSpPr>
          <p:cNvPr id="8" name="Text Placeholder 5"/>
          <p:cNvSpPr>
            <a:spLocks noGrp="1"/>
          </p:cNvSpPr>
          <p:nvPr>
            <p:ph type="body" sz="quarter" idx="15" hasCustomPrompt="1"/>
          </p:nvPr>
        </p:nvSpPr>
        <p:spPr>
          <a:xfrm>
            <a:off x="914971" y="466344"/>
            <a:ext cx="3355848" cy="203200"/>
          </a:xfrm>
        </p:spPr>
        <p:txBody>
          <a:bodyPr vert="horz" lIns="0" tIns="0" rIns="0" bIns="0" rtlCol="0">
            <a:noAutofit/>
          </a:bodyPr>
          <a:lstStyle>
            <a:lvl1pPr marL="0" indent="0">
              <a:buNone/>
              <a:defRPr lang="en-US" sz="900" b="1" kern="0" cap="all" spc="250" baseline="0" dirty="0">
                <a:solidFill>
                  <a:schemeClr val="accent5">
                    <a:lumMod val="60000"/>
                    <a:lumOff val="40000"/>
                  </a:schemeClr>
                </a:solidFill>
                <a:ea typeface="Nexa Black" charset="0"/>
                <a:cs typeface="Nexa Black" charset="0"/>
              </a:defRPr>
            </a:lvl1pPr>
          </a:lstStyle>
          <a:p>
            <a:pPr marL="228600" lvl="0" indent="-228600"/>
            <a:r>
              <a:rPr lang="en-US" dirty="0"/>
              <a:t>BREADCRUMBS</a:t>
            </a:r>
          </a:p>
        </p:txBody>
      </p:sp>
    </p:spTree>
    <p:extLst>
      <p:ext uri="{BB962C8B-B14F-4D97-AF65-F5344CB8AC3E}">
        <p14:creationId xmlns:p14="http://schemas.microsoft.com/office/powerpoint/2010/main" val="2545547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5049338-7875-4927-82E0-03C95D83209A}"/>
              </a:ext>
            </a:extLst>
          </p:cNvPr>
          <p:cNvGraphicFramePr>
            <a:graphicFrameLocks noChangeAspect="1"/>
          </p:cNvGraphicFramePr>
          <p:nvPr userDrawn="1">
            <p:custDataLst>
              <p:tags r:id="rId1"/>
            </p:custDataLst>
            <p:extLst>
              <p:ext uri="{D42A27DB-BD31-4B8C-83A1-F6EECF244321}">
                <p14:modId xmlns:p14="http://schemas.microsoft.com/office/powerpoint/2010/main" val="30186581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4" name="Object 3" hidden="1">
                        <a:extLst>
                          <a:ext uri="{FF2B5EF4-FFF2-40B4-BE49-F238E27FC236}">
                            <a16:creationId xmlns:a16="http://schemas.microsoft.com/office/drawing/2014/main" id="{35049338-7875-4927-82E0-03C95D83209A}"/>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3" name="Title Placeholder 1">
            <a:extLst>
              <a:ext uri="{FF2B5EF4-FFF2-40B4-BE49-F238E27FC236}">
                <a16:creationId xmlns:a16="http://schemas.microsoft.com/office/drawing/2014/main" id="{5AA52354-AD0C-4278-A20C-E161AEB4D16F}"/>
              </a:ext>
            </a:extLst>
          </p:cNvPr>
          <p:cNvSpPr>
            <a:spLocks noGrp="1"/>
          </p:cNvSpPr>
          <p:nvPr>
            <p:ph type="title" hasCustomPrompt="1"/>
          </p:nvPr>
        </p:nvSpPr>
        <p:spPr bwMode="gray">
          <a:xfrm>
            <a:off x="467201" y="304800"/>
            <a:ext cx="11201400" cy="342900"/>
          </a:xfrm>
          <a:prstGeom prst="rect">
            <a:avLst/>
          </a:prstGeom>
        </p:spPr>
        <p:txBody>
          <a:bodyPr vert="horz" lIns="0" tIns="0" rIns="0" bIns="0" rtlCol="0" anchor="t" anchorCtr="0">
            <a:noAutofit/>
          </a:bodyPr>
          <a:lstStyle>
            <a:lvl1pPr>
              <a:defRPr/>
            </a:lvl1pPr>
          </a:lstStyle>
          <a:p>
            <a:r>
              <a:rPr lang="en-US" noProof="0" dirty="0"/>
              <a:t>Click to add title</a:t>
            </a:r>
          </a:p>
        </p:txBody>
      </p:sp>
    </p:spTree>
    <p:extLst>
      <p:ext uri="{BB962C8B-B14F-4D97-AF65-F5344CB8AC3E}">
        <p14:creationId xmlns:p14="http://schemas.microsoft.com/office/powerpoint/2010/main" val="267895528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A5A96709-DC00-4570-B140-895E15716A4C}"/>
              </a:ext>
            </a:extLst>
          </p:cNvPr>
          <p:cNvGraphicFramePr>
            <a:graphicFrameLocks noChangeAspect="1"/>
          </p:cNvGraphicFramePr>
          <p:nvPr userDrawn="1">
            <p:custDataLst>
              <p:tags r:id="rId1"/>
            </p:custDataLst>
            <p:extLst>
              <p:ext uri="{D42A27DB-BD31-4B8C-83A1-F6EECF244321}">
                <p14:modId xmlns:p14="http://schemas.microsoft.com/office/powerpoint/2010/main" val="28155835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3" name="Object 2" hidden="1">
                        <a:extLst>
                          <a:ext uri="{FF2B5EF4-FFF2-40B4-BE49-F238E27FC236}">
                            <a16:creationId xmlns:a16="http://schemas.microsoft.com/office/drawing/2014/main" id="{A5A96709-DC00-4570-B140-895E15716A4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 Placeholder 8">
            <a:extLst>
              <a:ext uri="{FF2B5EF4-FFF2-40B4-BE49-F238E27FC236}">
                <a16:creationId xmlns:a16="http://schemas.microsoft.com/office/drawing/2014/main" id="{D1AFA9E9-5EB8-42BF-B15A-3D95DDA547A4}"/>
              </a:ext>
            </a:extLst>
          </p:cNvPr>
          <p:cNvSpPr>
            <a:spLocks noGrp="1"/>
          </p:cNvSpPr>
          <p:nvPr>
            <p:ph type="body" sz="quarter" idx="13" hasCustomPrompt="1"/>
          </p:nvPr>
        </p:nvSpPr>
        <p:spPr>
          <a:xfrm>
            <a:off x="468058" y="651600"/>
            <a:ext cx="11201400" cy="757255"/>
          </a:xfrm>
          <a:prstGeom prst="rect">
            <a:avLst/>
          </a:prstGeom>
        </p:spPr>
        <p:txBody>
          <a:bodyPr lIns="0" tIns="0" rIns="0" bIns="0">
            <a:noAutofit/>
          </a:bodyPr>
          <a:lstStyle>
            <a:lvl1pPr marL="0" indent="0">
              <a:buNone/>
              <a:defRPr sz="1800" b="0">
                <a:solidFill>
                  <a:srgbClr val="575757"/>
                </a:solidFill>
              </a:defRPr>
            </a:lvl1pPr>
          </a:lstStyle>
          <a:p>
            <a:pPr lvl="0"/>
            <a:r>
              <a:rPr lang="en-US" dirty="0"/>
              <a:t>Click to add subtitle</a:t>
            </a:r>
          </a:p>
        </p:txBody>
      </p:sp>
      <p:sp>
        <p:nvSpPr>
          <p:cNvPr id="6" name="Title Placeholder 1">
            <a:extLst>
              <a:ext uri="{FF2B5EF4-FFF2-40B4-BE49-F238E27FC236}">
                <a16:creationId xmlns:a16="http://schemas.microsoft.com/office/drawing/2014/main" id="{8F5CB4A9-3C7F-4829-BD7E-C42F05177654}"/>
              </a:ext>
            </a:extLst>
          </p:cNvPr>
          <p:cNvSpPr>
            <a:spLocks noGrp="1"/>
          </p:cNvSpPr>
          <p:nvPr>
            <p:ph type="title" hasCustomPrompt="1"/>
          </p:nvPr>
        </p:nvSpPr>
        <p:spPr bwMode="gray">
          <a:xfrm>
            <a:off x="467201" y="304800"/>
            <a:ext cx="11201400" cy="342900"/>
          </a:xfrm>
          <a:prstGeom prst="rect">
            <a:avLst/>
          </a:prstGeom>
        </p:spPr>
        <p:txBody>
          <a:bodyPr vert="horz" lIns="0" tIns="0" rIns="0" bIns="0" rtlCol="0" anchor="t" anchorCtr="0">
            <a:noAutofit/>
          </a:bodyPr>
          <a:lstStyle>
            <a:lvl1pPr>
              <a:defRPr/>
            </a:lvl1pPr>
          </a:lstStyle>
          <a:p>
            <a:r>
              <a:rPr lang="en-US" noProof="0" dirty="0"/>
              <a:t>Click to add title</a:t>
            </a:r>
          </a:p>
        </p:txBody>
      </p:sp>
    </p:spTree>
    <p:extLst>
      <p:ext uri="{BB962C8B-B14F-4D97-AF65-F5344CB8AC3E}">
        <p14:creationId xmlns:p14="http://schemas.microsoft.com/office/powerpoint/2010/main" val="43414386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1 column ">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966A5C41-60AA-4C25-8080-4F0DFF19B9CD}"/>
              </a:ext>
            </a:extLst>
          </p:cNvPr>
          <p:cNvGraphicFramePr>
            <a:graphicFrameLocks noChangeAspect="1"/>
          </p:cNvGraphicFramePr>
          <p:nvPr userDrawn="1">
            <p:custDataLst>
              <p:tags r:id="rId1"/>
            </p:custDataLst>
            <p:extLst>
              <p:ext uri="{D42A27DB-BD31-4B8C-83A1-F6EECF244321}">
                <p14:modId xmlns:p14="http://schemas.microsoft.com/office/powerpoint/2010/main" val="42116254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25" imgH="426" progId="TCLayout.ActiveDocument.1">
                  <p:embed/>
                </p:oleObj>
              </mc:Choice>
              <mc:Fallback>
                <p:oleObj name="think-cell Slide" r:id="rId3" imgW="425" imgH="426" progId="TCLayout.ActiveDocument.1">
                  <p:embed/>
                  <p:pic>
                    <p:nvPicPr>
                      <p:cNvPr id="4" name="Object 3" hidden="1">
                        <a:extLst>
                          <a:ext uri="{FF2B5EF4-FFF2-40B4-BE49-F238E27FC236}">
                            <a16:creationId xmlns:a16="http://schemas.microsoft.com/office/drawing/2014/main" id="{966A5C41-60AA-4C25-8080-4F0DFF19B9C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ext Placeholder 8">
            <a:extLst>
              <a:ext uri="{FF2B5EF4-FFF2-40B4-BE49-F238E27FC236}">
                <a16:creationId xmlns:a16="http://schemas.microsoft.com/office/drawing/2014/main" id="{D5544814-ED77-5424-AA44-FCF607EC724C}"/>
              </a:ext>
            </a:extLst>
          </p:cNvPr>
          <p:cNvSpPr>
            <a:spLocks noGrp="1"/>
          </p:cNvSpPr>
          <p:nvPr>
            <p:ph type="body" sz="quarter" idx="13" hasCustomPrompt="1"/>
          </p:nvPr>
        </p:nvSpPr>
        <p:spPr>
          <a:xfrm>
            <a:off x="466344" y="649224"/>
            <a:ext cx="11277599" cy="1010919"/>
          </a:xfrm>
          <a:prstGeom prst="rect">
            <a:avLst/>
          </a:prstGeom>
        </p:spPr>
        <p:txBody>
          <a:bodyPr lIns="0" tIns="0" rIns="0" bIns="0">
            <a:noAutofit/>
          </a:bodyPr>
          <a:lstStyle>
            <a:lvl1pPr marL="0" indent="0">
              <a:buNone/>
              <a:defRPr sz="1800" b="0">
                <a:solidFill>
                  <a:schemeClr val="tx2"/>
                </a:solidFill>
              </a:defRPr>
            </a:lvl1pPr>
          </a:lstStyle>
          <a:p>
            <a:pPr lvl="0"/>
            <a:r>
              <a:rPr lang="en-US" dirty="0"/>
              <a:t>Click to add subtitle</a:t>
            </a:r>
          </a:p>
        </p:txBody>
      </p:sp>
      <p:sp>
        <p:nvSpPr>
          <p:cNvPr id="6" name="Text Placeholder 18">
            <a:extLst>
              <a:ext uri="{FF2B5EF4-FFF2-40B4-BE49-F238E27FC236}">
                <a16:creationId xmlns:a16="http://schemas.microsoft.com/office/drawing/2014/main" id="{92C75D35-8730-843D-1A9B-7A3EF8BDC3E6}"/>
              </a:ext>
            </a:extLst>
          </p:cNvPr>
          <p:cNvSpPr>
            <a:spLocks noGrp="1"/>
          </p:cNvSpPr>
          <p:nvPr>
            <p:ph idx="1"/>
          </p:nvPr>
        </p:nvSpPr>
        <p:spPr>
          <a:xfrm>
            <a:off x="471983" y="1684020"/>
            <a:ext cx="11277600" cy="4269740"/>
          </a:xfrm>
          <a:prstGeom prst="rect">
            <a:avLst/>
          </a:prstGeom>
        </p:spPr>
        <p:txBody>
          <a:bodyPr vert="horz" lIns="0" tIns="0" rIns="0" bIns="0" rtlCol="0">
            <a:noAutofit/>
          </a:bodyPr>
          <a:lstStyle>
            <a:lvl1pPr>
              <a:defRPr sz="1200"/>
            </a:lvl1pPr>
            <a:lvl2pPr>
              <a:defRPr sz="1200"/>
            </a:lvl2pPr>
            <a:lvl3pPr>
              <a:defRPr sz="1200"/>
            </a:lvl3pPr>
            <a:lvl4pPr>
              <a:defRPr sz="1200"/>
            </a:lvl4pPr>
            <a:lvl5pPr>
              <a:defRPr sz="1200"/>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9" name="Content Placeholder 3">
            <a:extLst>
              <a:ext uri="{FF2B5EF4-FFF2-40B4-BE49-F238E27FC236}">
                <a16:creationId xmlns:a16="http://schemas.microsoft.com/office/drawing/2014/main" id="{C2764C76-8970-695F-1D5D-E85887CA625C}"/>
              </a:ext>
            </a:extLst>
          </p:cNvPr>
          <p:cNvSpPr>
            <a:spLocks noGrp="1"/>
          </p:cNvSpPr>
          <p:nvPr>
            <p:ph sz="quarter" idx="14" hasCustomPrompt="1"/>
          </p:nvPr>
        </p:nvSpPr>
        <p:spPr>
          <a:xfrm>
            <a:off x="471983" y="6070213"/>
            <a:ext cx="11274552" cy="265176"/>
          </a:xfrm>
        </p:spPr>
        <p:txBody>
          <a:bodyPr wrap="none">
            <a:noAutofit/>
          </a:bodyPr>
          <a:lstStyle>
            <a:lvl1pPr>
              <a:spcAft>
                <a:spcPts val="0"/>
              </a:spcAft>
              <a:defRPr sz="800"/>
            </a:lvl1pPr>
          </a:lstStyle>
          <a:p>
            <a:pPr lvl="0"/>
            <a:r>
              <a:rPr lang="en-US" dirty="0"/>
              <a:t>Click to add notes and sources</a:t>
            </a:r>
          </a:p>
        </p:txBody>
      </p:sp>
      <p:sp>
        <p:nvSpPr>
          <p:cNvPr id="13" name="Title Placeholder 1">
            <a:extLst>
              <a:ext uri="{FF2B5EF4-FFF2-40B4-BE49-F238E27FC236}">
                <a16:creationId xmlns:a16="http://schemas.microsoft.com/office/drawing/2014/main" id="{B6D0D5CA-F83B-4C19-758D-C3C6659EBE6E}"/>
              </a:ext>
            </a:extLst>
          </p:cNvPr>
          <p:cNvSpPr>
            <a:spLocks noGrp="1"/>
          </p:cNvSpPr>
          <p:nvPr>
            <p:ph type="title" hasCustomPrompt="1"/>
          </p:nvPr>
        </p:nvSpPr>
        <p:spPr bwMode="gray">
          <a:xfrm>
            <a:off x="467201" y="304800"/>
            <a:ext cx="11201400" cy="342900"/>
          </a:xfrm>
          <a:prstGeom prst="rect">
            <a:avLst/>
          </a:prstGeom>
        </p:spPr>
        <p:txBody>
          <a:bodyPr vert="horz" lIns="0" tIns="0" rIns="0" bIns="0" rtlCol="0" anchor="t" anchorCtr="0">
            <a:noAutofit/>
          </a:bodyPr>
          <a:lstStyle>
            <a:lvl1pPr>
              <a:defRPr/>
            </a:lvl1pPr>
          </a:lstStyle>
          <a:p>
            <a:r>
              <a:rPr lang="en-US" noProof="0" dirty="0"/>
              <a:t>Click to add title</a:t>
            </a:r>
          </a:p>
        </p:txBody>
      </p:sp>
    </p:spTree>
    <p:extLst>
      <p:ext uri="{BB962C8B-B14F-4D97-AF65-F5344CB8AC3E}">
        <p14:creationId xmlns:p14="http://schemas.microsoft.com/office/powerpoint/2010/main" val="655300795"/>
      </p:ext>
    </p:extLst>
  </p:cSld>
  <p:clrMapOvr>
    <a:masterClrMapping/>
  </p:clrMapOvr>
  <p:transition>
    <p:fade/>
  </p:transition>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tags" Target="../tags/tag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oleObject" Target="../embeddings/oleObject1.bin"/><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63"/>
            </p:custDataLst>
            <p:extLst>
              <p:ext uri="{D42A27DB-BD31-4B8C-83A1-F6EECF244321}">
                <p14:modId xmlns:p14="http://schemas.microsoft.com/office/powerpoint/2010/main" val="738288939"/>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name="think-cell Slide" r:id="rId64" imgW="270" imgH="270" progId="TCLayout.ActiveDocument.1">
                  <p:embed/>
                </p:oleObj>
              </mc:Choice>
              <mc:Fallback>
                <p:oleObj name="think-cell Slide" r:id="rId64" imgW="270" imgH="270" progId="TCLayout.ActiveDocument.1">
                  <p:embed/>
                  <p:pic>
                    <p:nvPicPr>
                      <p:cNvPr id="4" name="Object 3" hidden="1"/>
                      <p:cNvPicPr/>
                      <p:nvPr/>
                    </p:nvPicPr>
                    <p:blipFill>
                      <a:blip r:embed="rId65"/>
                      <a:stretch>
                        <a:fillRect/>
                      </a:stretch>
                    </p:blipFill>
                    <p:spPr>
                      <a:xfrm>
                        <a:off x="2118" y="1589"/>
                        <a:ext cx="2116" cy="1587"/>
                      </a:xfrm>
                      <a:prstGeom prst="rect">
                        <a:avLst/>
                      </a:prstGeom>
                    </p:spPr>
                  </p:pic>
                </p:oleObj>
              </mc:Fallback>
            </mc:AlternateContent>
          </a:graphicData>
        </a:graphic>
      </p:graphicFrame>
      <p:sp>
        <p:nvSpPr>
          <p:cNvPr id="2" name="Title Placeholder 1"/>
          <p:cNvSpPr>
            <a:spLocks noGrp="1"/>
          </p:cNvSpPr>
          <p:nvPr>
            <p:ph type="title"/>
          </p:nvPr>
        </p:nvSpPr>
        <p:spPr bwMode="gray">
          <a:xfrm>
            <a:off x="467200" y="304800"/>
            <a:ext cx="11267599" cy="342900"/>
          </a:xfrm>
          <a:prstGeom prst="rect">
            <a:avLst/>
          </a:prstGeom>
        </p:spPr>
        <p:txBody>
          <a:bodyPr vert="horz" lIns="0" tIns="0" rIns="0" bIns="0" rtlCol="0" anchor="t" anchorCtr="0">
            <a:noAutofit/>
          </a:bodyPr>
          <a:lstStyle/>
          <a:p>
            <a:r>
              <a:rPr lang="en-US" noProof="0" dirty="0"/>
              <a:t>Click to edit Master title style</a:t>
            </a:r>
          </a:p>
        </p:txBody>
      </p:sp>
      <p:sp>
        <p:nvSpPr>
          <p:cNvPr id="19" name="Text Placeholder 18"/>
          <p:cNvSpPr>
            <a:spLocks noGrp="1"/>
          </p:cNvSpPr>
          <p:nvPr>
            <p:ph type="body" idx="1"/>
          </p:nvPr>
        </p:nvSpPr>
        <p:spPr>
          <a:xfrm>
            <a:off x="467200" y="1676400"/>
            <a:ext cx="11267599" cy="4686300"/>
          </a:xfrm>
          <a:prstGeom prst="rect">
            <a:avLst/>
          </a:prstGeom>
        </p:spPr>
        <p:txBody>
          <a:bodyPr vert="horz" lIns="0" tIns="0" rIns="0" bIns="0" rtlCol="0">
            <a:normAutofit/>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 name="TextBox 2"/>
          <p:cNvSpPr txBox="1"/>
          <p:nvPr/>
        </p:nvSpPr>
        <p:spPr>
          <a:xfrm>
            <a:off x="11412857" y="6477001"/>
            <a:ext cx="307975" cy="123111"/>
          </a:xfrm>
          <a:prstGeom prst="rect">
            <a:avLst/>
          </a:prstGeom>
          <a:noFill/>
        </p:spPr>
        <p:txBody>
          <a:bodyPr wrap="square" lIns="0" tIns="0" rIns="0" bIns="0" rtlCol="0">
            <a:spAutoFit/>
          </a:bodyPr>
          <a:lstStyle/>
          <a:p>
            <a:pPr marL="0" indent="0" algn="r">
              <a:spcBef>
                <a:spcPts val="600"/>
              </a:spcBef>
              <a:buSzPct val="100000"/>
              <a:buFont typeface="Arial"/>
              <a:buNone/>
            </a:pPr>
            <a:fld id="{C58DF478-B544-4ED8-9ED4-6A2648E2D233}" type="slidenum">
              <a:rPr lang="en-US" sz="800" noProof="0" smtClean="0">
                <a:solidFill>
                  <a:schemeClr val="tx1"/>
                </a:solidFill>
                <a:latin typeface="Calibri" panose="020F0502020204030204" pitchFamily="34" charset="0"/>
                <a:cs typeface="Calibri" panose="020F0502020204030204" pitchFamily="34" charset="0"/>
              </a:rPr>
              <a:pPr marL="0" indent="0" algn="r">
                <a:spcBef>
                  <a:spcPts val="600"/>
                </a:spcBef>
                <a:buSzPct val="100000"/>
                <a:buFont typeface="Arial"/>
                <a:buNone/>
              </a:pPr>
              <a:t>‹#›</a:t>
            </a:fld>
            <a:endParaRPr lang="en-US" sz="800" noProof="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39119531"/>
      </p:ext>
    </p:extLst>
  </p:cSld>
  <p:clrMap bg1="lt1" tx1="dk1" bg2="lt2" tx2="dk2" accent1="accent1" accent2="accent2" accent3="accent3" accent4="accent4" accent5="accent5" accent6="accent6" hlink="hlink" folHlink="folHlink"/>
  <p:sldLayoutIdLst>
    <p:sldLayoutId id="2147484061" r:id="rId1"/>
    <p:sldLayoutId id="2147484062" r:id="rId2"/>
    <p:sldLayoutId id="2147483816" r:id="rId3"/>
    <p:sldLayoutId id="2147483817" r:id="rId4"/>
    <p:sldLayoutId id="2147484094" r:id="rId5"/>
    <p:sldLayoutId id="2147484110" r:id="rId6"/>
    <p:sldLayoutId id="2147484088" r:id="rId7"/>
    <p:sldLayoutId id="2147484087" r:id="rId8"/>
    <p:sldLayoutId id="2147484067" r:id="rId9"/>
    <p:sldLayoutId id="2147484075" r:id="rId10"/>
    <p:sldLayoutId id="2147484107" r:id="rId11"/>
    <p:sldLayoutId id="2147484106" r:id="rId12"/>
    <p:sldLayoutId id="2147484112" r:id="rId13"/>
    <p:sldLayoutId id="2147484113" r:id="rId14"/>
    <p:sldLayoutId id="2147484114" r:id="rId15"/>
    <p:sldLayoutId id="2147484105" r:id="rId16"/>
    <p:sldLayoutId id="2147484108" r:id="rId17"/>
    <p:sldLayoutId id="2147484109" r:id="rId18"/>
    <p:sldLayoutId id="2147484091" r:id="rId19"/>
    <p:sldLayoutId id="2147484115" r:id="rId20"/>
    <p:sldLayoutId id="2147484116" r:id="rId21"/>
    <p:sldLayoutId id="2147484117" r:id="rId22"/>
    <p:sldLayoutId id="2147484118" r:id="rId23"/>
    <p:sldLayoutId id="2147484119" r:id="rId24"/>
    <p:sldLayoutId id="2147484120" r:id="rId25"/>
    <p:sldLayoutId id="2147484121" r:id="rId26"/>
    <p:sldLayoutId id="2147484122" r:id="rId27"/>
    <p:sldLayoutId id="2147484123" r:id="rId28"/>
    <p:sldLayoutId id="2147484124" r:id="rId29"/>
    <p:sldLayoutId id="2147484125" r:id="rId30"/>
    <p:sldLayoutId id="2147484126" r:id="rId31"/>
    <p:sldLayoutId id="2147484127" r:id="rId32"/>
    <p:sldLayoutId id="2147484128" r:id="rId33"/>
    <p:sldLayoutId id="2147484129" r:id="rId34"/>
    <p:sldLayoutId id="2147484130" r:id="rId35"/>
    <p:sldLayoutId id="2147484131" r:id="rId36"/>
    <p:sldLayoutId id="2147484132" r:id="rId37"/>
    <p:sldLayoutId id="2147484133" r:id="rId38"/>
    <p:sldLayoutId id="2147484134" r:id="rId39"/>
    <p:sldLayoutId id="2147484135" r:id="rId40"/>
    <p:sldLayoutId id="2147484136" r:id="rId41"/>
    <p:sldLayoutId id="2147484137" r:id="rId42"/>
    <p:sldLayoutId id="2147484138" r:id="rId43"/>
    <p:sldLayoutId id="2147484139" r:id="rId44"/>
    <p:sldLayoutId id="2147484140" r:id="rId45"/>
    <p:sldLayoutId id="2147484141" r:id="rId46"/>
    <p:sldLayoutId id="2147484142" r:id="rId47"/>
    <p:sldLayoutId id="2147484143" r:id="rId48"/>
    <p:sldLayoutId id="2147484144" r:id="rId49"/>
    <p:sldLayoutId id="2147484145" r:id="rId50"/>
    <p:sldLayoutId id="2147484146" r:id="rId51"/>
    <p:sldLayoutId id="2147484147" r:id="rId52"/>
    <p:sldLayoutId id="2147484148" r:id="rId53"/>
    <p:sldLayoutId id="2147484149" r:id="rId54"/>
    <p:sldLayoutId id="2147484151" r:id="rId55"/>
    <p:sldLayoutId id="2147484152" r:id="rId56"/>
    <p:sldLayoutId id="2147484153" r:id="rId57"/>
    <p:sldLayoutId id="2147484154" r:id="rId58"/>
    <p:sldLayoutId id="2147484191" r:id="rId59"/>
    <p:sldLayoutId id="2147484193" r:id="rId60"/>
    <p:sldLayoutId id="2147484194" r:id="rId61"/>
  </p:sldLayoutIdLst>
  <p:transition>
    <p:fade/>
  </p:transition>
  <p:hf hdr="0" dt="0"/>
  <p:txStyles>
    <p:title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p:titleStyle>
    <p:bodyStyle>
      <a:lvl1pPr marL="0" indent="0" algn="l" defTabSz="914400" rtl="0" eaLnBrk="1" latinLnBrk="0" hangingPunct="1">
        <a:spcBef>
          <a:spcPts val="0"/>
        </a:spcBef>
        <a:spcAft>
          <a:spcPts val="600"/>
        </a:spcAft>
        <a:buSzPct val="100000"/>
        <a:buFontTx/>
        <a:buNone/>
        <a:defRPr sz="12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46" orient="horz" pos="4008" userDrawn="1">
          <p15:clr>
            <a:srgbClr val="F26B43"/>
          </p15:clr>
        </p15:guide>
        <p15:guide id="51" orient="horz" pos="4080" userDrawn="1">
          <p15:clr>
            <a:srgbClr val="F26B43"/>
          </p15:clr>
        </p15:guide>
        <p15:guide id="52" pos="3840" userDrawn="1">
          <p15:clr>
            <a:srgbClr val="F26B43"/>
          </p15:clr>
        </p15:guide>
        <p15:guide id="53" pos="3912" userDrawn="1">
          <p15:clr>
            <a:srgbClr val="F26B43"/>
          </p15:clr>
        </p15:guide>
        <p15:guide id="54" pos="3768" userDrawn="1">
          <p15:clr>
            <a:srgbClr val="F26B43"/>
          </p15:clr>
        </p15:guide>
        <p15:guide id="63" pos="288" userDrawn="1">
          <p15:clr>
            <a:srgbClr val="F26B43"/>
          </p15:clr>
        </p15:guide>
        <p15:guide id="64" orient="horz" pos="1056" userDrawn="1">
          <p15:clr>
            <a:srgbClr val="F26B43"/>
          </p15:clr>
        </p15:guide>
        <p15:guide id="65" orient="horz" pos="408" userDrawn="1">
          <p15:clr>
            <a:srgbClr val="F26B43"/>
          </p15:clr>
        </p15:guide>
        <p15:guide id="66" orient="horz" pos="192" userDrawn="1">
          <p15:clr>
            <a:srgbClr val="F26B43"/>
          </p15:clr>
        </p15:guide>
        <p15:guide id="67" pos="7392" userDrawn="1">
          <p15:clr>
            <a:srgbClr val="F26B43"/>
          </p15:clr>
        </p15:guide>
        <p15:guide id="68"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1.xml"/><Relationship Id="rId1" Type="http://schemas.openxmlformats.org/officeDocument/2006/relationships/tags" Target="../tags/tag12.xml"/></Relationships>
</file>

<file path=ppt/slides/_rels/slide1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3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60.xml"/><Relationship Id="rId1" Type="http://schemas.openxmlformats.org/officeDocument/2006/relationships/tags" Target="../tags/tag34.xml"/><Relationship Id="rId5" Type="http://schemas.openxmlformats.org/officeDocument/2006/relationships/image" Target="../media/image85.emf"/><Relationship Id="rId4" Type="http://schemas.openxmlformats.org/officeDocument/2006/relationships/oleObject" Target="../embeddings/oleObject11.bin"/></Relationships>
</file>

<file path=ppt/slides/_rels/slide107.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image" Target="../media/image86.emf"/><Relationship Id="rId5" Type="http://schemas.openxmlformats.org/officeDocument/2006/relationships/oleObject" Target="../embeddings/oleObject21.bin"/><Relationship Id="rId4" Type="http://schemas.openxmlformats.org/officeDocument/2006/relationships/notesSlide" Target="../notesSlides/notesSlide6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61.xml"/><Relationship Id="rId7" Type="http://schemas.openxmlformats.org/officeDocument/2006/relationships/image" Target="../media/image114.jpe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86.emf"/><Relationship Id="rId5" Type="http://schemas.openxmlformats.org/officeDocument/2006/relationships/oleObject" Target="../embeddings/oleObject22.bin"/><Relationship Id="rId4" Type="http://schemas.openxmlformats.org/officeDocument/2006/relationships/notesSlide" Target="../notesSlides/notesSlide63.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image" Target="../media/image86.emf"/><Relationship Id="rId5" Type="http://schemas.openxmlformats.org/officeDocument/2006/relationships/oleObject" Target="../embeddings/oleObject23.bin"/><Relationship Id="rId4" Type="http://schemas.openxmlformats.org/officeDocument/2006/relationships/notesSlide" Target="../notesSlides/notesSlide64.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33.xml"/><Relationship Id="rId4" Type="http://schemas.openxmlformats.org/officeDocument/2006/relationships/image" Target="../media/image46.pn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image" Target="../media/image86.emf"/><Relationship Id="rId5" Type="http://schemas.openxmlformats.org/officeDocument/2006/relationships/oleObject" Target="../embeddings/oleObject24.bin"/><Relationship Id="rId4" Type="http://schemas.openxmlformats.org/officeDocument/2006/relationships/notesSlide" Target="../notesSlides/notesSlide65.xml"/></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image" Target="../media/image86.emf"/><Relationship Id="rId5" Type="http://schemas.openxmlformats.org/officeDocument/2006/relationships/oleObject" Target="../embeddings/oleObject25.bin"/><Relationship Id="rId4" Type="http://schemas.openxmlformats.org/officeDocument/2006/relationships/notesSlide" Target="../notesSlides/notesSlide66.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tags" Target="../tags/tag46.xml"/><Relationship Id="rId1" Type="http://schemas.openxmlformats.org/officeDocument/2006/relationships/tags" Target="../tags/tag45.xml"/><Relationship Id="rId6" Type="http://schemas.openxmlformats.org/officeDocument/2006/relationships/image" Target="../media/image86.emf"/><Relationship Id="rId5" Type="http://schemas.openxmlformats.org/officeDocument/2006/relationships/oleObject" Target="../embeddings/oleObject26.bin"/><Relationship Id="rId4" Type="http://schemas.openxmlformats.org/officeDocument/2006/relationships/notesSlide" Target="../notesSlides/notesSlide67.xml"/></Relationships>
</file>

<file path=ppt/slides/_rels/slide113.xml.rels><?xml version="1.0" encoding="UTF-8" standalone="yes"?>
<Relationships xmlns="http://schemas.openxmlformats.org/package/2006/relationships"><Relationship Id="rId8" Type="http://schemas.openxmlformats.org/officeDocument/2006/relationships/hyperlink" Target="https://en.wikipedia.org/wiki/Microsoft_SQL_Server" TargetMode="External"/><Relationship Id="rId13" Type="http://schemas.openxmlformats.org/officeDocument/2006/relationships/hyperlink" Target="https://en.wikipedia.org/wiki/MySQL" TargetMode="External"/><Relationship Id="rId3" Type="http://schemas.openxmlformats.org/officeDocument/2006/relationships/slideLayout" Target="../slideLayouts/slideLayout61.xml"/><Relationship Id="rId7" Type="http://schemas.openxmlformats.org/officeDocument/2006/relationships/hyperlink" Target="https://en.wikipedia.org/wiki/Internet_Information_Services" TargetMode="External"/><Relationship Id="rId12" Type="http://schemas.openxmlformats.org/officeDocument/2006/relationships/hyperlink" Target="https://en.wikipedia.org/wiki/Identity_theft" TargetMode="Externa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86.emf"/><Relationship Id="rId11" Type="http://schemas.openxmlformats.org/officeDocument/2006/relationships/hyperlink" Target="https://en.wikipedia.org/wiki/Albert_Gonzalez" TargetMode="External"/><Relationship Id="rId5" Type="http://schemas.openxmlformats.org/officeDocument/2006/relationships/oleObject" Target="../embeddings/oleObject27.bin"/><Relationship Id="rId10" Type="http://schemas.openxmlformats.org/officeDocument/2006/relationships/hyperlink" Target="https://en.wikipedia.org/wiki/JavaScript" TargetMode="External"/><Relationship Id="rId4" Type="http://schemas.openxmlformats.org/officeDocument/2006/relationships/notesSlide" Target="../notesSlides/notesSlide68.xml"/><Relationship Id="rId9" Type="http://schemas.openxmlformats.org/officeDocument/2006/relationships/hyperlink" Target="https://en.wikipedia.org/wiki/Malware" TargetMode="External"/><Relationship Id="rId14" Type="http://schemas.openxmlformats.org/officeDocument/2006/relationships/image" Target="../media/image115.jpe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86.emf"/><Relationship Id="rId5" Type="http://schemas.openxmlformats.org/officeDocument/2006/relationships/oleObject" Target="../embeddings/oleObject18.bin"/><Relationship Id="rId4" Type="http://schemas.openxmlformats.org/officeDocument/2006/relationships/notesSlide" Target="../notesSlides/notesSlide69.xml"/></Relationships>
</file>

<file path=ppt/slides/_rels/slide115.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image" Target="../media/image86.emf"/><Relationship Id="rId5" Type="http://schemas.openxmlformats.org/officeDocument/2006/relationships/oleObject" Target="../embeddings/oleObject28.bin"/><Relationship Id="rId4" Type="http://schemas.openxmlformats.org/officeDocument/2006/relationships/notesSlide" Target="../notesSlides/notesSlide70.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7.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16.png"/><Relationship Id="rId7" Type="http://schemas.openxmlformats.org/officeDocument/2006/relationships/image" Target="../media/image103.png"/><Relationship Id="rId2" Type="http://schemas.openxmlformats.org/officeDocument/2006/relationships/notesSlide" Target="../notesSlides/notesSlide71.xml"/><Relationship Id="rId1" Type="http://schemas.openxmlformats.org/officeDocument/2006/relationships/slideLayout" Target="../slideLayouts/slideLayout33.xml"/><Relationship Id="rId6" Type="http://schemas.openxmlformats.org/officeDocument/2006/relationships/image" Target="../media/image102.png"/><Relationship Id="rId5" Type="http://schemas.openxmlformats.org/officeDocument/2006/relationships/image" Target="../media/image118.png"/><Relationship Id="rId4" Type="http://schemas.openxmlformats.org/officeDocument/2006/relationships/image" Target="../media/image117.png"/></Relationships>
</file>

<file path=ppt/slides/_rels/slide118.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jpeg"/><Relationship Id="rId1" Type="http://schemas.openxmlformats.org/officeDocument/2006/relationships/slideLayout" Target="../slideLayouts/slideLayout33.xml"/></Relationships>
</file>

<file path=ppt/slides/_rels/slide119.xml.rels><?xml version="1.0" encoding="UTF-8" standalone="yes"?>
<Relationships xmlns="http://schemas.openxmlformats.org/package/2006/relationships"><Relationship Id="rId3" Type="http://schemas.openxmlformats.org/officeDocument/2006/relationships/hyperlink" Target="https://www.sqlite.org/lang_corefunc.html" TargetMode="External"/><Relationship Id="rId2" Type="http://schemas.openxmlformats.org/officeDocument/2006/relationships/notesSlide" Target="../notesSlides/notesSlide72.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33.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20.xml.rels><?xml version="1.0" encoding="UTF-8" standalone="yes"?>
<Relationships xmlns="http://schemas.openxmlformats.org/package/2006/relationships"><Relationship Id="rId3" Type="http://schemas.openxmlformats.org/officeDocument/2006/relationships/hyperlink" Target="https://www.sqlite.org/lang_corefunc.html" TargetMode="External"/><Relationship Id="rId2" Type="http://schemas.openxmlformats.org/officeDocument/2006/relationships/notesSlide" Target="../notesSlides/notesSlide73.xml"/><Relationship Id="rId1" Type="http://schemas.openxmlformats.org/officeDocument/2006/relationships/slideLayout" Target="../slideLayouts/slideLayout4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2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4.xml"/><Relationship Id="rId4" Type="http://schemas.openxmlformats.org/officeDocument/2006/relationships/hyperlink" Target="https://www.menti.com/alrn8xhajhci" TargetMode="Externa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6.xml"/></Relationships>
</file>

<file path=ppt/slides/_rels/slide124.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75.xml"/><Relationship Id="rId1" Type="http://schemas.openxmlformats.org/officeDocument/2006/relationships/slideLayout" Target="../slideLayouts/slideLayout44.xml"/><Relationship Id="rId4" Type="http://schemas.openxmlformats.org/officeDocument/2006/relationships/hyperlink" Target="mailto:ashdubey@deloitte.com.au" TargetMode="External"/></Relationships>
</file>

<file path=ppt/slides/_rels/slide12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6.xml"/><Relationship Id="rId1" Type="http://schemas.openxmlformats.org/officeDocument/2006/relationships/slideLayout" Target="../slideLayouts/slideLayout4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44.xml"/></Relationships>
</file>

<file path=ppt/slides/_rels/slide12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8.xml"/><Relationship Id="rId1" Type="http://schemas.openxmlformats.org/officeDocument/2006/relationships/slideLayout" Target="../slideLayouts/slideLayout4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4.xml"/></Relationships>
</file>

<file path=ppt/slides/_rels/slide12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0.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7.png"/><Relationship Id="rId1" Type="http://schemas.openxmlformats.org/officeDocument/2006/relationships/slideLayout" Target="../slideLayouts/slideLayout33.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50.pn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4.xml"/></Relationships>
</file>

<file path=ppt/slides/_rels/slide1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0.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33.xml"/><Relationship Id="rId4" Type="http://schemas.openxmlformats.org/officeDocument/2006/relationships/image" Target="../media/image59.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6.xml"/></Relationships>
</file>

<file path=ppt/slides/_rels/slide14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7.xml"/><Relationship Id="rId1" Type="http://schemas.openxmlformats.org/officeDocument/2006/relationships/slideLayout" Target="../slideLayouts/slideLayout35.xml"/><Relationship Id="rId5" Type="http://schemas.openxmlformats.org/officeDocument/2006/relationships/image" Target="../media/image130.png"/><Relationship Id="rId4" Type="http://schemas.openxmlformats.org/officeDocument/2006/relationships/image" Target="../media/image129.png"/></Relationships>
</file>

<file path=ppt/slides/_rels/slide14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8.xml"/><Relationship Id="rId1" Type="http://schemas.openxmlformats.org/officeDocument/2006/relationships/slideLayout" Target="../slideLayouts/slideLayout35.xml"/><Relationship Id="rId5" Type="http://schemas.openxmlformats.org/officeDocument/2006/relationships/image" Target="../media/image130.png"/><Relationship Id="rId4" Type="http://schemas.openxmlformats.org/officeDocument/2006/relationships/image" Target="../media/image129.png"/></Relationships>
</file>

<file path=ppt/slides/_rels/slide14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99.xml"/><Relationship Id="rId1" Type="http://schemas.openxmlformats.org/officeDocument/2006/relationships/slideLayout" Target="../slideLayouts/slideLayout35.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4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00.xml"/><Relationship Id="rId1" Type="http://schemas.openxmlformats.org/officeDocument/2006/relationships/slideLayout" Target="../slideLayouts/slideLayout35.xml"/><Relationship Id="rId6" Type="http://schemas.openxmlformats.org/officeDocument/2006/relationships/image" Target="../media/image132.png"/><Relationship Id="rId5" Type="http://schemas.openxmlformats.org/officeDocument/2006/relationships/image" Target="../media/image130.png"/><Relationship Id="rId4" Type="http://schemas.openxmlformats.org/officeDocument/2006/relationships/image" Target="../media/image129.png"/></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33.xml"/><Relationship Id="rId4" Type="http://schemas.openxmlformats.org/officeDocument/2006/relationships/image" Target="../media/image61.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5.xml"/><Relationship Id="rId1" Type="http://schemas.openxmlformats.org/officeDocument/2006/relationships/slideLayout" Target="../slideLayouts/slideLayout4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8.xml"/><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44.xml"/><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33.xml"/><Relationship Id="rId5" Type="http://schemas.openxmlformats.org/officeDocument/2006/relationships/image" Target="../media/image74.jpeg"/><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33.xml"/><Relationship Id="rId4" Type="http://schemas.openxmlformats.org/officeDocument/2006/relationships/image" Target="../media/image76.jpeg"/></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2.xml"/><Relationship Id="rId1" Type="http://schemas.openxmlformats.org/officeDocument/2006/relationships/slideLayout" Target="../slideLayouts/slideLayout33.xml"/><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4.xml"/><Relationship Id="rId1" Type="http://schemas.openxmlformats.org/officeDocument/2006/relationships/slideLayout" Target="../slideLayouts/slideLayout33.xml"/><Relationship Id="rId4" Type="http://schemas.openxmlformats.org/officeDocument/2006/relationships/image" Target="../media/image81.png"/></Relationships>
</file>

<file path=ppt/slides/_rels/slide2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6.xml"/><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0.xml"/><Relationship Id="rId1" Type="http://schemas.openxmlformats.org/officeDocument/2006/relationships/tags" Target="../tags/tag13.xml"/><Relationship Id="rId5" Type="http://schemas.openxmlformats.org/officeDocument/2006/relationships/image" Target="../media/image85.emf"/><Relationship Id="rId4" Type="http://schemas.openxmlformats.org/officeDocument/2006/relationships/oleObject" Target="../embeddings/oleObject11.bin"/></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61.xml"/><Relationship Id="rId7" Type="http://schemas.openxmlformats.org/officeDocument/2006/relationships/image" Target="../media/image87.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86.emf"/><Relationship Id="rId5" Type="http://schemas.openxmlformats.org/officeDocument/2006/relationships/oleObject" Target="../embeddings/oleObject12.bin"/><Relationship Id="rId4"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1.xml"/><Relationship Id="rId7" Type="http://schemas.openxmlformats.org/officeDocument/2006/relationships/image" Target="../media/image87.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86.emf"/><Relationship Id="rId5" Type="http://schemas.openxmlformats.org/officeDocument/2006/relationships/oleObject" Target="../embeddings/oleObject13.bin"/><Relationship Id="rId4"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61.xml"/><Relationship Id="rId7" Type="http://schemas.openxmlformats.org/officeDocument/2006/relationships/image" Target="../media/image87.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86.emf"/><Relationship Id="rId5" Type="http://schemas.openxmlformats.org/officeDocument/2006/relationships/oleObject" Target="../embeddings/oleObject14.bin"/><Relationship Id="rId4"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1.xml"/><Relationship Id="rId7" Type="http://schemas.openxmlformats.org/officeDocument/2006/relationships/image" Target="../media/image87.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86.emf"/><Relationship Id="rId5" Type="http://schemas.openxmlformats.org/officeDocument/2006/relationships/oleObject" Target="../embeddings/oleObject15.bin"/><Relationship Id="rId4"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86.emf"/><Relationship Id="rId5" Type="http://schemas.openxmlformats.org/officeDocument/2006/relationships/oleObject" Target="../embeddings/oleObject16.bin"/><Relationship Id="rId4"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86.emf"/><Relationship Id="rId5" Type="http://schemas.openxmlformats.org/officeDocument/2006/relationships/oleObject" Target="../embeddings/oleObject17.bin"/><Relationship Id="rId4" Type="http://schemas.openxmlformats.org/officeDocument/2006/relationships/notesSlide" Target="../notesSlides/notesSlide34.xml"/></Relationships>
</file>

<file path=ppt/slides/_rels/slide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33.xml"/><Relationship Id="rId5" Type="http://schemas.openxmlformats.org/officeDocument/2006/relationships/image" Target="../media/image33.png"/><Relationship Id="rId4" Type="http://schemas.openxmlformats.org/officeDocument/2006/relationships/image" Target="../media/image32.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86.emf"/><Relationship Id="rId5" Type="http://schemas.openxmlformats.org/officeDocument/2006/relationships/oleObject" Target="../embeddings/oleObject18.bin"/><Relationship Id="rId4"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86.emf"/><Relationship Id="rId5" Type="http://schemas.openxmlformats.org/officeDocument/2006/relationships/oleObject" Target="../embeddings/oleObject19.bin"/><Relationship Id="rId4"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86.emf"/><Relationship Id="rId5" Type="http://schemas.openxmlformats.org/officeDocument/2006/relationships/oleObject" Target="../embeddings/oleObject18.bin"/><Relationship Id="rId4" Type="http://schemas.openxmlformats.org/officeDocument/2006/relationships/notesSlide" Target="../notesSlides/notesSlide3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61.xml"/><Relationship Id="rId2" Type="http://schemas.openxmlformats.org/officeDocument/2006/relationships/tags" Target="../tags/tag33.xml"/><Relationship Id="rId1" Type="http://schemas.openxmlformats.org/officeDocument/2006/relationships/tags" Target="../tags/tag32.xml"/><Relationship Id="rId6" Type="http://schemas.openxmlformats.org/officeDocument/2006/relationships/image" Target="../media/image86.emf"/><Relationship Id="rId5" Type="http://schemas.openxmlformats.org/officeDocument/2006/relationships/oleObject" Target="../embeddings/oleObject20.bin"/><Relationship Id="rId4"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33.xml"/><Relationship Id="rId4" Type="http://schemas.openxmlformats.org/officeDocument/2006/relationships/image" Target="../media/image3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xml"/><Relationship Id="rId1" Type="http://schemas.openxmlformats.org/officeDocument/2006/relationships/slideLayout" Target="../slideLayouts/slideLayout4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8" Type="http://schemas.openxmlformats.org/officeDocument/2006/relationships/image" Target="../media/image101.svg"/><Relationship Id="rId13" Type="http://schemas.openxmlformats.org/officeDocument/2006/relationships/image" Target="../media/image106.svg"/><Relationship Id="rId3" Type="http://schemas.openxmlformats.org/officeDocument/2006/relationships/image" Target="../media/image96.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notesSlide" Target="../notesSlides/notesSlide39.xml"/><Relationship Id="rId1" Type="http://schemas.openxmlformats.org/officeDocument/2006/relationships/slideLayout" Target="../slideLayouts/slideLayout33.xml"/><Relationship Id="rId6" Type="http://schemas.openxmlformats.org/officeDocument/2006/relationships/image" Target="../media/image99.sv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svg"/><Relationship Id="rId9" Type="http://schemas.openxmlformats.org/officeDocument/2006/relationships/image" Target="../media/image102.png"/></Relationships>
</file>

<file path=ppt/slides/_rels/slide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4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70.xml.rels><?xml version="1.0" encoding="UTF-8" standalone="yes"?>
<Relationships xmlns="http://schemas.openxmlformats.org/package/2006/relationships"><Relationship Id="rId3" Type="http://schemas.openxmlformats.org/officeDocument/2006/relationships/hyperlink" Target="https://dev3lop.com/getting-started-with-the-select-statement-in-sql-a-beginners-guide/" TargetMode="External"/><Relationship Id="rId2" Type="http://schemas.openxmlformats.org/officeDocument/2006/relationships/notesSlide" Target="../notesSlides/notesSlide40.xml"/><Relationship Id="rId1" Type="http://schemas.openxmlformats.org/officeDocument/2006/relationships/slideLayout" Target="../slideLayouts/slideLayout33.xml"/><Relationship Id="rId4" Type="http://schemas.openxmlformats.org/officeDocument/2006/relationships/hyperlink" Target="https://dev3lop.com/demystifying-the-from-clause-in-sql-understanding-table-selection-and-joining/"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dev3lop.com/demystifying-the-from-clause-in-sql-understanding-table-selection-and-joining/" TargetMode="External"/><Relationship Id="rId2" Type="http://schemas.openxmlformats.org/officeDocument/2006/relationships/hyperlink" Target="https://dev3lop.com/getting-started-with-the-select-statement-in-sql-a-beginners-guide/" TargetMode="External"/><Relationship Id="rId1" Type="http://schemas.openxmlformats.org/officeDocument/2006/relationships/slideLayout" Target="../slideLayouts/slideLayout44.xml"/></Relationships>
</file>

<file path=ppt/slides/_rels/slide72.xml.rels><?xml version="1.0" encoding="UTF-8" standalone="yes"?>
<Relationships xmlns="http://schemas.openxmlformats.org/package/2006/relationships"><Relationship Id="rId3" Type="http://schemas.openxmlformats.org/officeDocument/2006/relationships/hyperlink" Target="https://dev3lop.com/demystifying-the-from-clause-in-sql-understanding-table-selection-and-joining/" TargetMode="External"/><Relationship Id="rId2" Type="http://schemas.openxmlformats.org/officeDocument/2006/relationships/hyperlink" Target="https://dev3lop.com/getting-started-with-the-select-statement-in-sql-a-beginners-guide/" TargetMode="External"/><Relationship Id="rId1" Type="http://schemas.openxmlformats.org/officeDocument/2006/relationships/slideLayout" Target="../slideLayouts/slideLayout44.xml"/></Relationships>
</file>

<file path=ppt/slides/_rels/slide73.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44.xml"/></Relationships>
</file>

<file path=ppt/slides/_rels/slide74.xml.rels><?xml version="1.0" encoding="UTF-8" standalone="yes"?>
<Relationships xmlns="http://schemas.openxmlformats.org/package/2006/relationships"><Relationship Id="rId3" Type="http://schemas.openxmlformats.org/officeDocument/2006/relationships/hyperlink" Target="https://dev3lop.com/getting-started-with-the-select-statement-in-sql-a-beginners-guide/" TargetMode="External"/><Relationship Id="rId2" Type="http://schemas.openxmlformats.org/officeDocument/2006/relationships/notesSlide" Target="../notesSlides/notesSlide41.xml"/><Relationship Id="rId1" Type="http://schemas.openxmlformats.org/officeDocument/2006/relationships/slideLayout" Target="../slideLayouts/slideLayout44.xml"/><Relationship Id="rId4" Type="http://schemas.openxmlformats.org/officeDocument/2006/relationships/hyperlink" Target="https://dev3lop.com/demystifying-the-from-clause-in-sql-understanding-table-selection-and-joining/"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7.xml"/><Relationship Id="rId1" Type="http://schemas.openxmlformats.org/officeDocument/2006/relationships/slideLayout" Target="../slideLayouts/slideLayout33.xml"/></Relationships>
</file>

<file path=ppt/slides/_rels/slide8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3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8.xml"/><Relationship Id="rId1" Type="http://schemas.openxmlformats.org/officeDocument/2006/relationships/slideLayout" Target="../slideLayouts/slideLayout33.xml"/><Relationship Id="rId4" Type="http://schemas.openxmlformats.org/officeDocument/2006/relationships/image" Target="../media/image43.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3.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52.xml"/><Relationship Id="rId1" Type="http://schemas.openxmlformats.org/officeDocument/2006/relationships/slideLayout" Target="../slideLayouts/slideLayout3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13DB9C-170C-1CF0-3E34-F76CD19992F0}"/>
              </a:ext>
            </a:extLst>
          </p:cNvPr>
          <p:cNvSpPr>
            <a:spLocks noGrp="1"/>
          </p:cNvSpPr>
          <p:nvPr>
            <p:ph type="ctrTitle"/>
          </p:nvPr>
        </p:nvSpPr>
        <p:spPr>
          <a:xfrm>
            <a:off x="552641" y="3367590"/>
            <a:ext cx="3094382" cy="1682471"/>
          </a:xfrm>
        </p:spPr>
        <p:txBody>
          <a:bodyPr/>
          <a:lstStyle/>
          <a:p>
            <a:r>
              <a:rPr lang="en-AU" dirty="0"/>
              <a:t>Intro duction to SQL</a:t>
            </a:r>
          </a:p>
        </p:txBody>
      </p:sp>
      <p:sp>
        <p:nvSpPr>
          <p:cNvPr id="2" name="Text Placeholder 1">
            <a:extLst>
              <a:ext uri="{FF2B5EF4-FFF2-40B4-BE49-F238E27FC236}">
                <a16:creationId xmlns:a16="http://schemas.microsoft.com/office/drawing/2014/main" id="{02930B73-EC68-5886-CB1F-281F07CA4061}"/>
              </a:ext>
            </a:extLst>
          </p:cNvPr>
          <p:cNvSpPr>
            <a:spLocks noGrp="1"/>
          </p:cNvSpPr>
          <p:nvPr>
            <p:ph type="body" sz="quarter" idx="10"/>
          </p:nvPr>
        </p:nvSpPr>
        <p:spPr>
          <a:xfrm>
            <a:off x="564781" y="5298417"/>
            <a:ext cx="4490721" cy="273050"/>
          </a:xfrm>
        </p:spPr>
        <p:txBody>
          <a:bodyPr/>
          <a:lstStyle/>
          <a:p>
            <a:r>
              <a:rPr lang="en-US" sz="3800" dirty="0">
                <a:latin typeface="Calibri" panose="020F0502020204030204" pitchFamily="34" charset="0"/>
                <a:cs typeface="Calibri" panose="020F0502020204030204" pitchFamily="34" charset="0"/>
              </a:rPr>
              <a:t>SQL Bootcamp</a:t>
            </a:r>
          </a:p>
        </p:txBody>
      </p:sp>
    </p:spTree>
    <p:custDataLst>
      <p:tags r:id="rId1"/>
    </p:custDataLst>
    <p:extLst>
      <p:ext uri="{BB962C8B-B14F-4D97-AF65-F5344CB8AC3E}">
        <p14:creationId xmlns:p14="http://schemas.microsoft.com/office/powerpoint/2010/main" val="110288929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nterview Query | 40 Hilarious Data Science Memes">
            <a:extLst>
              <a:ext uri="{FF2B5EF4-FFF2-40B4-BE49-F238E27FC236}">
                <a16:creationId xmlns:a16="http://schemas.microsoft.com/office/drawing/2014/main" id="{B5BEDAA3-CA64-6AAF-F50E-DC0532FEEA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273" y="854964"/>
            <a:ext cx="6436424" cy="43001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62F51DB-C7B5-1170-8A6F-DC6D424FC1F2}"/>
              </a:ext>
            </a:extLst>
          </p:cNvPr>
          <p:cNvSpPr txBox="1"/>
          <p:nvPr/>
        </p:nvSpPr>
        <p:spPr>
          <a:xfrm>
            <a:off x="349758" y="208526"/>
            <a:ext cx="6094476" cy="523220"/>
          </a:xfrm>
          <a:prstGeom prst="rect">
            <a:avLst/>
          </a:prstGeom>
          <a:noFill/>
        </p:spPr>
        <p:txBody>
          <a:bodyPr wrap="square">
            <a:spAutoFit/>
          </a:bodyPr>
          <a:lstStyle/>
          <a:p>
            <a:r>
              <a:rPr lang="en-AU" sz="2800" b="1" i="0" dirty="0">
                <a:effectLst/>
                <a:latin typeface="Söhne"/>
              </a:rPr>
              <a:t>SQL's Role in Data Science</a:t>
            </a:r>
            <a:endParaRPr lang="en-AU" sz="2800" dirty="0"/>
          </a:p>
        </p:txBody>
      </p:sp>
      <p:cxnSp>
        <p:nvCxnSpPr>
          <p:cNvPr id="5" name="Straight Connector 4">
            <a:extLst>
              <a:ext uri="{FF2B5EF4-FFF2-40B4-BE49-F238E27FC236}">
                <a16:creationId xmlns:a16="http://schemas.microsoft.com/office/drawing/2014/main" id="{2BCFABA4-D449-76E9-C69D-F3041E06F5CB}"/>
              </a:ext>
            </a:extLst>
          </p:cNvPr>
          <p:cNvCxnSpPr>
            <a:cxnSpLocks/>
          </p:cNvCxnSpPr>
          <p:nvPr/>
        </p:nvCxnSpPr>
        <p:spPr>
          <a:xfrm>
            <a:off x="246888" y="758952"/>
            <a:ext cx="1110081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F3D67AB-AFC4-92C6-9649-3CC64D543196}"/>
              </a:ext>
            </a:extLst>
          </p:cNvPr>
          <p:cNvSpPr txBox="1"/>
          <p:nvPr/>
        </p:nvSpPr>
        <p:spPr>
          <a:xfrm>
            <a:off x="246888" y="1152144"/>
            <a:ext cx="4572000" cy="2723823"/>
          </a:xfrm>
          <a:prstGeom prst="rect">
            <a:avLst/>
          </a:prstGeom>
          <a:noFill/>
        </p:spPr>
        <p:txBody>
          <a:bodyPr wrap="square" lIns="0" tIns="0" rIns="0" bIns="0" rtlCol="0">
            <a:spAutoFit/>
          </a:bodyPr>
          <a:lstStyle/>
          <a:p>
            <a:pPr marL="203200" indent="-203200">
              <a:spcBef>
                <a:spcPts val="600"/>
              </a:spcBef>
              <a:buSzPct val="100000"/>
              <a:buFont typeface="Arial"/>
              <a:buChar char="•"/>
            </a:pPr>
            <a:r>
              <a:rPr lang="en-AU" dirty="0">
                <a:solidFill>
                  <a:srgbClr val="313131"/>
                </a:solidFill>
              </a:rPr>
              <a:t>Data Scientists, like Data Analysts need data which in many cases will be stored in a database.</a:t>
            </a:r>
          </a:p>
          <a:p>
            <a:pPr marL="203200" indent="-203200">
              <a:spcBef>
                <a:spcPts val="600"/>
              </a:spcBef>
              <a:buSzPct val="100000"/>
              <a:buFont typeface="Arial"/>
              <a:buChar char="•"/>
            </a:pPr>
            <a:endParaRPr lang="en-AU" dirty="0">
              <a:solidFill>
                <a:srgbClr val="313131"/>
              </a:solidFill>
            </a:endParaRPr>
          </a:p>
          <a:p>
            <a:pPr marL="203200" indent="-203200">
              <a:spcBef>
                <a:spcPts val="600"/>
              </a:spcBef>
              <a:buSzPct val="100000"/>
              <a:buFont typeface="Arial"/>
              <a:buChar char="•"/>
            </a:pPr>
            <a:r>
              <a:rPr lang="en-AU" dirty="0">
                <a:solidFill>
                  <a:srgbClr val="313131"/>
                </a:solidFill>
              </a:rPr>
              <a:t>Machine Learning Models can source data from a database for training and outputs can be stored in back a database to be used in Web Apps, Dashboards etc.</a:t>
            </a:r>
          </a:p>
          <a:p>
            <a:pPr marL="203200" indent="-203200">
              <a:spcBef>
                <a:spcPts val="600"/>
              </a:spcBef>
              <a:buSzPct val="100000"/>
              <a:buFont typeface="Arial"/>
              <a:buChar char="•"/>
            </a:pPr>
            <a:endParaRPr lang="en-AU" dirty="0">
              <a:solidFill>
                <a:srgbClr val="313131"/>
              </a:solidFill>
            </a:endParaRPr>
          </a:p>
        </p:txBody>
      </p:sp>
      <p:sp>
        <p:nvSpPr>
          <p:cNvPr id="11" name="TextBox 10">
            <a:extLst>
              <a:ext uri="{FF2B5EF4-FFF2-40B4-BE49-F238E27FC236}">
                <a16:creationId xmlns:a16="http://schemas.microsoft.com/office/drawing/2014/main" id="{C1B0EAEA-1379-6AA1-9187-8206138CB65D}"/>
              </a:ext>
            </a:extLst>
          </p:cNvPr>
          <p:cNvSpPr txBox="1"/>
          <p:nvPr/>
        </p:nvSpPr>
        <p:spPr>
          <a:xfrm>
            <a:off x="2532888" y="5876467"/>
            <a:ext cx="6094476" cy="646331"/>
          </a:xfrm>
          <a:prstGeom prst="rect">
            <a:avLst/>
          </a:prstGeom>
          <a:noFill/>
        </p:spPr>
        <p:txBody>
          <a:bodyPr wrap="square">
            <a:spAutoFit/>
          </a:bodyPr>
          <a:lstStyle/>
          <a:p>
            <a:pPr marL="203200" indent="-203200">
              <a:spcBef>
                <a:spcPts val="600"/>
              </a:spcBef>
              <a:buSzPct val="100000"/>
              <a:buFont typeface="Arial"/>
              <a:buChar char="•"/>
            </a:pPr>
            <a:r>
              <a:rPr lang="en-AU" b="1" dirty="0">
                <a:solidFill>
                  <a:srgbClr val="313131"/>
                </a:solidFill>
              </a:rPr>
              <a:t>Tip: Avoid loading large datasets into ‘in memory’ tools to do aggregations and joins – Do this in the Database</a:t>
            </a:r>
          </a:p>
        </p:txBody>
      </p:sp>
    </p:spTree>
    <p:extLst>
      <p:ext uri="{BB962C8B-B14F-4D97-AF65-F5344CB8AC3E}">
        <p14:creationId xmlns:p14="http://schemas.microsoft.com/office/powerpoint/2010/main" val="15934941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536EB-8045-FB93-642F-14A6E0E2B65E}"/>
              </a:ext>
            </a:extLst>
          </p:cNvPr>
          <p:cNvSpPr>
            <a:spLocks noGrp="1"/>
          </p:cNvSpPr>
          <p:nvPr>
            <p:ph type="title"/>
          </p:nvPr>
        </p:nvSpPr>
        <p:spPr>
          <a:xfrm>
            <a:off x="561599" y="432000"/>
            <a:ext cx="10808766" cy="454969"/>
          </a:xfrm>
        </p:spPr>
        <p:txBody>
          <a:bodyPr/>
          <a:lstStyle/>
          <a:p>
            <a:r>
              <a:rPr lang="en-AU" b="0" i="0" dirty="0">
                <a:effectLst/>
                <a:latin typeface="Söhne"/>
              </a:rPr>
              <a:t>Introduction to  Common Table Expressions (CTE)</a:t>
            </a:r>
            <a:endParaRPr lang="en-US" dirty="0"/>
          </a:p>
        </p:txBody>
      </p:sp>
      <p:sp>
        <p:nvSpPr>
          <p:cNvPr id="4" name="TextBox 3">
            <a:extLst>
              <a:ext uri="{FF2B5EF4-FFF2-40B4-BE49-F238E27FC236}">
                <a16:creationId xmlns:a16="http://schemas.microsoft.com/office/drawing/2014/main" id="{10E96087-438C-94E9-96EB-56EADFA57F12}"/>
              </a:ext>
            </a:extLst>
          </p:cNvPr>
          <p:cNvSpPr txBox="1"/>
          <p:nvPr/>
        </p:nvSpPr>
        <p:spPr>
          <a:xfrm>
            <a:off x="561598" y="1037127"/>
            <a:ext cx="10384697" cy="1261884"/>
          </a:xfrm>
          <a:prstGeom prst="rect">
            <a:avLst/>
          </a:prstGeom>
          <a:noFill/>
        </p:spPr>
        <p:txBody>
          <a:bodyPr wrap="square">
            <a:spAutoFit/>
          </a:bodyPr>
          <a:lstStyle/>
          <a:p>
            <a:r>
              <a:rPr lang="en-US" sz="2200" b="1" dirty="0"/>
              <a:t>What are CTEs?</a:t>
            </a:r>
          </a:p>
          <a:p>
            <a:r>
              <a:rPr lang="en-US" dirty="0"/>
              <a:t>A Common Table Expression (CTE) is a temporary result set that you can reference within a </a:t>
            </a:r>
            <a:r>
              <a:rPr lang="en-US" b="1" dirty="0"/>
              <a:t>SELECT</a:t>
            </a:r>
            <a:r>
              <a:rPr lang="en-US" dirty="0"/>
              <a:t>, </a:t>
            </a:r>
            <a:r>
              <a:rPr lang="en-US" b="1" dirty="0"/>
              <a:t>INSERT</a:t>
            </a:r>
            <a:r>
              <a:rPr lang="en-US" dirty="0"/>
              <a:t>, </a:t>
            </a:r>
            <a:r>
              <a:rPr lang="en-US" b="1" dirty="0"/>
              <a:t>UPDATE</a:t>
            </a:r>
            <a:r>
              <a:rPr lang="en-US" dirty="0"/>
              <a:t>, or </a:t>
            </a:r>
            <a:r>
              <a:rPr lang="en-US" b="1" dirty="0"/>
              <a:t>DELETE</a:t>
            </a:r>
            <a:r>
              <a:rPr lang="en-US" dirty="0"/>
              <a:t> statement. CTEs are used to simplify complex queries by breaking them into smaller, more readable chunks. They are also beneficial when working with recursive queries.</a:t>
            </a:r>
          </a:p>
        </p:txBody>
      </p:sp>
      <p:sp>
        <p:nvSpPr>
          <p:cNvPr id="8" name="TextBox 7">
            <a:extLst>
              <a:ext uri="{FF2B5EF4-FFF2-40B4-BE49-F238E27FC236}">
                <a16:creationId xmlns:a16="http://schemas.microsoft.com/office/drawing/2014/main" id="{3881FBF7-5BF4-183D-ADF9-F3366B8BD03D}"/>
              </a:ext>
            </a:extLst>
          </p:cNvPr>
          <p:cNvSpPr txBox="1"/>
          <p:nvPr/>
        </p:nvSpPr>
        <p:spPr>
          <a:xfrm>
            <a:off x="561598" y="3146333"/>
            <a:ext cx="8635411" cy="3139321"/>
          </a:xfrm>
          <a:prstGeom prst="rect">
            <a:avLst/>
          </a:prstGeom>
          <a:noFill/>
        </p:spPr>
        <p:txBody>
          <a:bodyPr wrap="square">
            <a:spAutoFit/>
          </a:bodyPr>
          <a:lstStyle/>
          <a:p>
            <a:pPr marL="0" marR="0">
              <a:spcBef>
                <a:spcPts val="0"/>
              </a:spcBef>
              <a:spcAft>
                <a:spcPts val="0"/>
              </a:spcAft>
            </a:pPr>
            <a:r>
              <a:rPr lang="en-AU" sz="1800" b="1" dirty="0">
                <a:solidFill>
                  <a:srgbClr val="739ECA"/>
                </a:solidFill>
                <a:effectLst/>
                <a:latin typeface="Menlo" panose="020B0609030804020204" pitchFamily="49" charset="0"/>
              </a:rPr>
              <a:t>WITH</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TopTracks</a:t>
            </a:r>
            <a:r>
              <a:rPr lang="en-AU" sz="1800" dirty="0">
                <a:solidFill>
                  <a:srgbClr val="AAAAAA"/>
                </a:solidFill>
                <a:effectLst/>
                <a:latin typeface="Menlo" panose="020B0609030804020204" pitchFamily="49" charset="0"/>
              </a:rPr>
              <a:t> </a:t>
            </a:r>
            <a:r>
              <a:rPr lang="en-AU" sz="1800" b="1" dirty="0">
                <a:solidFill>
                  <a:srgbClr val="739ECA"/>
                </a:solidFill>
                <a:effectLst/>
                <a:latin typeface="Menlo" panose="020B0609030804020204" pitchFamily="49" charset="0"/>
              </a:rPr>
              <a:t>AS</a:t>
            </a:r>
            <a:r>
              <a:rPr lang="en-AU" sz="1800" dirty="0">
                <a:solidFill>
                  <a:srgbClr val="AAAAAA"/>
                </a:solidFill>
                <a:effectLst/>
                <a:latin typeface="Menlo" panose="020B0609030804020204" pitchFamily="49" charset="0"/>
              </a:rPr>
              <a:t> (</a:t>
            </a:r>
          </a:p>
          <a:p>
            <a:pPr marL="0" marR="0">
              <a:spcBef>
                <a:spcPts val="0"/>
              </a:spcBef>
              <a:spcAft>
                <a:spcPts val="0"/>
              </a:spcAft>
            </a:pPr>
            <a:r>
              <a:rPr lang="en-AU" sz="1800" b="1" dirty="0">
                <a:solidFill>
                  <a:srgbClr val="739ECA"/>
                </a:solidFill>
                <a:effectLst/>
                <a:latin typeface="Menlo" panose="020B0609030804020204" pitchFamily="49" charset="0"/>
              </a:rPr>
              <a:t>  SELECT</a:t>
            </a:r>
            <a:r>
              <a:rPr lang="en-AU" b="1" dirty="0">
                <a:solidFill>
                  <a:srgbClr val="AAAAAA"/>
                </a:solidFill>
                <a:latin typeface="Menlo" panose="020B0609030804020204" pitchFamily="49" charset="0"/>
              </a:rPr>
              <a:t> </a:t>
            </a:r>
            <a:r>
              <a:rPr lang="en-AU" sz="1800" dirty="0" err="1">
                <a:solidFill>
                  <a:srgbClr val="9E9E9E"/>
                </a:solidFill>
                <a:effectLst/>
                <a:latin typeface="Menlo" panose="020B0609030804020204" pitchFamily="49" charset="0"/>
              </a:rPr>
              <a:t>t</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TrackId</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t</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Name</a:t>
            </a:r>
            <a:r>
              <a:rPr lang="en-AU" sz="1800" dirty="0">
                <a:solidFill>
                  <a:srgbClr val="AAAAAA"/>
                </a:solidFill>
                <a:effectLst/>
                <a:latin typeface="Menlo" panose="020B0609030804020204" pitchFamily="49" charset="0"/>
              </a:rPr>
              <a:t> </a:t>
            </a:r>
            <a:r>
              <a:rPr lang="en-AU" sz="1800" b="1" dirty="0">
                <a:solidFill>
                  <a:srgbClr val="739ECA"/>
                </a:solidFill>
                <a:effectLst/>
                <a:latin typeface="Menlo" panose="020B0609030804020204" pitchFamily="49" charset="0"/>
              </a:rPr>
              <a:t>AS</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TrackName</a:t>
            </a:r>
            <a:r>
              <a:rPr lang="en-AU" sz="1800" dirty="0">
                <a:solidFill>
                  <a:srgbClr val="AAAAAA"/>
                </a:solidFill>
                <a:effectLst/>
                <a:latin typeface="Menlo" panose="020B0609030804020204" pitchFamily="49" charset="0"/>
              </a:rPr>
              <a:t>,</a:t>
            </a:r>
          </a:p>
          <a:p>
            <a:pPr marL="0" marR="0">
              <a:spcBef>
                <a:spcPts val="0"/>
              </a:spcBef>
              <a:spcAft>
                <a:spcPts val="0"/>
              </a:spcAft>
            </a:pPr>
            <a:r>
              <a:rPr lang="en-AU" sz="1800" b="1" dirty="0">
                <a:solidFill>
                  <a:srgbClr val="C1AA6C"/>
                </a:solidFill>
                <a:effectLst/>
                <a:latin typeface="Menlo" panose="020B0609030804020204" pitchFamily="49" charset="0"/>
              </a:rPr>
              <a:t>    SUM</a:t>
            </a:r>
            <a:r>
              <a:rPr lang="en-AU" sz="1800" dirty="0">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il</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Quantity</a:t>
            </a:r>
            <a:r>
              <a:rPr lang="en-AU" sz="1800" dirty="0">
                <a:solidFill>
                  <a:srgbClr val="AAAAAA"/>
                </a:solidFill>
                <a:effectLst/>
                <a:latin typeface="Menlo" panose="020B0609030804020204" pitchFamily="49" charset="0"/>
              </a:rPr>
              <a:t>) </a:t>
            </a:r>
            <a:r>
              <a:rPr lang="en-AU" sz="1800" b="1" dirty="0">
                <a:solidFill>
                  <a:srgbClr val="739ECA"/>
                </a:solidFill>
                <a:effectLst/>
                <a:latin typeface="Menlo" panose="020B0609030804020204" pitchFamily="49" charset="0"/>
              </a:rPr>
              <a:t>AS</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TotalSales</a:t>
            </a:r>
            <a:endParaRPr lang="en-AU" sz="1800" dirty="0">
              <a:solidFill>
                <a:srgbClr val="AAAAAA"/>
              </a:solidFill>
              <a:effectLst/>
              <a:latin typeface="Menlo" panose="020B0609030804020204" pitchFamily="49" charset="0"/>
            </a:endParaRPr>
          </a:p>
          <a:p>
            <a:pPr marL="0" marR="0">
              <a:spcBef>
                <a:spcPts val="0"/>
              </a:spcBef>
              <a:spcAft>
                <a:spcPts val="0"/>
              </a:spcAft>
            </a:pPr>
            <a:r>
              <a:rPr lang="en-AU" sz="1800" b="1" dirty="0">
                <a:solidFill>
                  <a:srgbClr val="739ECA"/>
                </a:solidFill>
                <a:effectLst/>
                <a:latin typeface="Menlo" panose="020B0609030804020204" pitchFamily="49" charset="0"/>
              </a:rPr>
              <a:t>  FROM</a:t>
            </a:r>
            <a:r>
              <a:rPr lang="en-AU" b="1" dirty="0">
                <a:solidFill>
                  <a:srgbClr val="AAAAAA"/>
                </a:solidFill>
                <a:latin typeface="Menlo" panose="020B0609030804020204" pitchFamily="49" charset="0"/>
              </a:rPr>
              <a:t> </a:t>
            </a:r>
            <a:r>
              <a:rPr lang="en-AU" sz="1800" dirty="0">
                <a:solidFill>
                  <a:srgbClr val="9E9E9E"/>
                </a:solidFill>
                <a:effectLst/>
                <a:latin typeface="Menlo" panose="020B0609030804020204" pitchFamily="49" charset="0"/>
              </a:rPr>
              <a:t>Track</a:t>
            </a:r>
            <a:r>
              <a:rPr lang="en-AU" sz="1800" dirty="0">
                <a:solidFill>
                  <a:srgbClr val="AAAAAA"/>
                </a:solidFill>
                <a:effectLst/>
                <a:latin typeface="Menlo" panose="020B0609030804020204" pitchFamily="49" charset="0"/>
              </a:rPr>
              <a:t> </a:t>
            </a:r>
            <a:r>
              <a:rPr lang="en-AU" sz="1800" dirty="0">
                <a:solidFill>
                  <a:srgbClr val="9E9E9E"/>
                </a:solidFill>
                <a:effectLst/>
                <a:latin typeface="Menlo" panose="020B0609030804020204" pitchFamily="49" charset="0"/>
              </a:rPr>
              <a:t>t</a:t>
            </a:r>
            <a:endParaRPr lang="en-AU" sz="1800" dirty="0">
              <a:solidFill>
                <a:srgbClr val="AAAAAA"/>
              </a:solidFill>
              <a:effectLst/>
              <a:latin typeface="Menlo" panose="020B0609030804020204" pitchFamily="49" charset="0"/>
            </a:endParaRPr>
          </a:p>
          <a:p>
            <a:pPr marL="0" marR="0">
              <a:spcBef>
                <a:spcPts val="0"/>
              </a:spcBef>
              <a:spcAft>
                <a:spcPts val="0"/>
              </a:spcAft>
            </a:pPr>
            <a:r>
              <a:rPr lang="en-AU" sz="1800" b="1" dirty="0">
                <a:solidFill>
                  <a:srgbClr val="739ECA"/>
                </a:solidFill>
                <a:effectLst/>
                <a:latin typeface="Menlo" panose="020B0609030804020204" pitchFamily="49" charset="0"/>
              </a:rPr>
              <a:t>  JOIN</a:t>
            </a:r>
            <a:endParaRPr lang="en-AU" sz="1800" dirty="0">
              <a:solidFill>
                <a:srgbClr val="AAAAAA"/>
              </a:solidFill>
              <a:effectLst/>
              <a:latin typeface="Menlo" panose="020B0609030804020204" pitchFamily="49" charset="0"/>
            </a:endParaRPr>
          </a:p>
          <a:p>
            <a:pPr marL="0" marR="0">
              <a:spcBef>
                <a:spcPts val="0"/>
              </a:spcBef>
              <a:spcAft>
                <a:spcPts val="0"/>
              </a:spcAft>
            </a:pPr>
            <a:r>
              <a:rPr lang="en-AU" sz="1800" dirty="0">
                <a:solidFill>
                  <a:srgbClr val="9E9E9E"/>
                </a:solidFill>
                <a:effectLst/>
                <a:latin typeface="Menlo" panose="020B0609030804020204" pitchFamily="49" charset="0"/>
              </a:rPr>
              <a:t>  </a:t>
            </a:r>
            <a:r>
              <a:rPr lang="en-AU" sz="1800" dirty="0" err="1">
                <a:solidFill>
                  <a:srgbClr val="9E9E9E"/>
                </a:solidFill>
                <a:effectLst/>
                <a:latin typeface="Menlo" panose="020B0609030804020204" pitchFamily="49" charset="0"/>
              </a:rPr>
              <a:t>InvoiceLine</a:t>
            </a:r>
            <a:r>
              <a:rPr lang="en-AU" sz="1800" dirty="0">
                <a:solidFill>
                  <a:srgbClr val="AAAAAA"/>
                </a:solidFill>
                <a:effectLst/>
                <a:latin typeface="Menlo" panose="020B0609030804020204" pitchFamily="49" charset="0"/>
              </a:rPr>
              <a:t> </a:t>
            </a:r>
            <a:r>
              <a:rPr lang="en-AU" sz="1800" dirty="0">
                <a:solidFill>
                  <a:srgbClr val="9E9E9E"/>
                </a:solidFill>
                <a:effectLst/>
                <a:latin typeface="Menlo" panose="020B0609030804020204" pitchFamily="49" charset="0"/>
              </a:rPr>
              <a:t>il</a:t>
            </a:r>
            <a:r>
              <a:rPr lang="en-AU" sz="1800" dirty="0">
                <a:solidFill>
                  <a:srgbClr val="AAAAAA"/>
                </a:solidFill>
                <a:effectLst/>
                <a:latin typeface="Menlo" panose="020B0609030804020204" pitchFamily="49" charset="0"/>
              </a:rPr>
              <a:t> </a:t>
            </a:r>
            <a:r>
              <a:rPr lang="en-AU" sz="1800" b="1" dirty="0">
                <a:solidFill>
                  <a:srgbClr val="739ECA"/>
                </a:solidFill>
                <a:effectLst/>
                <a:latin typeface="Menlo" panose="020B0609030804020204" pitchFamily="49" charset="0"/>
              </a:rPr>
              <a:t>ON</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t</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TrackId</a:t>
            </a:r>
            <a:r>
              <a:rPr lang="en-AU" sz="1800" dirty="0">
                <a:solidFill>
                  <a:srgbClr val="AAAAAA"/>
                </a:solidFill>
                <a:effectLst/>
                <a:latin typeface="Menlo" panose="020B0609030804020204" pitchFamily="49" charset="0"/>
              </a:rPr>
              <a:t> = </a:t>
            </a:r>
            <a:r>
              <a:rPr lang="en-AU" sz="1800" dirty="0" err="1">
                <a:solidFill>
                  <a:srgbClr val="9E9E9E"/>
                </a:solidFill>
                <a:effectLst/>
                <a:latin typeface="Menlo" panose="020B0609030804020204" pitchFamily="49" charset="0"/>
              </a:rPr>
              <a:t>il</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TrackId</a:t>
            </a:r>
            <a:endParaRPr lang="en-AU" sz="1800" dirty="0">
              <a:solidFill>
                <a:srgbClr val="AAAAAA"/>
              </a:solidFill>
              <a:effectLst/>
              <a:latin typeface="Menlo" panose="020B0609030804020204" pitchFamily="49" charset="0"/>
            </a:endParaRPr>
          </a:p>
          <a:p>
            <a:pPr marL="0" marR="0">
              <a:spcBef>
                <a:spcPts val="0"/>
              </a:spcBef>
              <a:spcAft>
                <a:spcPts val="0"/>
              </a:spcAft>
            </a:pPr>
            <a:r>
              <a:rPr lang="en-AU" sz="1800" b="1" dirty="0">
                <a:solidFill>
                  <a:srgbClr val="739ECA"/>
                </a:solidFill>
                <a:effectLst/>
                <a:latin typeface="Menlo" panose="020B0609030804020204" pitchFamily="49" charset="0"/>
              </a:rPr>
              <a:t>  GROUP</a:t>
            </a:r>
            <a:r>
              <a:rPr lang="en-AU" sz="1800" dirty="0">
                <a:solidFill>
                  <a:srgbClr val="AAAAAA"/>
                </a:solidFill>
                <a:effectLst/>
                <a:latin typeface="Menlo" panose="020B0609030804020204" pitchFamily="49" charset="0"/>
              </a:rPr>
              <a:t> </a:t>
            </a:r>
            <a:r>
              <a:rPr lang="en-AU" sz="1800" b="1" dirty="0">
                <a:solidFill>
                  <a:srgbClr val="739ECA"/>
                </a:solidFill>
                <a:effectLst/>
                <a:latin typeface="Menlo" panose="020B0609030804020204" pitchFamily="49" charset="0"/>
              </a:rPr>
              <a:t>BY</a:t>
            </a:r>
            <a:r>
              <a:rPr lang="en-AU" b="1" dirty="0">
                <a:solidFill>
                  <a:srgbClr val="AAAAAA"/>
                </a:solidFill>
                <a:latin typeface="Menlo" panose="020B0609030804020204" pitchFamily="49" charset="0"/>
              </a:rPr>
              <a:t> </a:t>
            </a:r>
            <a:r>
              <a:rPr lang="en-AU" sz="1800" dirty="0" err="1">
                <a:solidFill>
                  <a:srgbClr val="9E9E9E"/>
                </a:solidFill>
                <a:effectLst/>
                <a:latin typeface="Menlo" panose="020B0609030804020204" pitchFamily="49" charset="0"/>
              </a:rPr>
              <a:t>t</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TrackId</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t</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Name</a:t>
            </a:r>
            <a:endParaRPr lang="en-AU" sz="1800" dirty="0">
              <a:solidFill>
                <a:srgbClr val="AAAAAA"/>
              </a:solidFill>
              <a:effectLst/>
              <a:latin typeface="Menlo" panose="020B0609030804020204" pitchFamily="49" charset="0"/>
            </a:endParaRPr>
          </a:p>
          <a:p>
            <a:pPr marL="0" marR="0">
              <a:spcBef>
                <a:spcPts val="0"/>
              </a:spcBef>
              <a:spcAft>
                <a:spcPts val="0"/>
              </a:spcAft>
            </a:pPr>
            <a:r>
              <a:rPr lang="en-AU" sz="1800" b="1" dirty="0">
                <a:solidFill>
                  <a:srgbClr val="739ECA"/>
                </a:solidFill>
                <a:effectLst/>
                <a:latin typeface="Menlo" panose="020B0609030804020204" pitchFamily="49" charset="0"/>
              </a:rPr>
              <a:t>  ORDER</a:t>
            </a:r>
            <a:r>
              <a:rPr lang="en-AU" sz="1800" dirty="0">
                <a:solidFill>
                  <a:srgbClr val="AAAAAA"/>
                </a:solidFill>
                <a:effectLst/>
                <a:latin typeface="Menlo" panose="020B0609030804020204" pitchFamily="49" charset="0"/>
              </a:rPr>
              <a:t> </a:t>
            </a:r>
            <a:r>
              <a:rPr lang="en-AU" sz="1800" b="1" dirty="0">
                <a:solidFill>
                  <a:srgbClr val="739ECA"/>
                </a:solidFill>
                <a:effectLst/>
                <a:latin typeface="Menlo" panose="020B0609030804020204" pitchFamily="49" charset="0"/>
              </a:rPr>
              <a:t>BY</a:t>
            </a:r>
            <a:r>
              <a:rPr lang="en-AU" b="1" dirty="0">
                <a:solidFill>
                  <a:srgbClr val="AAAAAA"/>
                </a:solidFill>
                <a:latin typeface="Menlo" panose="020B0609030804020204" pitchFamily="49" charset="0"/>
              </a:rPr>
              <a:t> </a:t>
            </a:r>
            <a:r>
              <a:rPr lang="en-AU" sz="1800" dirty="0" err="1">
                <a:solidFill>
                  <a:srgbClr val="9E9E9E"/>
                </a:solidFill>
                <a:effectLst/>
                <a:latin typeface="Menlo" panose="020B0609030804020204" pitchFamily="49" charset="0"/>
              </a:rPr>
              <a:t>TotalSales</a:t>
            </a:r>
            <a:r>
              <a:rPr lang="en-AU" sz="1800" dirty="0">
                <a:solidFill>
                  <a:srgbClr val="AAAAAA"/>
                </a:solidFill>
                <a:effectLst/>
                <a:latin typeface="Menlo" panose="020B0609030804020204" pitchFamily="49" charset="0"/>
              </a:rPr>
              <a:t> </a:t>
            </a:r>
            <a:r>
              <a:rPr lang="en-AU" sz="1800" b="1" dirty="0">
                <a:solidFill>
                  <a:srgbClr val="739ECA"/>
                </a:solidFill>
                <a:effectLst/>
                <a:latin typeface="Menlo" panose="020B0609030804020204" pitchFamily="49" charset="0"/>
              </a:rPr>
              <a:t>DESC</a:t>
            </a:r>
            <a:endParaRPr lang="en-AU" sz="1800" dirty="0">
              <a:solidFill>
                <a:srgbClr val="AAAAAA"/>
              </a:solidFill>
              <a:effectLst/>
              <a:latin typeface="Menlo" panose="020B0609030804020204" pitchFamily="49" charset="0"/>
            </a:endParaRPr>
          </a:p>
          <a:p>
            <a:pPr marL="0" marR="0">
              <a:spcBef>
                <a:spcPts val="0"/>
              </a:spcBef>
              <a:spcAft>
                <a:spcPts val="0"/>
              </a:spcAft>
            </a:pPr>
            <a:r>
              <a:rPr lang="en-AU" sz="1800" b="1" dirty="0">
                <a:solidFill>
                  <a:srgbClr val="739ECA"/>
                </a:solidFill>
                <a:effectLst/>
                <a:latin typeface="Menlo" panose="020B0609030804020204" pitchFamily="49" charset="0"/>
              </a:rPr>
              <a:t>  LIMIT</a:t>
            </a:r>
            <a:r>
              <a:rPr lang="en-AU" sz="1800" dirty="0">
                <a:solidFill>
                  <a:srgbClr val="AAAAAA"/>
                </a:solidFill>
                <a:effectLst/>
                <a:latin typeface="Menlo" panose="020B0609030804020204" pitchFamily="49" charset="0"/>
              </a:rPr>
              <a:t> </a:t>
            </a:r>
            <a:r>
              <a:rPr lang="en-AU" sz="1800" dirty="0">
                <a:solidFill>
                  <a:srgbClr val="C0C0C0"/>
                </a:solidFill>
                <a:effectLst/>
                <a:latin typeface="Menlo" panose="020B0609030804020204" pitchFamily="49" charset="0"/>
              </a:rPr>
              <a:t>5</a:t>
            </a:r>
            <a:endParaRPr lang="en-AU" sz="1800" dirty="0">
              <a:solidFill>
                <a:srgbClr val="AAAAAA"/>
              </a:solidFill>
              <a:effectLst/>
              <a:latin typeface="Menlo" panose="020B0609030804020204" pitchFamily="49" charset="0"/>
            </a:endParaRPr>
          </a:p>
          <a:p>
            <a:pPr marL="0" marR="0">
              <a:spcBef>
                <a:spcPts val="0"/>
              </a:spcBef>
              <a:spcAft>
                <a:spcPts val="0"/>
              </a:spcAft>
            </a:pPr>
            <a:r>
              <a:rPr lang="en-AU" sz="1800" dirty="0">
                <a:solidFill>
                  <a:srgbClr val="AAAAAA"/>
                </a:solidFill>
                <a:effectLst/>
                <a:latin typeface="Menlo" panose="020B0609030804020204" pitchFamily="49" charset="0"/>
              </a:rPr>
              <a:t>)</a:t>
            </a:r>
          </a:p>
          <a:p>
            <a:pPr marL="0" marR="0">
              <a:spcBef>
                <a:spcPts val="0"/>
              </a:spcBef>
              <a:spcAft>
                <a:spcPts val="0"/>
              </a:spcAft>
            </a:pPr>
            <a:r>
              <a:rPr lang="en-AU" sz="1800" b="1" dirty="0">
                <a:solidFill>
                  <a:srgbClr val="739ECA"/>
                </a:solidFill>
                <a:effectLst/>
                <a:latin typeface="Menlo" panose="020B0609030804020204" pitchFamily="49" charset="0"/>
              </a:rPr>
              <a:t>SELECT</a:t>
            </a:r>
            <a:r>
              <a:rPr lang="en-AU" sz="1800" dirty="0">
                <a:solidFill>
                  <a:srgbClr val="AAAAAA"/>
                </a:solidFill>
                <a:effectLst/>
                <a:latin typeface="Menlo" panose="020B0609030804020204" pitchFamily="49" charset="0"/>
              </a:rPr>
              <a:t> * </a:t>
            </a:r>
            <a:r>
              <a:rPr lang="en-AU" sz="1800" b="1" dirty="0">
                <a:solidFill>
                  <a:srgbClr val="739ECA"/>
                </a:solidFill>
                <a:effectLst/>
                <a:latin typeface="Menlo" panose="020B0609030804020204" pitchFamily="49" charset="0"/>
              </a:rPr>
              <a:t>FROM</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TopTracks</a:t>
            </a:r>
            <a:r>
              <a:rPr lang="en-AU" sz="1800" dirty="0">
                <a:solidFill>
                  <a:srgbClr val="EECC64"/>
                </a:solidFill>
                <a:effectLst/>
                <a:latin typeface="Menlo" panose="020B0609030804020204" pitchFamily="49" charset="0"/>
              </a:rPr>
              <a:t>;</a:t>
            </a:r>
            <a:endParaRPr lang="en-AU" sz="1800" dirty="0">
              <a:solidFill>
                <a:srgbClr val="AAAAAA"/>
              </a:solidFill>
              <a:effectLst/>
              <a:latin typeface="Menlo" panose="020B0609030804020204" pitchFamily="49" charset="0"/>
            </a:endParaRPr>
          </a:p>
        </p:txBody>
      </p:sp>
      <p:sp>
        <p:nvSpPr>
          <p:cNvPr id="11" name="TextBox 10">
            <a:extLst>
              <a:ext uri="{FF2B5EF4-FFF2-40B4-BE49-F238E27FC236}">
                <a16:creationId xmlns:a16="http://schemas.microsoft.com/office/drawing/2014/main" id="{19FE41A1-295C-3AF0-04B3-442857ED5B29}"/>
              </a:ext>
            </a:extLst>
          </p:cNvPr>
          <p:cNvSpPr txBox="1"/>
          <p:nvPr/>
        </p:nvSpPr>
        <p:spPr>
          <a:xfrm>
            <a:off x="561598" y="2553395"/>
            <a:ext cx="6096000" cy="338554"/>
          </a:xfrm>
          <a:prstGeom prst="rect">
            <a:avLst/>
          </a:prstGeom>
          <a:noFill/>
        </p:spPr>
        <p:txBody>
          <a:bodyPr wrap="square">
            <a:spAutoFit/>
          </a:bodyPr>
          <a:lstStyle/>
          <a:p>
            <a:r>
              <a:rPr lang="en-AU" sz="1600" dirty="0">
                <a:latin typeface="Söhne"/>
              </a:rPr>
              <a:t>Example - find the top 5 tracks that have the most sales</a:t>
            </a:r>
            <a:endParaRPr lang="en-US" sz="1600" dirty="0">
              <a:latin typeface="Söhne"/>
            </a:endParaRPr>
          </a:p>
        </p:txBody>
      </p:sp>
    </p:spTree>
    <p:extLst>
      <p:ext uri="{BB962C8B-B14F-4D97-AF65-F5344CB8AC3E}">
        <p14:creationId xmlns:p14="http://schemas.microsoft.com/office/powerpoint/2010/main" val="804597795"/>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3256C-676B-636C-0357-8301F14430DF}"/>
              </a:ext>
            </a:extLst>
          </p:cNvPr>
          <p:cNvSpPr>
            <a:spLocks noGrp="1"/>
          </p:cNvSpPr>
          <p:nvPr>
            <p:ph type="title"/>
          </p:nvPr>
        </p:nvSpPr>
        <p:spPr/>
        <p:txBody>
          <a:bodyPr/>
          <a:lstStyle/>
          <a:p>
            <a:r>
              <a:rPr lang="en-US"/>
              <a:t>When to use </a:t>
            </a:r>
            <a:r>
              <a:rPr lang="en-US" dirty="0"/>
              <a:t>CTEs?</a:t>
            </a:r>
            <a:endParaRPr lang="en-US"/>
          </a:p>
        </p:txBody>
      </p:sp>
      <p:sp>
        <p:nvSpPr>
          <p:cNvPr id="3" name="TextBox 2">
            <a:extLst>
              <a:ext uri="{FF2B5EF4-FFF2-40B4-BE49-F238E27FC236}">
                <a16:creationId xmlns:a16="http://schemas.microsoft.com/office/drawing/2014/main" id="{9BFECE04-BDEE-812C-BBD2-A8AF677E787C}"/>
              </a:ext>
            </a:extLst>
          </p:cNvPr>
          <p:cNvSpPr txBox="1"/>
          <p:nvPr/>
        </p:nvSpPr>
        <p:spPr>
          <a:xfrm>
            <a:off x="561600" y="1305341"/>
            <a:ext cx="9629324" cy="3693319"/>
          </a:xfrm>
          <a:prstGeom prst="rect">
            <a:avLst/>
          </a:prstGeom>
          <a:noFill/>
        </p:spPr>
        <p:txBody>
          <a:bodyPr wrap="square">
            <a:spAutoFit/>
          </a:bodyPr>
          <a:lstStyle/>
          <a:p>
            <a:pPr marL="285750" indent="-285750">
              <a:buFont typeface="Arial" panose="020B0604020202020204" pitchFamily="34" charset="0"/>
              <a:buChar char="•"/>
            </a:pPr>
            <a:r>
              <a:rPr lang="en-US" b="1" dirty="0"/>
              <a:t>Improved Readability: </a:t>
            </a:r>
            <a:r>
              <a:rPr lang="en-US" dirty="0"/>
              <a:t>CTEs can simplify your SQL code by segmenting complicated queries into smaller parts, making it easier to read and understand.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t>Recursive Queries:</a:t>
            </a:r>
            <a:r>
              <a:rPr lang="en-US" dirty="0"/>
              <a:t> When you need to run a query that refers to itself (like calculating hierarchical data), CTEs are invaluable. They allow for recursion in SQL, which isn't natively supported in standard subqueries.</a:t>
            </a:r>
          </a:p>
          <a:p>
            <a:endParaRPr lang="en-US" dirty="0"/>
          </a:p>
          <a:p>
            <a:pPr marL="285750" indent="-285750">
              <a:buFont typeface="Arial" panose="020B0604020202020204" pitchFamily="34" charset="0"/>
              <a:buChar char="•"/>
            </a:pPr>
            <a:r>
              <a:rPr lang="en-US" b="1" dirty="0"/>
              <a:t>Multiple References: </a:t>
            </a:r>
            <a:r>
              <a:rPr lang="en-US" dirty="0"/>
              <a:t>If you have a subquery that needs to be referenced multiple times in the main query, instead of repeating the subquery, you can use a CTE.</a:t>
            </a:r>
          </a:p>
          <a:p>
            <a:endParaRPr lang="en-US" dirty="0"/>
          </a:p>
          <a:p>
            <a:pPr marL="285750" indent="-285750">
              <a:buFont typeface="Arial" panose="020B0604020202020204" pitchFamily="34" charset="0"/>
              <a:buChar char="•"/>
            </a:pPr>
            <a:r>
              <a:rPr lang="en-US" b="1" dirty="0"/>
              <a:t>Sequence of Operations: </a:t>
            </a:r>
            <a:r>
              <a:rPr lang="en-US" dirty="0"/>
              <a:t>In cases where a sequence of operations needs to be performed on data, especially in data transformation or ETL processes, CTEs help structure the steps in a clear and logical order.</a:t>
            </a:r>
          </a:p>
        </p:txBody>
      </p:sp>
    </p:spTree>
    <p:extLst>
      <p:ext uri="{BB962C8B-B14F-4D97-AF65-F5344CB8AC3E}">
        <p14:creationId xmlns:p14="http://schemas.microsoft.com/office/powerpoint/2010/main" val="309166201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24C5A-B733-AFDA-1FA4-9B602576C90B}"/>
              </a:ext>
            </a:extLst>
          </p:cNvPr>
          <p:cNvSpPr>
            <a:spLocks noGrp="1"/>
          </p:cNvSpPr>
          <p:nvPr>
            <p:ph type="title"/>
          </p:nvPr>
        </p:nvSpPr>
        <p:spPr/>
        <p:txBody>
          <a:bodyPr/>
          <a:lstStyle/>
          <a:p>
            <a:r>
              <a:rPr lang="en-US" dirty="0"/>
              <a:t>Identifying Top 3 Best-Selling Artists with CTEs</a:t>
            </a:r>
            <a:endParaRPr lang="en-US"/>
          </a:p>
        </p:txBody>
      </p:sp>
      <p:sp>
        <p:nvSpPr>
          <p:cNvPr id="4" name="TextBox 3">
            <a:extLst>
              <a:ext uri="{FF2B5EF4-FFF2-40B4-BE49-F238E27FC236}">
                <a16:creationId xmlns:a16="http://schemas.microsoft.com/office/drawing/2014/main" id="{CFF52CD4-091B-334A-15E4-25D7CB725F79}"/>
              </a:ext>
            </a:extLst>
          </p:cNvPr>
          <p:cNvSpPr txBox="1"/>
          <p:nvPr/>
        </p:nvSpPr>
        <p:spPr>
          <a:xfrm>
            <a:off x="816610" y="1961431"/>
            <a:ext cx="8017565" cy="3754874"/>
          </a:xfrm>
          <a:prstGeom prst="rect">
            <a:avLst/>
          </a:prstGeom>
          <a:noFill/>
        </p:spPr>
        <p:txBody>
          <a:bodyPr wrap="square">
            <a:spAutoFit/>
          </a:bodyPr>
          <a:lstStyle/>
          <a:p>
            <a:pPr marL="0" marR="0">
              <a:spcBef>
                <a:spcPts val="0"/>
              </a:spcBef>
              <a:spcAft>
                <a:spcPts val="0"/>
              </a:spcAft>
            </a:pPr>
            <a:r>
              <a:rPr lang="en-AU" sz="1400" b="1" dirty="0">
                <a:solidFill>
                  <a:srgbClr val="739ECA"/>
                </a:solidFill>
                <a:effectLst/>
                <a:latin typeface="Menlo" panose="020B0609030804020204" pitchFamily="49" charset="0"/>
              </a:rPr>
              <a:t>WITH</a:t>
            </a:r>
            <a:r>
              <a:rPr lang="en-AU" sz="1400" dirty="0">
                <a:solidFill>
                  <a:srgbClr val="AAAAAA"/>
                </a:solidFill>
                <a:effectLst/>
                <a:latin typeface="Menlo" panose="020B0609030804020204" pitchFamily="49" charset="0"/>
              </a:rPr>
              <a:t> </a:t>
            </a:r>
            <a:r>
              <a:rPr lang="en-AU" sz="1400" dirty="0" err="1">
                <a:solidFill>
                  <a:srgbClr val="9E9E9E"/>
                </a:solidFill>
                <a:effectLst/>
                <a:latin typeface="Menlo" panose="020B0609030804020204" pitchFamily="49" charset="0"/>
              </a:rPr>
              <a:t>ArtistSales</a:t>
            </a:r>
            <a:r>
              <a:rPr lang="en-AU" sz="1400" dirty="0">
                <a:solidFill>
                  <a:srgbClr val="AAAAAA"/>
                </a:solidFill>
                <a:effectLst/>
                <a:latin typeface="Menlo" panose="020B0609030804020204" pitchFamily="49" charset="0"/>
              </a:rPr>
              <a:t> </a:t>
            </a:r>
            <a:r>
              <a:rPr lang="en-AU" sz="1400" b="1" dirty="0">
                <a:solidFill>
                  <a:srgbClr val="739ECA"/>
                </a:solidFill>
                <a:effectLst/>
                <a:latin typeface="Menlo" panose="020B0609030804020204" pitchFamily="49" charset="0"/>
              </a:rPr>
              <a:t>AS</a:t>
            </a:r>
            <a:r>
              <a:rPr lang="en-AU" sz="1400" dirty="0">
                <a:solidFill>
                  <a:srgbClr val="AAAAAA"/>
                </a:solidFill>
                <a:effectLst/>
                <a:latin typeface="Menlo" panose="020B0609030804020204" pitchFamily="49" charset="0"/>
              </a:rPr>
              <a:t> (</a:t>
            </a:r>
          </a:p>
          <a:p>
            <a:pPr marL="0" marR="0">
              <a:spcBef>
                <a:spcPts val="0"/>
              </a:spcBef>
              <a:spcAft>
                <a:spcPts val="0"/>
              </a:spcAft>
            </a:pPr>
            <a:r>
              <a:rPr lang="en-AU" sz="1400" b="1" dirty="0">
                <a:solidFill>
                  <a:srgbClr val="739ECA"/>
                </a:solidFill>
                <a:effectLst/>
                <a:latin typeface="Menlo" panose="020B0609030804020204" pitchFamily="49" charset="0"/>
              </a:rPr>
              <a:t>  SELECT</a:t>
            </a:r>
            <a:r>
              <a:rPr lang="en-AU" sz="1400" dirty="0">
                <a:solidFill>
                  <a:srgbClr val="AAAAAA"/>
                </a:solidFill>
                <a:effectLst/>
                <a:latin typeface="Menlo" panose="020B0609030804020204" pitchFamily="49" charset="0"/>
              </a:rPr>
              <a:t> </a:t>
            </a:r>
            <a:r>
              <a:rPr lang="en-AU" sz="1400" dirty="0" err="1">
                <a:solidFill>
                  <a:srgbClr val="9E9E9E"/>
                </a:solidFill>
                <a:effectLst/>
                <a:latin typeface="Menlo" panose="020B0609030804020204" pitchFamily="49" charset="0"/>
              </a:rPr>
              <a:t>ar</a:t>
            </a:r>
            <a:r>
              <a:rPr lang="en-AU" sz="1400" dirty="0" err="1">
                <a:solidFill>
                  <a:srgbClr val="AAAAAA"/>
                </a:solidFill>
                <a:effectLst/>
                <a:latin typeface="Menlo" panose="020B0609030804020204" pitchFamily="49" charset="0"/>
              </a:rPr>
              <a:t>.</a:t>
            </a:r>
            <a:r>
              <a:rPr lang="en-AU" sz="1400" dirty="0" err="1">
                <a:solidFill>
                  <a:srgbClr val="9E9E9E"/>
                </a:solidFill>
                <a:effectLst/>
                <a:latin typeface="Menlo" panose="020B0609030804020204" pitchFamily="49" charset="0"/>
              </a:rPr>
              <a:t>Name</a:t>
            </a:r>
            <a:r>
              <a:rPr lang="en-AU" sz="1400" dirty="0">
                <a:solidFill>
                  <a:srgbClr val="AAAAAA"/>
                </a:solidFill>
                <a:effectLst/>
                <a:latin typeface="Menlo" panose="020B0609030804020204" pitchFamily="49" charset="0"/>
              </a:rPr>
              <a:t> </a:t>
            </a:r>
            <a:r>
              <a:rPr lang="en-AU" sz="1400" b="1" dirty="0">
                <a:solidFill>
                  <a:srgbClr val="739ECA"/>
                </a:solidFill>
                <a:effectLst/>
                <a:latin typeface="Menlo" panose="020B0609030804020204" pitchFamily="49" charset="0"/>
              </a:rPr>
              <a:t>AS</a:t>
            </a:r>
            <a:r>
              <a:rPr lang="en-AU" sz="1400" dirty="0">
                <a:solidFill>
                  <a:srgbClr val="AAAAAA"/>
                </a:solidFill>
                <a:effectLst/>
                <a:latin typeface="Menlo" panose="020B0609030804020204" pitchFamily="49" charset="0"/>
              </a:rPr>
              <a:t> </a:t>
            </a:r>
            <a:r>
              <a:rPr lang="en-AU" sz="1400" dirty="0" err="1">
                <a:solidFill>
                  <a:srgbClr val="9E9E9E"/>
                </a:solidFill>
                <a:effectLst/>
                <a:latin typeface="Menlo" panose="020B0609030804020204" pitchFamily="49" charset="0"/>
              </a:rPr>
              <a:t>ArtistName</a:t>
            </a:r>
            <a:r>
              <a:rPr lang="en-AU" sz="1400" dirty="0">
                <a:solidFill>
                  <a:srgbClr val="AAAAAA"/>
                </a:solidFill>
                <a:effectLst/>
                <a:latin typeface="Menlo" panose="020B0609030804020204" pitchFamily="49" charset="0"/>
              </a:rPr>
              <a:t>,</a:t>
            </a:r>
          </a:p>
          <a:p>
            <a:pPr marL="0" marR="0">
              <a:spcBef>
                <a:spcPts val="0"/>
              </a:spcBef>
              <a:spcAft>
                <a:spcPts val="0"/>
              </a:spcAft>
            </a:pPr>
            <a:r>
              <a:rPr lang="en-AU" sz="1400" b="1" dirty="0">
                <a:solidFill>
                  <a:srgbClr val="C1AA6C"/>
                </a:solidFill>
                <a:effectLst/>
                <a:latin typeface="Menlo" panose="020B0609030804020204" pitchFamily="49" charset="0"/>
              </a:rPr>
              <a:t>  SUM</a:t>
            </a:r>
            <a:r>
              <a:rPr lang="en-AU" sz="1400" dirty="0">
                <a:solidFill>
                  <a:srgbClr val="AAAAAA"/>
                </a:solidFill>
                <a:effectLst/>
                <a:latin typeface="Menlo" panose="020B0609030804020204" pitchFamily="49" charset="0"/>
              </a:rPr>
              <a:t>(</a:t>
            </a:r>
            <a:r>
              <a:rPr lang="en-AU" sz="1400" dirty="0" err="1">
                <a:solidFill>
                  <a:srgbClr val="9E9E9E"/>
                </a:solidFill>
                <a:effectLst/>
                <a:latin typeface="Menlo" panose="020B0609030804020204" pitchFamily="49" charset="0"/>
              </a:rPr>
              <a:t>iv</a:t>
            </a:r>
            <a:r>
              <a:rPr lang="en-AU" sz="1400" dirty="0" err="1">
                <a:solidFill>
                  <a:srgbClr val="AAAAAA"/>
                </a:solidFill>
                <a:effectLst/>
                <a:latin typeface="Menlo" panose="020B0609030804020204" pitchFamily="49" charset="0"/>
              </a:rPr>
              <a:t>.</a:t>
            </a:r>
            <a:r>
              <a:rPr lang="en-AU" sz="1400" dirty="0" err="1">
                <a:solidFill>
                  <a:srgbClr val="9E9E9E"/>
                </a:solidFill>
                <a:effectLst/>
                <a:latin typeface="Menlo" panose="020B0609030804020204" pitchFamily="49" charset="0"/>
              </a:rPr>
              <a:t>Total</a:t>
            </a:r>
            <a:r>
              <a:rPr lang="en-AU" sz="1400" dirty="0">
                <a:solidFill>
                  <a:srgbClr val="AAAAAA"/>
                </a:solidFill>
                <a:effectLst/>
                <a:latin typeface="Menlo" panose="020B0609030804020204" pitchFamily="49" charset="0"/>
              </a:rPr>
              <a:t>) </a:t>
            </a:r>
            <a:r>
              <a:rPr lang="en-AU" sz="1400" b="1" dirty="0">
                <a:solidFill>
                  <a:srgbClr val="739ECA"/>
                </a:solidFill>
                <a:effectLst/>
                <a:latin typeface="Menlo" panose="020B0609030804020204" pitchFamily="49" charset="0"/>
              </a:rPr>
              <a:t>AS</a:t>
            </a:r>
            <a:r>
              <a:rPr lang="en-AU" sz="1400" dirty="0">
                <a:solidFill>
                  <a:srgbClr val="AAAAAA"/>
                </a:solidFill>
                <a:effectLst/>
                <a:latin typeface="Menlo" panose="020B0609030804020204" pitchFamily="49" charset="0"/>
              </a:rPr>
              <a:t> </a:t>
            </a:r>
            <a:r>
              <a:rPr lang="en-AU" sz="1400" dirty="0" err="1">
                <a:solidFill>
                  <a:srgbClr val="9E9E9E"/>
                </a:solidFill>
                <a:effectLst/>
                <a:latin typeface="Menlo" panose="020B0609030804020204" pitchFamily="49" charset="0"/>
              </a:rPr>
              <a:t>TotalSales</a:t>
            </a:r>
            <a:endParaRPr lang="en-AU" sz="1400" dirty="0">
              <a:solidFill>
                <a:srgbClr val="AAAAAA"/>
              </a:solidFill>
              <a:effectLst/>
              <a:latin typeface="Menlo" panose="020B0609030804020204" pitchFamily="49" charset="0"/>
            </a:endParaRPr>
          </a:p>
          <a:p>
            <a:pPr marL="0" marR="0">
              <a:spcBef>
                <a:spcPts val="0"/>
              </a:spcBef>
              <a:spcAft>
                <a:spcPts val="0"/>
              </a:spcAft>
            </a:pPr>
            <a:r>
              <a:rPr lang="en-AU" sz="1400" b="1" dirty="0">
                <a:solidFill>
                  <a:srgbClr val="739ECA"/>
                </a:solidFill>
                <a:effectLst/>
                <a:latin typeface="Menlo" panose="020B0609030804020204" pitchFamily="49" charset="0"/>
              </a:rPr>
              <a:t>  FROM</a:t>
            </a:r>
            <a:r>
              <a:rPr lang="en-AU" sz="1400" dirty="0">
                <a:solidFill>
                  <a:srgbClr val="AAAAAA"/>
                </a:solidFill>
                <a:effectLst/>
                <a:latin typeface="Menlo" panose="020B0609030804020204" pitchFamily="49" charset="0"/>
              </a:rPr>
              <a:t> </a:t>
            </a:r>
            <a:r>
              <a:rPr lang="en-AU" sz="1400" dirty="0">
                <a:solidFill>
                  <a:srgbClr val="9E9E9E"/>
                </a:solidFill>
                <a:effectLst/>
                <a:latin typeface="Menlo" panose="020B0609030804020204" pitchFamily="49" charset="0"/>
              </a:rPr>
              <a:t>Artist</a:t>
            </a:r>
            <a:r>
              <a:rPr lang="en-AU" sz="1400" dirty="0">
                <a:solidFill>
                  <a:srgbClr val="AAAAAA"/>
                </a:solidFill>
                <a:effectLst/>
                <a:latin typeface="Menlo" panose="020B0609030804020204" pitchFamily="49" charset="0"/>
              </a:rPr>
              <a:t> </a:t>
            </a:r>
            <a:r>
              <a:rPr lang="en-AU" sz="1400" dirty="0" err="1">
                <a:solidFill>
                  <a:srgbClr val="9E9E9E"/>
                </a:solidFill>
                <a:effectLst/>
                <a:latin typeface="Menlo" panose="020B0609030804020204" pitchFamily="49" charset="0"/>
              </a:rPr>
              <a:t>ar</a:t>
            </a:r>
            <a:endParaRPr lang="en-AU" sz="1400" dirty="0">
              <a:solidFill>
                <a:srgbClr val="AAAAAA"/>
              </a:solidFill>
              <a:effectLst/>
              <a:latin typeface="Menlo" panose="020B0609030804020204" pitchFamily="49" charset="0"/>
            </a:endParaRPr>
          </a:p>
          <a:p>
            <a:pPr marL="0" marR="0">
              <a:spcBef>
                <a:spcPts val="0"/>
              </a:spcBef>
              <a:spcAft>
                <a:spcPts val="0"/>
              </a:spcAft>
            </a:pPr>
            <a:r>
              <a:rPr lang="en-AU" sz="1400" b="1" dirty="0">
                <a:solidFill>
                  <a:srgbClr val="739ECA"/>
                </a:solidFill>
                <a:effectLst/>
                <a:latin typeface="Menlo" panose="020B0609030804020204" pitchFamily="49" charset="0"/>
              </a:rPr>
              <a:t>  JOIN</a:t>
            </a:r>
            <a:r>
              <a:rPr lang="en-AU" sz="1400" dirty="0">
                <a:solidFill>
                  <a:srgbClr val="AAAAAA"/>
                </a:solidFill>
                <a:effectLst/>
                <a:latin typeface="Menlo" panose="020B0609030804020204" pitchFamily="49" charset="0"/>
              </a:rPr>
              <a:t> </a:t>
            </a:r>
            <a:r>
              <a:rPr lang="en-AU" sz="1400" dirty="0">
                <a:solidFill>
                  <a:srgbClr val="9E9E9E"/>
                </a:solidFill>
                <a:effectLst/>
                <a:latin typeface="Menlo" panose="020B0609030804020204" pitchFamily="49" charset="0"/>
              </a:rPr>
              <a:t>Album</a:t>
            </a:r>
            <a:r>
              <a:rPr lang="en-AU" sz="1400" dirty="0">
                <a:solidFill>
                  <a:srgbClr val="AAAAAA"/>
                </a:solidFill>
                <a:effectLst/>
                <a:latin typeface="Menlo" panose="020B0609030804020204" pitchFamily="49" charset="0"/>
              </a:rPr>
              <a:t> </a:t>
            </a:r>
            <a:r>
              <a:rPr lang="en-AU" sz="1400" dirty="0">
                <a:solidFill>
                  <a:srgbClr val="9E9E9E"/>
                </a:solidFill>
                <a:effectLst/>
                <a:latin typeface="Menlo" panose="020B0609030804020204" pitchFamily="49" charset="0"/>
              </a:rPr>
              <a:t>al</a:t>
            </a:r>
            <a:r>
              <a:rPr lang="en-AU" sz="1400" dirty="0">
                <a:solidFill>
                  <a:srgbClr val="AAAAAA"/>
                </a:solidFill>
                <a:effectLst/>
                <a:latin typeface="Menlo" panose="020B0609030804020204" pitchFamily="49" charset="0"/>
              </a:rPr>
              <a:t> </a:t>
            </a:r>
            <a:r>
              <a:rPr lang="en-AU" sz="1400" b="1" dirty="0">
                <a:solidFill>
                  <a:srgbClr val="739ECA"/>
                </a:solidFill>
                <a:effectLst/>
                <a:latin typeface="Menlo" panose="020B0609030804020204" pitchFamily="49" charset="0"/>
              </a:rPr>
              <a:t>ON</a:t>
            </a:r>
            <a:r>
              <a:rPr lang="en-AU" sz="1400" dirty="0">
                <a:solidFill>
                  <a:srgbClr val="AAAAAA"/>
                </a:solidFill>
                <a:effectLst/>
                <a:latin typeface="Menlo" panose="020B0609030804020204" pitchFamily="49" charset="0"/>
              </a:rPr>
              <a:t> </a:t>
            </a:r>
            <a:r>
              <a:rPr lang="en-AU" sz="1400" dirty="0" err="1">
                <a:solidFill>
                  <a:srgbClr val="9E9E9E"/>
                </a:solidFill>
                <a:effectLst/>
                <a:latin typeface="Menlo" panose="020B0609030804020204" pitchFamily="49" charset="0"/>
              </a:rPr>
              <a:t>ar</a:t>
            </a:r>
            <a:r>
              <a:rPr lang="en-AU" sz="1400" dirty="0" err="1">
                <a:solidFill>
                  <a:srgbClr val="AAAAAA"/>
                </a:solidFill>
                <a:effectLst/>
                <a:latin typeface="Menlo" panose="020B0609030804020204" pitchFamily="49" charset="0"/>
              </a:rPr>
              <a:t>.</a:t>
            </a:r>
            <a:r>
              <a:rPr lang="en-AU" sz="1400" dirty="0" err="1">
                <a:solidFill>
                  <a:srgbClr val="9E9E9E"/>
                </a:solidFill>
                <a:effectLst/>
                <a:latin typeface="Menlo" panose="020B0609030804020204" pitchFamily="49" charset="0"/>
              </a:rPr>
              <a:t>ArtistId</a:t>
            </a:r>
            <a:r>
              <a:rPr lang="en-AU" sz="1400" dirty="0">
                <a:solidFill>
                  <a:srgbClr val="AAAAAA"/>
                </a:solidFill>
                <a:effectLst/>
                <a:latin typeface="Menlo" panose="020B0609030804020204" pitchFamily="49" charset="0"/>
              </a:rPr>
              <a:t> = </a:t>
            </a:r>
            <a:r>
              <a:rPr lang="en-AU" sz="1400" dirty="0" err="1">
                <a:solidFill>
                  <a:srgbClr val="9E9E9E"/>
                </a:solidFill>
                <a:effectLst/>
                <a:latin typeface="Menlo" panose="020B0609030804020204" pitchFamily="49" charset="0"/>
              </a:rPr>
              <a:t>al</a:t>
            </a:r>
            <a:r>
              <a:rPr lang="en-AU" sz="1400" dirty="0" err="1">
                <a:solidFill>
                  <a:srgbClr val="AAAAAA"/>
                </a:solidFill>
                <a:effectLst/>
                <a:latin typeface="Menlo" panose="020B0609030804020204" pitchFamily="49" charset="0"/>
              </a:rPr>
              <a:t>.</a:t>
            </a:r>
            <a:r>
              <a:rPr lang="en-AU" sz="1400" dirty="0" err="1">
                <a:solidFill>
                  <a:srgbClr val="9E9E9E"/>
                </a:solidFill>
                <a:effectLst/>
                <a:latin typeface="Menlo" panose="020B0609030804020204" pitchFamily="49" charset="0"/>
              </a:rPr>
              <a:t>ArtistId</a:t>
            </a:r>
            <a:endParaRPr lang="en-AU" sz="1400" dirty="0">
              <a:solidFill>
                <a:srgbClr val="AAAAAA"/>
              </a:solidFill>
              <a:effectLst/>
              <a:latin typeface="Menlo" panose="020B0609030804020204" pitchFamily="49" charset="0"/>
            </a:endParaRPr>
          </a:p>
          <a:p>
            <a:pPr marL="0" marR="0">
              <a:spcBef>
                <a:spcPts val="0"/>
              </a:spcBef>
              <a:spcAft>
                <a:spcPts val="0"/>
              </a:spcAft>
            </a:pPr>
            <a:r>
              <a:rPr lang="en-AU" sz="1400" b="1" dirty="0">
                <a:solidFill>
                  <a:srgbClr val="739ECA"/>
                </a:solidFill>
                <a:effectLst/>
                <a:latin typeface="Menlo" panose="020B0609030804020204" pitchFamily="49" charset="0"/>
              </a:rPr>
              <a:t>  JOIN</a:t>
            </a:r>
            <a:r>
              <a:rPr lang="en-AU" sz="1400" dirty="0">
                <a:solidFill>
                  <a:srgbClr val="AAAAAA"/>
                </a:solidFill>
                <a:effectLst/>
                <a:latin typeface="Menlo" panose="020B0609030804020204" pitchFamily="49" charset="0"/>
              </a:rPr>
              <a:t> </a:t>
            </a:r>
            <a:r>
              <a:rPr lang="en-AU" sz="1400" dirty="0">
                <a:solidFill>
                  <a:srgbClr val="9E9E9E"/>
                </a:solidFill>
                <a:effectLst/>
                <a:latin typeface="Menlo" panose="020B0609030804020204" pitchFamily="49" charset="0"/>
              </a:rPr>
              <a:t>Track</a:t>
            </a:r>
            <a:r>
              <a:rPr lang="en-AU" sz="1400" dirty="0">
                <a:solidFill>
                  <a:srgbClr val="AAAAAA"/>
                </a:solidFill>
                <a:effectLst/>
                <a:latin typeface="Menlo" panose="020B0609030804020204" pitchFamily="49" charset="0"/>
              </a:rPr>
              <a:t> </a:t>
            </a:r>
            <a:r>
              <a:rPr lang="en-AU" sz="1400" dirty="0">
                <a:solidFill>
                  <a:srgbClr val="9E9E9E"/>
                </a:solidFill>
                <a:effectLst/>
                <a:latin typeface="Menlo" panose="020B0609030804020204" pitchFamily="49" charset="0"/>
              </a:rPr>
              <a:t>t</a:t>
            </a:r>
            <a:r>
              <a:rPr lang="en-AU" sz="1400" dirty="0">
                <a:solidFill>
                  <a:srgbClr val="AAAAAA"/>
                </a:solidFill>
                <a:effectLst/>
                <a:latin typeface="Menlo" panose="020B0609030804020204" pitchFamily="49" charset="0"/>
              </a:rPr>
              <a:t> </a:t>
            </a:r>
            <a:r>
              <a:rPr lang="en-AU" sz="1400" b="1" dirty="0">
                <a:solidFill>
                  <a:srgbClr val="739ECA"/>
                </a:solidFill>
                <a:effectLst/>
                <a:latin typeface="Menlo" panose="020B0609030804020204" pitchFamily="49" charset="0"/>
              </a:rPr>
              <a:t>ON</a:t>
            </a:r>
            <a:r>
              <a:rPr lang="en-AU" sz="1400" dirty="0">
                <a:solidFill>
                  <a:srgbClr val="AAAAAA"/>
                </a:solidFill>
                <a:effectLst/>
                <a:latin typeface="Menlo" panose="020B0609030804020204" pitchFamily="49" charset="0"/>
              </a:rPr>
              <a:t> </a:t>
            </a:r>
            <a:r>
              <a:rPr lang="en-AU" sz="1400" dirty="0" err="1">
                <a:solidFill>
                  <a:srgbClr val="9E9E9E"/>
                </a:solidFill>
                <a:effectLst/>
                <a:latin typeface="Menlo" panose="020B0609030804020204" pitchFamily="49" charset="0"/>
              </a:rPr>
              <a:t>al</a:t>
            </a:r>
            <a:r>
              <a:rPr lang="en-AU" sz="1400" dirty="0" err="1">
                <a:solidFill>
                  <a:srgbClr val="AAAAAA"/>
                </a:solidFill>
                <a:effectLst/>
                <a:latin typeface="Menlo" panose="020B0609030804020204" pitchFamily="49" charset="0"/>
              </a:rPr>
              <a:t>.</a:t>
            </a:r>
            <a:r>
              <a:rPr lang="en-AU" sz="1400" dirty="0" err="1">
                <a:solidFill>
                  <a:srgbClr val="9E9E9E"/>
                </a:solidFill>
                <a:effectLst/>
                <a:latin typeface="Menlo" panose="020B0609030804020204" pitchFamily="49" charset="0"/>
              </a:rPr>
              <a:t>AlbumId</a:t>
            </a:r>
            <a:r>
              <a:rPr lang="en-AU" sz="1400" dirty="0">
                <a:solidFill>
                  <a:srgbClr val="AAAAAA"/>
                </a:solidFill>
                <a:effectLst/>
                <a:latin typeface="Menlo" panose="020B0609030804020204" pitchFamily="49" charset="0"/>
              </a:rPr>
              <a:t> = </a:t>
            </a:r>
            <a:r>
              <a:rPr lang="en-AU" sz="1400" dirty="0" err="1">
                <a:solidFill>
                  <a:srgbClr val="9E9E9E"/>
                </a:solidFill>
                <a:effectLst/>
                <a:latin typeface="Menlo" panose="020B0609030804020204" pitchFamily="49" charset="0"/>
              </a:rPr>
              <a:t>t</a:t>
            </a:r>
            <a:r>
              <a:rPr lang="en-AU" sz="1400" dirty="0" err="1">
                <a:solidFill>
                  <a:srgbClr val="AAAAAA"/>
                </a:solidFill>
                <a:effectLst/>
                <a:latin typeface="Menlo" panose="020B0609030804020204" pitchFamily="49" charset="0"/>
              </a:rPr>
              <a:t>.</a:t>
            </a:r>
            <a:r>
              <a:rPr lang="en-AU" sz="1400" dirty="0" err="1">
                <a:solidFill>
                  <a:srgbClr val="9E9E9E"/>
                </a:solidFill>
                <a:effectLst/>
                <a:latin typeface="Menlo" panose="020B0609030804020204" pitchFamily="49" charset="0"/>
              </a:rPr>
              <a:t>AlbumId</a:t>
            </a:r>
            <a:endParaRPr lang="en-AU" sz="1400" dirty="0">
              <a:solidFill>
                <a:srgbClr val="AAAAAA"/>
              </a:solidFill>
              <a:effectLst/>
              <a:latin typeface="Menlo" panose="020B0609030804020204" pitchFamily="49" charset="0"/>
            </a:endParaRPr>
          </a:p>
          <a:p>
            <a:pPr marL="0" marR="0">
              <a:spcBef>
                <a:spcPts val="0"/>
              </a:spcBef>
              <a:spcAft>
                <a:spcPts val="0"/>
              </a:spcAft>
            </a:pPr>
            <a:r>
              <a:rPr lang="en-AU" sz="1400" b="1" dirty="0">
                <a:solidFill>
                  <a:srgbClr val="739ECA"/>
                </a:solidFill>
                <a:effectLst/>
                <a:latin typeface="Menlo" panose="020B0609030804020204" pitchFamily="49" charset="0"/>
              </a:rPr>
              <a:t>  JOIN</a:t>
            </a:r>
            <a:r>
              <a:rPr lang="en-AU" sz="1400" dirty="0">
                <a:solidFill>
                  <a:srgbClr val="AAAAAA"/>
                </a:solidFill>
                <a:effectLst/>
                <a:latin typeface="Menlo" panose="020B0609030804020204" pitchFamily="49" charset="0"/>
              </a:rPr>
              <a:t> </a:t>
            </a:r>
            <a:r>
              <a:rPr lang="en-AU" sz="1400" dirty="0" err="1">
                <a:solidFill>
                  <a:srgbClr val="9E9E9E"/>
                </a:solidFill>
                <a:effectLst/>
                <a:latin typeface="Menlo" panose="020B0609030804020204" pitchFamily="49" charset="0"/>
              </a:rPr>
              <a:t>InvoiceLine</a:t>
            </a:r>
            <a:r>
              <a:rPr lang="en-AU" sz="1400" dirty="0">
                <a:solidFill>
                  <a:srgbClr val="AAAAAA"/>
                </a:solidFill>
                <a:effectLst/>
                <a:latin typeface="Menlo" panose="020B0609030804020204" pitchFamily="49" charset="0"/>
              </a:rPr>
              <a:t> </a:t>
            </a:r>
            <a:r>
              <a:rPr lang="en-AU" sz="1400" dirty="0">
                <a:solidFill>
                  <a:srgbClr val="9E9E9E"/>
                </a:solidFill>
                <a:effectLst/>
                <a:latin typeface="Menlo" panose="020B0609030804020204" pitchFamily="49" charset="0"/>
              </a:rPr>
              <a:t>il</a:t>
            </a:r>
            <a:r>
              <a:rPr lang="en-AU" sz="1400" dirty="0">
                <a:solidFill>
                  <a:srgbClr val="AAAAAA"/>
                </a:solidFill>
                <a:effectLst/>
                <a:latin typeface="Menlo" panose="020B0609030804020204" pitchFamily="49" charset="0"/>
              </a:rPr>
              <a:t> </a:t>
            </a:r>
            <a:r>
              <a:rPr lang="en-AU" sz="1400" b="1" dirty="0">
                <a:solidFill>
                  <a:srgbClr val="739ECA"/>
                </a:solidFill>
                <a:effectLst/>
                <a:latin typeface="Menlo" panose="020B0609030804020204" pitchFamily="49" charset="0"/>
              </a:rPr>
              <a:t>ON</a:t>
            </a:r>
            <a:r>
              <a:rPr lang="en-AU" sz="1400" dirty="0">
                <a:solidFill>
                  <a:srgbClr val="AAAAAA"/>
                </a:solidFill>
                <a:effectLst/>
                <a:latin typeface="Menlo" panose="020B0609030804020204" pitchFamily="49" charset="0"/>
              </a:rPr>
              <a:t> </a:t>
            </a:r>
            <a:r>
              <a:rPr lang="en-AU" sz="1400" dirty="0" err="1">
                <a:solidFill>
                  <a:srgbClr val="9E9E9E"/>
                </a:solidFill>
                <a:effectLst/>
                <a:latin typeface="Menlo" panose="020B0609030804020204" pitchFamily="49" charset="0"/>
              </a:rPr>
              <a:t>t</a:t>
            </a:r>
            <a:r>
              <a:rPr lang="en-AU" sz="1400" dirty="0" err="1">
                <a:solidFill>
                  <a:srgbClr val="AAAAAA"/>
                </a:solidFill>
                <a:effectLst/>
                <a:latin typeface="Menlo" panose="020B0609030804020204" pitchFamily="49" charset="0"/>
              </a:rPr>
              <a:t>.</a:t>
            </a:r>
            <a:r>
              <a:rPr lang="en-AU" sz="1400" dirty="0" err="1">
                <a:solidFill>
                  <a:srgbClr val="9E9E9E"/>
                </a:solidFill>
                <a:effectLst/>
                <a:latin typeface="Menlo" panose="020B0609030804020204" pitchFamily="49" charset="0"/>
              </a:rPr>
              <a:t>TrackId</a:t>
            </a:r>
            <a:r>
              <a:rPr lang="en-AU" sz="1400" dirty="0">
                <a:solidFill>
                  <a:srgbClr val="AAAAAA"/>
                </a:solidFill>
                <a:effectLst/>
                <a:latin typeface="Menlo" panose="020B0609030804020204" pitchFamily="49" charset="0"/>
              </a:rPr>
              <a:t> = </a:t>
            </a:r>
            <a:r>
              <a:rPr lang="en-AU" sz="1400" dirty="0" err="1">
                <a:solidFill>
                  <a:srgbClr val="9E9E9E"/>
                </a:solidFill>
                <a:effectLst/>
                <a:latin typeface="Menlo" panose="020B0609030804020204" pitchFamily="49" charset="0"/>
              </a:rPr>
              <a:t>il</a:t>
            </a:r>
            <a:r>
              <a:rPr lang="en-AU" sz="1400" dirty="0" err="1">
                <a:solidFill>
                  <a:srgbClr val="AAAAAA"/>
                </a:solidFill>
                <a:effectLst/>
                <a:latin typeface="Menlo" panose="020B0609030804020204" pitchFamily="49" charset="0"/>
              </a:rPr>
              <a:t>.</a:t>
            </a:r>
            <a:r>
              <a:rPr lang="en-AU" sz="1400" dirty="0" err="1">
                <a:solidFill>
                  <a:srgbClr val="9E9E9E"/>
                </a:solidFill>
                <a:effectLst/>
                <a:latin typeface="Menlo" panose="020B0609030804020204" pitchFamily="49" charset="0"/>
              </a:rPr>
              <a:t>TrackId</a:t>
            </a:r>
            <a:endParaRPr lang="en-AU" sz="1400" dirty="0">
              <a:solidFill>
                <a:srgbClr val="AAAAAA"/>
              </a:solidFill>
              <a:effectLst/>
              <a:latin typeface="Menlo" panose="020B0609030804020204" pitchFamily="49" charset="0"/>
            </a:endParaRPr>
          </a:p>
          <a:p>
            <a:pPr marL="0" marR="0">
              <a:spcBef>
                <a:spcPts val="0"/>
              </a:spcBef>
              <a:spcAft>
                <a:spcPts val="0"/>
              </a:spcAft>
            </a:pPr>
            <a:r>
              <a:rPr lang="en-AU" sz="1400" b="1" dirty="0">
                <a:solidFill>
                  <a:srgbClr val="739ECA"/>
                </a:solidFill>
                <a:effectLst/>
                <a:latin typeface="Menlo" panose="020B0609030804020204" pitchFamily="49" charset="0"/>
              </a:rPr>
              <a:t>  JOIN</a:t>
            </a:r>
            <a:r>
              <a:rPr lang="en-AU" sz="1400" dirty="0">
                <a:solidFill>
                  <a:srgbClr val="AAAAAA"/>
                </a:solidFill>
                <a:effectLst/>
                <a:latin typeface="Menlo" panose="020B0609030804020204" pitchFamily="49" charset="0"/>
              </a:rPr>
              <a:t> </a:t>
            </a:r>
            <a:r>
              <a:rPr lang="en-AU" sz="1400" dirty="0">
                <a:solidFill>
                  <a:srgbClr val="9E9E9E"/>
                </a:solidFill>
                <a:effectLst/>
                <a:latin typeface="Menlo" panose="020B0609030804020204" pitchFamily="49" charset="0"/>
              </a:rPr>
              <a:t>Invoice</a:t>
            </a:r>
            <a:r>
              <a:rPr lang="en-AU" sz="1400" dirty="0">
                <a:solidFill>
                  <a:srgbClr val="AAAAAA"/>
                </a:solidFill>
                <a:effectLst/>
                <a:latin typeface="Menlo" panose="020B0609030804020204" pitchFamily="49" charset="0"/>
              </a:rPr>
              <a:t> </a:t>
            </a:r>
            <a:r>
              <a:rPr lang="en-AU" sz="1400" dirty="0">
                <a:solidFill>
                  <a:srgbClr val="9E9E9E"/>
                </a:solidFill>
                <a:effectLst/>
                <a:latin typeface="Menlo" panose="020B0609030804020204" pitchFamily="49" charset="0"/>
              </a:rPr>
              <a:t>iv</a:t>
            </a:r>
            <a:r>
              <a:rPr lang="en-AU" sz="1400" dirty="0">
                <a:solidFill>
                  <a:srgbClr val="AAAAAA"/>
                </a:solidFill>
                <a:effectLst/>
                <a:latin typeface="Menlo" panose="020B0609030804020204" pitchFamily="49" charset="0"/>
              </a:rPr>
              <a:t> </a:t>
            </a:r>
            <a:r>
              <a:rPr lang="en-AU" sz="1400" b="1" dirty="0">
                <a:solidFill>
                  <a:srgbClr val="739ECA"/>
                </a:solidFill>
                <a:effectLst/>
                <a:latin typeface="Menlo" panose="020B0609030804020204" pitchFamily="49" charset="0"/>
              </a:rPr>
              <a:t>ON</a:t>
            </a:r>
            <a:r>
              <a:rPr lang="en-AU" sz="1400" dirty="0">
                <a:solidFill>
                  <a:srgbClr val="AAAAAA"/>
                </a:solidFill>
                <a:effectLst/>
                <a:latin typeface="Menlo" panose="020B0609030804020204" pitchFamily="49" charset="0"/>
              </a:rPr>
              <a:t> </a:t>
            </a:r>
            <a:r>
              <a:rPr lang="en-AU" sz="1400" dirty="0" err="1">
                <a:solidFill>
                  <a:srgbClr val="9E9E9E"/>
                </a:solidFill>
                <a:effectLst/>
                <a:latin typeface="Menlo" panose="020B0609030804020204" pitchFamily="49" charset="0"/>
              </a:rPr>
              <a:t>il</a:t>
            </a:r>
            <a:r>
              <a:rPr lang="en-AU" sz="1400" dirty="0" err="1">
                <a:solidFill>
                  <a:srgbClr val="AAAAAA"/>
                </a:solidFill>
                <a:effectLst/>
                <a:latin typeface="Menlo" panose="020B0609030804020204" pitchFamily="49" charset="0"/>
              </a:rPr>
              <a:t>.</a:t>
            </a:r>
            <a:r>
              <a:rPr lang="en-AU" sz="1400" dirty="0" err="1">
                <a:solidFill>
                  <a:srgbClr val="9E9E9E"/>
                </a:solidFill>
                <a:effectLst/>
                <a:latin typeface="Menlo" panose="020B0609030804020204" pitchFamily="49" charset="0"/>
              </a:rPr>
              <a:t>InvoiceId</a:t>
            </a:r>
            <a:r>
              <a:rPr lang="en-AU" sz="1400" dirty="0">
                <a:solidFill>
                  <a:srgbClr val="AAAAAA"/>
                </a:solidFill>
                <a:effectLst/>
                <a:latin typeface="Menlo" panose="020B0609030804020204" pitchFamily="49" charset="0"/>
              </a:rPr>
              <a:t> = </a:t>
            </a:r>
            <a:r>
              <a:rPr lang="en-AU" sz="1400" dirty="0" err="1">
                <a:solidFill>
                  <a:srgbClr val="9E9E9E"/>
                </a:solidFill>
                <a:effectLst/>
                <a:latin typeface="Menlo" panose="020B0609030804020204" pitchFamily="49" charset="0"/>
              </a:rPr>
              <a:t>iv</a:t>
            </a:r>
            <a:r>
              <a:rPr lang="en-AU" sz="1400" dirty="0" err="1">
                <a:solidFill>
                  <a:srgbClr val="AAAAAA"/>
                </a:solidFill>
                <a:effectLst/>
                <a:latin typeface="Menlo" panose="020B0609030804020204" pitchFamily="49" charset="0"/>
              </a:rPr>
              <a:t>.</a:t>
            </a:r>
            <a:r>
              <a:rPr lang="en-AU" sz="1400" dirty="0" err="1">
                <a:solidFill>
                  <a:srgbClr val="9E9E9E"/>
                </a:solidFill>
                <a:effectLst/>
                <a:latin typeface="Menlo" panose="020B0609030804020204" pitchFamily="49" charset="0"/>
              </a:rPr>
              <a:t>InvoiceId</a:t>
            </a:r>
            <a:endParaRPr lang="en-AU" sz="1400" dirty="0">
              <a:solidFill>
                <a:srgbClr val="AAAAAA"/>
              </a:solidFill>
              <a:effectLst/>
              <a:latin typeface="Menlo" panose="020B0609030804020204" pitchFamily="49" charset="0"/>
            </a:endParaRPr>
          </a:p>
          <a:p>
            <a:pPr marL="0" marR="0">
              <a:spcBef>
                <a:spcPts val="0"/>
              </a:spcBef>
              <a:spcAft>
                <a:spcPts val="0"/>
              </a:spcAft>
            </a:pPr>
            <a:r>
              <a:rPr lang="en-AU" sz="1400" b="1" dirty="0">
                <a:solidFill>
                  <a:srgbClr val="739ECA"/>
                </a:solidFill>
                <a:effectLst/>
                <a:latin typeface="Menlo" panose="020B0609030804020204" pitchFamily="49" charset="0"/>
              </a:rPr>
              <a:t>  GROUP</a:t>
            </a:r>
            <a:r>
              <a:rPr lang="en-AU" sz="1400" dirty="0">
                <a:solidFill>
                  <a:srgbClr val="AAAAAA"/>
                </a:solidFill>
                <a:effectLst/>
                <a:latin typeface="Menlo" panose="020B0609030804020204" pitchFamily="49" charset="0"/>
              </a:rPr>
              <a:t> </a:t>
            </a:r>
            <a:r>
              <a:rPr lang="en-AU" sz="1400" b="1" dirty="0">
                <a:solidFill>
                  <a:srgbClr val="739ECA"/>
                </a:solidFill>
                <a:effectLst/>
                <a:latin typeface="Menlo" panose="020B0609030804020204" pitchFamily="49" charset="0"/>
              </a:rPr>
              <a:t>BY</a:t>
            </a:r>
            <a:r>
              <a:rPr lang="en-AU" sz="1400" dirty="0">
                <a:solidFill>
                  <a:srgbClr val="AAAAAA"/>
                </a:solidFill>
                <a:effectLst/>
                <a:latin typeface="Menlo" panose="020B0609030804020204" pitchFamily="49" charset="0"/>
              </a:rPr>
              <a:t> </a:t>
            </a:r>
            <a:r>
              <a:rPr lang="en-AU" sz="1400" dirty="0" err="1">
                <a:solidFill>
                  <a:srgbClr val="9E9E9E"/>
                </a:solidFill>
                <a:effectLst/>
                <a:latin typeface="Menlo" panose="020B0609030804020204" pitchFamily="49" charset="0"/>
              </a:rPr>
              <a:t>ar</a:t>
            </a:r>
            <a:r>
              <a:rPr lang="en-AU" sz="1400" dirty="0" err="1">
                <a:solidFill>
                  <a:srgbClr val="AAAAAA"/>
                </a:solidFill>
                <a:effectLst/>
                <a:latin typeface="Menlo" panose="020B0609030804020204" pitchFamily="49" charset="0"/>
              </a:rPr>
              <a:t>.</a:t>
            </a:r>
            <a:r>
              <a:rPr lang="en-AU" sz="1400" dirty="0" err="1">
                <a:solidFill>
                  <a:srgbClr val="9E9E9E"/>
                </a:solidFill>
                <a:effectLst/>
                <a:latin typeface="Menlo" panose="020B0609030804020204" pitchFamily="49" charset="0"/>
              </a:rPr>
              <a:t>Name</a:t>
            </a:r>
            <a:endParaRPr lang="en-AU" sz="1400" dirty="0">
              <a:solidFill>
                <a:srgbClr val="AAAAAA"/>
              </a:solidFill>
              <a:effectLst/>
              <a:latin typeface="Menlo" panose="020B0609030804020204" pitchFamily="49" charset="0"/>
            </a:endParaRPr>
          </a:p>
          <a:p>
            <a:pPr marL="0" marR="0">
              <a:spcBef>
                <a:spcPts val="0"/>
              </a:spcBef>
              <a:spcAft>
                <a:spcPts val="0"/>
              </a:spcAft>
            </a:pPr>
            <a:r>
              <a:rPr lang="en-AU" sz="1400" dirty="0">
                <a:solidFill>
                  <a:srgbClr val="AAAAAA"/>
                </a:solidFill>
                <a:effectLst/>
                <a:latin typeface="Menlo" panose="020B0609030804020204" pitchFamily="49" charset="0"/>
              </a:rPr>
              <a:t>)</a:t>
            </a:r>
          </a:p>
          <a:p>
            <a:pPr marL="0" marR="0">
              <a:spcBef>
                <a:spcPts val="0"/>
              </a:spcBef>
              <a:spcAft>
                <a:spcPts val="0"/>
              </a:spcAft>
            </a:pPr>
            <a:endParaRPr lang="en-AU" sz="1400" dirty="0">
              <a:solidFill>
                <a:srgbClr val="AAAAAA"/>
              </a:solidFill>
              <a:effectLst/>
              <a:latin typeface="Menlo" panose="020B0609030804020204" pitchFamily="49" charset="0"/>
            </a:endParaRPr>
          </a:p>
          <a:p>
            <a:pPr marL="0" marR="0">
              <a:spcBef>
                <a:spcPts val="0"/>
              </a:spcBef>
              <a:spcAft>
                <a:spcPts val="0"/>
              </a:spcAft>
            </a:pPr>
            <a:r>
              <a:rPr lang="en-AU" sz="1400" b="1" dirty="0">
                <a:solidFill>
                  <a:srgbClr val="739ECA"/>
                </a:solidFill>
                <a:effectLst/>
                <a:latin typeface="Menlo" panose="020B0609030804020204" pitchFamily="49" charset="0"/>
              </a:rPr>
              <a:t>SELECT</a:t>
            </a:r>
            <a:r>
              <a:rPr lang="en-AU" sz="1400" dirty="0">
                <a:solidFill>
                  <a:srgbClr val="AAAAAA"/>
                </a:solidFill>
                <a:effectLst/>
                <a:latin typeface="Menlo" panose="020B0609030804020204" pitchFamily="49" charset="0"/>
              </a:rPr>
              <a:t> </a:t>
            </a:r>
          </a:p>
          <a:p>
            <a:pPr marL="0" marR="0">
              <a:spcBef>
                <a:spcPts val="0"/>
              </a:spcBef>
              <a:spcAft>
                <a:spcPts val="0"/>
              </a:spcAft>
            </a:pPr>
            <a:r>
              <a:rPr lang="en-AU" sz="1400" dirty="0" err="1">
                <a:solidFill>
                  <a:srgbClr val="9E9E9E"/>
                </a:solidFill>
                <a:effectLst/>
                <a:latin typeface="Menlo" panose="020B0609030804020204" pitchFamily="49" charset="0"/>
              </a:rPr>
              <a:t>ArtistName</a:t>
            </a:r>
            <a:r>
              <a:rPr lang="en-AU" sz="1400" dirty="0">
                <a:solidFill>
                  <a:srgbClr val="AAAAAA"/>
                </a:solidFill>
                <a:effectLst/>
                <a:latin typeface="Menlo" panose="020B0609030804020204" pitchFamily="49" charset="0"/>
              </a:rPr>
              <a:t>, </a:t>
            </a:r>
          </a:p>
          <a:p>
            <a:pPr marL="0" marR="0">
              <a:spcBef>
                <a:spcPts val="0"/>
              </a:spcBef>
              <a:spcAft>
                <a:spcPts val="0"/>
              </a:spcAft>
            </a:pPr>
            <a:r>
              <a:rPr lang="en-AU" sz="1400" dirty="0" err="1">
                <a:solidFill>
                  <a:srgbClr val="9E9E9E"/>
                </a:solidFill>
                <a:effectLst/>
                <a:latin typeface="Menlo" panose="020B0609030804020204" pitchFamily="49" charset="0"/>
              </a:rPr>
              <a:t>TotalSales</a:t>
            </a:r>
            <a:endParaRPr lang="en-AU" sz="1400" dirty="0">
              <a:solidFill>
                <a:srgbClr val="AAAAAA"/>
              </a:solidFill>
              <a:effectLst/>
              <a:latin typeface="Menlo" panose="020B0609030804020204" pitchFamily="49" charset="0"/>
            </a:endParaRPr>
          </a:p>
          <a:p>
            <a:pPr marL="0" marR="0">
              <a:spcBef>
                <a:spcPts val="0"/>
              </a:spcBef>
              <a:spcAft>
                <a:spcPts val="0"/>
              </a:spcAft>
            </a:pPr>
            <a:r>
              <a:rPr lang="en-AU" sz="1400" b="1" dirty="0">
                <a:solidFill>
                  <a:srgbClr val="739ECA"/>
                </a:solidFill>
                <a:effectLst/>
                <a:latin typeface="Menlo" panose="020B0609030804020204" pitchFamily="49" charset="0"/>
              </a:rPr>
              <a:t>FROM</a:t>
            </a:r>
            <a:r>
              <a:rPr lang="en-AU" sz="1400" dirty="0">
                <a:solidFill>
                  <a:srgbClr val="AAAAAA"/>
                </a:solidFill>
                <a:effectLst/>
                <a:latin typeface="Menlo" panose="020B0609030804020204" pitchFamily="49" charset="0"/>
              </a:rPr>
              <a:t> </a:t>
            </a:r>
            <a:r>
              <a:rPr lang="en-AU" sz="1400" dirty="0" err="1">
                <a:solidFill>
                  <a:srgbClr val="9E9E9E"/>
                </a:solidFill>
                <a:effectLst/>
                <a:latin typeface="Menlo" panose="020B0609030804020204" pitchFamily="49" charset="0"/>
              </a:rPr>
              <a:t>ArtistSales</a:t>
            </a:r>
            <a:endParaRPr lang="en-AU" sz="1400" dirty="0">
              <a:solidFill>
                <a:srgbClr val="AAAAAA"/>
              </a:solidFill>
              <a:effectLst/>
              <a:latin typeface="Menlo" panose="020B0609030804020204" pitchFamily="49" charset="0"/>
            </a:endParaRPr>
          </a:p>
          <a:p>
            <a:pPr marL="0" marR="0">
              <a:spcBef>
                <a:spcPts val="0"/>
              </a:spcBef>
              <a:spcAft>
                <a:spcPts val="0"/>
              </a:spcAft>
            </a:pPr>
            <a:r>
              <a:rPr lang="en-AU" sz="1400" b="1" dirty="0">
                <a:solidFill>
                  <a:srgbClr val="739ECA"/>
                </a:solidFill>
                <a:effectLst/>
                <a:latin typeface="Menlo" panose="020B0609030804020204" pitchFamily="49" charset="0"/>
              </a:rPr>
              <a:t>ORDER</a:t>
            </a:r>
            <a:r>
              <a:rPr lang="en-AU" sz="1400" dirty="0">
                <a:solidFill>
                  <a:srgbClr val="AAAAAA"/>
                </a:solidFill>
                <a:effectLst/>
                <a:latin typeface="Menlo" panose="020B0609030804020204" pitchFamily="49" charset="0"/>
              </a:rPr>
              <a:t> </a:t>
            </a:r>
            <a:r>
              <a:rPr lang="en-AU" sz="1400" b="1" dirty="0">
                <a:solidFill>
                  <a:srgbClr val="739ECA"/>
                </a:solidFill>
                <a:effectLst/>
                <a:latin typeface="Menlo" panose="020B0609030804020204" pitchFamily="49" charset="0"/>
              </a:rPr>
              <a:t>BY</a:t>
            </a:r>
            <a:r>
              <a:rPr lang="en-AU" sz="1400" dirty="0">
                <a:solidFill>
                  <a:srgbClr val="AAAAAA"/>
                </a:solidFill>
                <a:effectLst/>
                <a:latin typeface="Menlo" panose="020B0609030804020204" pitchFamily="49" charset="0"/>
              </a:rPr>
              <a:t> </a:t>
            </a:r>
            <a:r>
              <a:rPr lang="en-AU" sz="1400" dirty="0" err="1">
                <a:solidFill>
                  <a:srgbClr val="9E9E9E"/>
                </a:solidFill>
                <a:effectLst/>
                <a:latin typeface="Menlo" panose="020B0609030804020204" pitchFamily="49" charset="0"/>
              </a:rPr>
              <a:t>TotalSales</a:t>
            </a:r>
            <a:r>
              <a:rPr lang="en-AU" sz="1400" dirty="0">
                <a:solidFill>
                  <a:srgbClr val="AAAAAA"/>
                </a:solidFill>
                <a:effectLst/>
                <a:latin typeface="Menlo" panose="020B0609030804020204" pitchFamily="49" charset="0"/>
              </a:rPr>
              <a:t> </a:t>
            </a:r>
            <a:r>
              <a:rPr lang="en-AU" sz="1400" b="1" dirty="0">
                <a:solidFill>
                  <a:srgbClr val="739ECA"/>
                </a:solidFill>
                <a:effectLst/>
                <a:latin typeface="Menlo" panose="020B0609030804020204" pitchFamily="49" charset="0"/>
              </a:rPr>
              <a:t>DESC</a:t>
            </a:r>
            <a:endParaRPr lang="en-AU" sz="1400" dirty="0">
              <a:solidFill>
                <a:srgbClr val="AAAAAA"/>
              </a:solidFill>
              <a:effectLst/>
              <a:latin typeface="Menlo" panose="020B0609030804020204" pitchFamily="49" charset="0"/>
            </a:endParaRPr>
          </a:p>
          <a:p>
            <a:pPr marL="0" marR="0">
              <a:spcBef>
                <a:spcPts val="0"/>
              </a:spcBef>
              <a:spcAft>
                <a:spcPts val="0"/>
              </a:spcAft>
            </a:pPr>
            <a:r>
              <a:rPr lang="en-AU" sz="1400" b="1" dirty="0">
                <a:solidFill>
                  <a:srgbClr val="739ECA"/>
                </a:solidFill>
                <a:effectLst/>
                <a:latin typeface="Menlo" panose="020B0609030804020204" pitchFamily="49" charset="0"/>
              </a:rPr>
              <a:t>LIMIT</a:t>
            </a:r>
            <a:r>
              <a:rPr lang="en-AU" sz="1400" dirty="0">
                <a:solidFill>
                  <a:srgbClr val="AAAAAA"/>
                </a:solidFill>
                <a:effectLst/>
                <a:latin typeface="Menlo" panose="020B0609030804020204" pitchFamily="49" charset="0"/>
              </a:rPr>
              <a:t> </a:t>
            </a:r>
            <a:r>
              <a:rPr lang="en-AU" sz="1400" dirty="0">
                <a:solidFill>
                  <a:srgbClr val="C0C0C0"/>
                </a:solidFill>
                <a:effectLst/>
                <a:latin typeface="Menlo" panose="020B0609030804020204" pitchFamily="49" charset="0"/>
              </a:rPr>
              <a:t>3</a:t>
            </a:r>
            <a:r>
              <a:rPr lang="en-AU" sz="1400" dirty="0">
                <a:solidFill>
                  <a:srgbClr val="EECC64"/>
                </a:solidFill>
                <a:effectLst/>
                <a:latin typeface="Menlo" panose="020B0609030804020204" pitchFamily="49" charset="0"/>
              </a:rPr>
              <a:t>;</a:t>
            </a:r>
            <a:endParaRPr lang="en-AU" sz="1400" dirty="0">
              <a:solidFill>
                <a:srgbClr val="AAAAAA"/>
              </a:solidFill>
              <a:effectLst/>
              <a:latin typeface="Menlo" panose="020B0609030804020204" pitchFamily="49" charset="0"/>
            </a:endParaRPr>
          </a:p>
        </p:txBody>
      </p:sp>
      <p:sp>
        <p:nvSpPr>
          <p:cNvPr id="6" name="TextBox 5">
            <a:extLst>
              <a:ext uri="{FF2B5EF4-FFF2-40B4-BE49-F238E27FC236}">
                <a16:creationId xmlns:a16="http://schemas.microsoft.com/office/drawing/2014/main" id="{8BB1B4DC-D2B0-B877-E307-BBDF858EAA9C}"/>
              </a:ext>
            </a:extLst>
          </p:cNvPr>
          <p:cNvSpPr txBox="1"/>
          <p:nvPr/>
        </p:nvSpPr>
        <p:spPr>
          <a:xfrm>
            <a:off x="705651" y="1141695"/>
            <a:ext cx="8239485" cy="369332"/>
          </a:xfrm>
          <a:prstGeom prst="rect">
            <a:avLst/>
          </a:prstGeom>
          <a:noFill/>
        </p:spPr>
        <p:txBody>
          <a:bodyPr wrap="square">
            <a:spAutoFit/>
          </a:bodyPr>
          <a:lstStyle/>
          <a:p>
            <a:r>
              <a:rPr lang="en-AU" dirty="0"/>
              <a:t>Example - Find the top 3 artists based on sales</a:t>
            </a:r>
            <a:endParaRPr lang="en-US" dirty="0"/>
          </a:p>
        </p:txBody>
      </p:sp>
    </p:spTree>
    <p:extLst>
      <p:ext uri="{BB962C8B-B14F-4D97-AF65-F5344CB8AC3E}">
        <p14:creationId xmlns:p14="http://schemas.microsoft.com/office/powerpoint/2010/main" val="2923698650"/>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D631E-C856-0875-95B8-30EAB4EAB222}"/>
              </a:ext>
            </a:extLst>
          </p:cNvPr>
          <p:cNvSpPr>
            <a:spLocks noGrp="1"/>
          </p:cNvSpPr>
          <p:nvPr>
            <p:ph type="title"/>
          </p:nvPr>
        </p:nvSpPr>
        <p:spPr/>
        <p:txBody>
          <a:bodyPr/>
          <a:lstStyle/>
          <a:p>
            <a:r>
              <a:rPr lang="en-US" sz="2800" b="1" dirty="0"/>
              <a:t>Quiz</a:t>
            </a:r>
          </a:p>
        </p:txBody>
      </p:sp>
      <p:pic>
        <p:nvPicPr>
          <p:cNvPr id="3" name="Picture 2">
            <a:extLst>
              <a:ext uri="{FF2B5EF4-FFF2-40B4-BE49-F238E27FC236}">
                <a16:creationId xmlns:a16="http://schemas.microsoft.com/office/drawing/2014/main" id="{F4DAC845-7FFC-7CC9-FFAC-80AFA442C21B}"/>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6758044" y="1207812"/>
            <a:ext cx="4086084" cy="4086084"/>
          </a:xfrm>
          <a:prstGeom prst="rect">
            <a:avLst/>
          </a:prstGeom>
        </p:spPr>
      </p:pic>
      <p:sp>
        <p:nvSpPr>
          <p:cNvPr id="4" name="Title 1">
            <a:extLst>
              <a:ext uri="{FF2B5EF4-FFF2-40B4-BE49-F238E27FC236}">
                <a16:creationId xmlns:a16="http://schemas.microsoft.com/office/drawing/2014/main" id="{D0C154A1-4EB5-58F8-6D60-9A9351FC8F49}"/>
              </a:ext>
            </a:extLst>
          </p:cNvPr>
          <p:cNvSpPr txBox="1">
            <a:spLocks/>
          </p:cNvSpPr>
          <p:nvPr/>
        </p:nvSpPr>
        <p:spPr>
          <a:xfrm>
            <a:off x="914400" y="2867838"/>
            <a:ext cx="5181600" cy="1122323"/>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b="1" dirty="0">
                <a:solidFill>
                  <a:schemeClr val="accent6"/>
                </a:solidFill>
              </a:rPr>
              <a:t>Join at menti.com</a:t>
            </a:r>
          </a:p>
          <a:p>
            <a:r>
              <a:rPr lang="en-AU" b="1" dirty="0">
                <a:solidFill>
                  <a:schemeClr val="accent6"/>
                </a:solidFill>
              </a:rPr>
              <a:t>Code: </a:t>
            </a:r>
            <a:r>
              <a:rPr lang="en-AU" dirty="0">
                <a:solidFill>
                  <a:schemeClr val="accent6"/>
                </a:solidFill>
              </a:rPr>
              <a:t>3344 8151 </a:t>
            </a:r>
          </a:p>
        </p:txBody>
      </p:sp>
    </p:spTree>
    <p:extLst>
      <p:ext uri="{BB962C8B-B14F-4D97-AF65-F5344CB8AC3E}">
        <p14:creationId xmlns:p14="http://schemas.microsoft.com/office/powerpoint/2010/main" val="2824334275"/>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54E0A3-86FF-A0EF-0FC7-015EA6552A77}"/>
              </a:ext>
            </a:extLst>
          </p:cNvPr>
          <p:cNvSpPr>
            <a:spLocks noGrp="1"/>
          </p:cNvSpPr>
          <p:nvPr>
            <p:ph type="title"/>
          </p:nvPr>
        </p:nvSpPr>
        <p:spPr/>
        <p:txBody>
          <a:bodyPr/>
          <a:lstStyle/>
          <a:p>
            <a:r>
              <a:rPr lang="en-US" dirty="0"/>
              <a:t>Exercise</a:t>
            </a:r>
          </a:p>
        </p:txBody>
      </p:sp>
      <p:sp>
        <p:nvSpPr>
          <p:cNvPr id="4" name="TextBox 3">
            <a:extLst>
              <a:ext uri="{FF2B5EF4-FFF2-40B4-BE49-F238E27FC236}">
                <a16:creationId xmlns:a16="http://schemas.microsoft.com/office/drawing/2014/main" id="{4E045320-51C6-8C33-5861-43BA8EE09882}"/>
              </a:ext>
            </a:extLst>
          </p:cNvPr>
          <p:cNvSpPr txBox="1"/>
          <p:nvPr/>
        </p:nvSpPr>
        <p:spPr>
          <a:xfrm>
            <a:off x="927651" y="1346609"/>
            <a:ext cx="8653669" cy="1477328"/>
          </a:xfrm>
          <a:prstGeom prst="rect">
            <a:avLst/>
          </a:prstGeom>
          <a:noFill/>
        </p:spPr>
        <p:txBody>
          <a:bodyPr wrap="square">
            <a:spAutoFit/>
          </a:bodyPr>
          <a:lstStyle/>
          <a:p>
            <a:pPr marL="342900" indent="-342900">
              <a:buFont typeface="+mj-lt"/>
              <a:buAutoNum type="arabicPeriod"/>
            </a:pPr>
            <a:r>
              <a:rPr lang="en-AU" dirty="0"/>
              <a:t>List the names of artists who have released more than 5 albums.</a:t>
            </a:r>
          </a:p>
          <a:p>
            <a:pPr marL="342900" indent="-342900">
              <a:buFont typeface="+mj-lt"/>
              <a:buAutoNum type="arabicPeriod"/>
            </a:pPr>
            <a:r>
              <a:rPr lang="en-AU" dirty="0"/>
              <a:t>Retrieve the track names that are longer in duration than the average track duration.</a:t>
            </a:r>
          </a:p>
          <a:p>
            <a:pPr marL="342900" indent="-342900">
              <a:buFont typeface="+mj-lt"/>
              <a:buAutoNum type="arabicPeriod"/>
            </a:pPr>
            <a:r>
              <a:rPr lang="en-AU" dirty="0"/>
              <a:t>Which artists have produced tracks longer than 8 minutes but do not have any album named </a:t>
            </a:r>
            <a:r>
              <a:rPr lang="en-AU"/>
              <a:t>'Greatest Hits’</a:t>
            </a:r>
          </a:p>
          <a:p>
            <a:pPr marL="342900" indent="-342900">
              <a:buFont typeface="+mj-lt"/>
              <a:buAutoNum type="arabicPeriod"/>
            </a:pPr>
            <a:r>
              <a:rPr lang="en-AU" dirty="0"/>
              <a:t>List the genres which have more tracks than the genre ‘Jazz'.</a:t>
            </a:r>
            <a:endParaRPr lang="en-US" dirty="0"/>
          </a:p>
        </p:txBody>
      </p:sp>
      <p:sp>
        <p:nvSpPr>
          <p:cNvPr id="6" name="TextBox 5">
            <a:extLst>
              <a:ext uri="{FF2B5EF4-FFF2-40B4-BE49-F238E27FC236}">
                <a16:creationId xmlns:a16="http://schemas.microsoft.com/office/drawing/2014/main" id="{A2C7BB14-85ED-92A4-F247-2566FBC48598}"/>
              </a:ext>
            </a:extLst>
          </p:cNvPr>
          <p:cNvSpPr txBox="1"/>
          <p:nvPr/>
        </p:nvSpPr>
        <p:spPr>
          <a:xfrm>
            <a:off x="927651" y="3664732"/>
            <a:ext cx="9356036" cy="2031325"/>
          </a:xfrm>
          <a:prstGeom prst="rect">
            <a:avLst/>
          </a:prstGeom>
          <a:noFill/>
        </p:spPr>
        <p:txBody>
          <a:bodyPr wrap="square">
            <a:spAutoFit/>
          </a:bodyPr>
          <a:lstStyle/>
          <a:p>
            <a:pPr marL="342900" indent="-342900">
              <a:buFont typeface="+mj-lt"/>
              <a:buAutoNum type="arabicPeriod"/>
            </a:pPr>
            <a:r>
              <a:rPr lang="en-AU" dirty="0"/>
              <a:t>Fetch the total number of tracks for each album.</a:t>
            </a:r>
            <a:endParaRPr lang="en-AU"/>
          </a:p>
          <a:p>
            <a:pPr marL="342900" indent="-342900">
              <a:buFont typeface="+mj-lt"/>
              <a:buAutoNum type="arabicPeriod"/>
            </a:pPr>
            <a:r>
              <a:rPr lang="en-AU" dirty="0"/>
              <a:t>List all artists who have more albums than the average.</a:t>
            </a:r>
          </a:p>
          <a:p>
            <a:pPr marL="342900" indent="-342900">
              <a:buFont typeface="+mj-lt"/>
              <a:buAutoNum type="arabicPeriod"/>
            </a:pPr>
            <a:r>
              <a:rPr lang="en-AU" dirty="0"/>
              <a:t>Identify the top 5 most expensive tracks and retrieve their details including track name, price, associated album title, and the name of the artist who created them.</a:t>
            </a:r>
          </a:p>
          <a:p>
            <a:pPr marL="342900" indent="-342900">
              <a:buFont typeface="+mj-lt"/>
              <a:buAutoNum type="arabicPeriod"/>
            </a:pPr>
            <a:endParaRPr lang="en-AU" dirty="0"/>
          </a:p>
          <a:p>
            <a:pPr marL="342900" indent="-342900">
              <a:buFont typeface="+mj-lt"/>
              <a:buAutoNum type="arabicPeriod"/>
            </a:pPr>
            <a:endParaRPr lang="en-AU" dirty="0"/>
          </a:p>
          <a:p>
            <a:pPr marL="342900" indent="-342900">
              <a:buFont typeface="+mj-lt"/>
              <a:buAutoNum type="arabicPeriod"/>
            </a:pPr>
            <a:endParaRPr lang="en-US" dirty="0"/>
          </a:p>
        </p:txBody>
      </p:sp>
      <p:sp>
        <p:nvSpPr>
          <p:cNvPr id="7" name="TextBox 6">
            <a:extLst>
              <a:ext uri="{FF2B5EF4-FFF2-40B4-BE49-F238E27FC236}">
                <a16:creationId xmlns:a16="http://schemas.microsoft.com/office/drawing/2014/main" id="{FB9095BB-BEF5-BFE6-96DE-ACAD4383A6C8}"/>
              </a:ext>
            </a:extLst>
          </p:cNvPr>
          <p:cNvSpPr txBox="1"/>
          <p:nvPr/>
        </p:nvSpPr>
        <p:spPr>
          <a:xfrm>
            <a:off x="927651" y="932993"/>
            <a:ext cx="6096000" cy="369332"/>
          </a:xfrm>
          <a:prstGeom prst="rect">
            <a:avLst/>
          </a:prstGeom>
          <a:noFill/>
        </p:spPr>
        <p:txBody>
          <a:bodyPr wrap="square">
            <a:spAutoFit/>
          </a:bodyPr>
          <a:lstStyle/>
          <a:p>
            <a:r>
              <a:rPr lang="en-US" dirty="0"/>
              <a:t>Subqueries</a:t>
            </a:r>
          </a:p>
        </p:txBody>
      </p:sp>
      <p:sp>
        <p:nvSpPr>
          <p:cNvPr id="8" name="TextBox 7">
            <a:extLst>
              <a:ext uri="{FF2B5EF4-FFF2-40B4-BE49-F238E27FC236}">
                <a16:creationId xmlns:a16="http://schemas.microsoft.com/office/drawing/2014/main" id="{B0620288-D8C1-8237-6BAD-B8A7FA37CDBF}"/>
              </a:ext>
            </a:extLst>
          </p:cNvPr>
          <p:cNvSpPr txBox="1"/>
          <p:nvPr/>
        </p:nvSpPr>
        <p:spPr>
          <a:xfrm>
            <a:off x="927651" y="3244334"/>
            <a:ext cx="6096000" cy="369332"/>
          </a:xfrm>
          <a:prstGeom prst="rect">
            <a:avLst/>
          </a:prstGeom>
          <a:noFill/>
        </p:spPr>
        <p:txBody>
          <a:bodyPr wrap="square">
            <a:spAutoFit/>
          </a:bodyPr>
          <a:lstStyle/>
          <a:p>
            <a:r>
              <a:rPr lang="en-US" dirty="0"/>
              <a:t>CTEs</a:t>
            </a:r>
          </a:p>
        </p:txBody>
      </p:sp>
    </p:spTree>
    <p:extLst>
      <p:ext uri="{BB962C8B-B14F-4D97-AF65-F5344CB8AC3E}">
        <p14:creationId xmlns:p14="http://schemas.microsoft.com/office/powerpoint/2010/main" val="344701733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C505E3D-DA9D-5247-2658-97B435459BCA}"/>
              </a:ext>
            </a:extLst>
          </p:cNvPr>
          <p:cNvSpPr>
            <a:spLocks noGrp="1"/>
          </p:cNvSpPr>
          <p:nvPr>
            <p:ph type="body" sz="quarter" idx="11"/>
          </p:nvPr>
        </p:nvSpPr>
        <p:spPr/>
        <p:txBody>
          <a:bodyPr/>
          <a:lstStyle/>
          <a:p>
            <a:r>
              <a:rPr lang="en-AU" dirty="0"/>
              <a:t>Table Manipulation</a:t>
            </a:r>
          </a:p>
        </p:txBody>
      </p:sp>
    </p:spTree>
    <p:extLst>
      <p:ext uri="{BB962C8B-B14F-4D97-AF65-F5344CB8AC3E}">
        <p14:creationId xmlns:p14="http://schemas.microsoft.com/office/powerpoint/2010/main" val="4207036347"/>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hidden="1">
            <a:extLst>
              <a:ext uri="{FF2B5EF4-FFF2-40B4-BE49-F238E27FC236}">
                <a16:creationId xmlns:a16="http://schemas.microsoft.com/office/drawing/2014/main" id="{C23F8459-939F-48EE-A33C-EBEC9F31191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3" name="Object 22" hidden="1">
                        <a:extLst>
                          <a:ext uri="{FF2B5EF4-FFF2-40B4-BE49-F238E27FC236}">
                            <a16:creationId xmlns:a16="http://schemas.microsoft.com/office/drawing/2014/main" id="{C23F8459-939F-48EE-A33C-EBEC9F31191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BA618C7-F41E-402C-87F1-4F64A69B3355}"/>
              </a:ext>
            </a:extLst>
          </p:cNvPr>
          <p:cNvSpPr>
            <a:spLocks noGrp="1"/>
          </p:cNvSpPr>
          <p:nvPr>
            <p:ph type="title"/>
          </p:nvPr>
        </p:nvSpPr>
        <p:spPr/>
        <p:txBody>
          <a:bodyPr/>
          <a:lstStyle/>
          <a:p>
            <a:r>
              <a:rPr lang="en-US" dirty="0"/>
              <a:t>TABLE MANIPULATION</a:t>
            </a:r>
          </a:p>
        </p:txBody>
      </p:sp>
      <p:sp>
        <p:nvSpPr>
          <p:cNvPr id="24" name="Text Placeholder 23">
            <a:extLst>
              <a:ext uri="{FF2B5EF4-FFF2-40B4-BE49-F238E27FC236}">
                <a16:creationId xmlns:a16="http://schemas.microsoft.com/office/drawing/2014/main" id="{8A8D67C1-025E-41AC-83E7-3E3FF405AAAC}"/>
              </a:ext>
            </a:extLst>
          </p:cNvPr>
          <p:cNvSpPr>
            <a:spLocks noGrp="1"/>
          </p:cNvSpPr>
          <p:nvPr>
            <p:ph type="body" sz="quarter" idx="15"/>
          </p:nvPr>
        </p:nvSpPr>
        <p:spPr/>
        <p:txBody>
          <a:bodyPr/>
          <a:lstStyle/>
          <a:p>
            <a:r>
              <a:rPr lang="en-US" dirty="0"/>
              <a:t>Agenda &amp; Table of Contents</a:t>
            </a:r>
          </a:p>
          <a:p>
            <a:endParaRPr lang="en-US" dirty="0"/>
          </a:p>
        </p:txBody>
      </p:sp>
      <p:grpSp>
        <p:nvGrpSpPr>
          <p:cNvPr id="4" name="Group 3">
            <a:extLst>
              <a:ext uri="{FF2B5EF4-FFF2-40B4-BE49-F238E27FC236}">
                <a16:creationId xmlns:a16="http://schemas.microsoft.com/office/drawing/2014/main" id="{8B8343CD-BA4D-4DEA-8ACD-7251EAA4E882}"/>
              </a:ext>
            </a:extLst>
          </p:cNvPr>
          <p:cNvGrpSpPr/>
          <p:nvPr/>
        </p:nvGrpSpPr>
        <p:grpSpPr>
          <a:xfrm>
            <a:off x="914400" y="1649627"/>
            <a:ext cx="3066115" cy="830997"/>
            <a:chOff x="914400" y="1649627"/>
            <a:chExt cx="3066115" cy="830997"/>
          </a:xfrm>
        </p:grpSpPr>
        <p:sp>
          <p:nvSpPr>
            <p:cNvPr id="5" name="TextBox 4">
              <a:extLst>
                <a:ext uri="{FF2B5EF4-FFF2-40B4-BE49-F238E27FC236}">
                  <a16:creationId xmlns:a16="http://schemas.microsoft.com/office/drawing/2014/main" id="{A04D56D1-2467-4AA2-9264-935EBCB33055}"/>
                </a:ext>
              </a:extLst>
            </p:cNvPr>
            <p:cNvSpPr txBox="1"/>
            <p:nvPr/>
          </p:nvSpPr>
          <p:spPr>
            <a:xfrm>
              <a:off x="914400" y="1649627"/>
              <a:ext cx="457176" cy="830997"/>
            </a:xfrm>
            <a:prstGeom prst="rect">
              <a:avLst/>
            </a:prstGeom>
            <a:noFill/>
          </p:spPr>
          <p:txBody>
            <a:bodyPr wrap="none" rtlCol="0">
              <a:spAutoFit/>
            </a:bodyPr>
            <a:lstStyle/>
            <a:p>
              <a:r>
                <a:rPr lang="en-US" sz="4800" dirty="0">
                  <a:latin typeface="+mj-lt"/>
                </a:rPr>
                <a:t>1</a:t>
              </a:r>
            </a:p>
          </p:txBody>
        </p:sp>
        <p:sp>
          <p:nvSpPr>
            <p:cNvPr id="6" name="TextBox 5">
              <a:extLst>
                <a:ext uri="{FF2B5EF4-FFF2-40B4-BE49-F238E27FC236}">
                  <a16:creationId xmlns:a16="http://schemas.microsoft.com/office/drawing/2014/main" id="{F06A6E3A-FF7E-47ED-B9C1-BCF74A1A965D}"/>
                </a:ext>
              </a:extLst>
            </p:cNvPr>
            <p:cNvSpPr txBox="1"/>
            <p:nvPr/>
          </p:nvSpPr>
          <p:spPr>
            <a:xfrm>
              <a:off x="1805881" y="1899641"/>
              <a:ext cx="2174634" cy="369332"/>
            </a:xfrm>
            <a:prstGeom prst="rect">
              <a:avLst/>
            </a:prstGeom>
            <a:noFill/>
          </p:spPr>
          <p:txBody>
            <a:bodyPr wrap="none" rtlCol="0">
              <a:spAutoFit/>
            </a:bodyPr>
            <a:lstStyle/>
            <a:p>
              <a:r>
                <a:rPr lang="en-US" dirty="0"/>
                <a:t>CREATE, DROP, ALTER</a:t>
              </a:r>
            </a:p>
          </p:txBody>
        </p:sp>
        <p:cxnSp>
          <p:nvCxnSpPr>
            <p:cNvPr id="7" name="Straight Connector 6">
              <a:extLst>
                <a:ext uri="{FF2B5EF4-FFF2-40B4-BE49-F238E27FC236}">
                  <a16:creationId xmlns:a16="http://schemas.microsoft.com/office/drawing/2014/main" id="{D46AC312-54A0-4700-BD05-1E915CA32EEC}"/>
                </a:ext>
              </a:extLst>
            </p:cNvPr>
            <p:cNvCxnSpPr/>
            <p:nvPr/>
          </p:nvCxnSpPr>
          <p:spPr>
            <a:xfrm>
              <a:off x="1576091" y="1741750"/>
              <a:ext cx="0" cy="64675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78E394C4-E1F2-4FB3-AC69-919901B92B9B}"/>
              </a:ext>
            </a:extLst>
          </p:cNvPr>
          <p:cNvGrpSpPr/>
          <p:nvPr/>
        </p:nvGrpSpPr>
        <p:grpSpPr>
          <a:xfrm>
            <a:off x="914400" y="2800583"/>
            <a:ext cx="3337535" cy="830997"/>
            <a:chOff x="914400" y="1649627"/>
            <a:chExt cx="3337535" cy="830997"/>
          </a:xfrm>
        </p:grpSpPr>
        <p:sp>
          <p:nvSpPr>
            <p:cNvPr id="9" name="TextBox 8">
              <a:extLst>
                <a:ext uri="{FF2B5EF4-FFF2-40B4-BE49-F238E27FC236}">
                  <a16:creationId xmlns:a16="http://schemas.microsoft.com/office/drawing/2014/main" id="{AEACA0A2-0132-4FF4-808F-02DD1AF3E745}"/>
                </a:ext>
              </a:extLst>
            </p:cNvPr>
            <p:cNvSpPr txBox="1"/>
            <p:nvPr/>
          </p:nvSpPr>
          <p:spPr>
            <a:xfrm>
              <a:off x="914400" y="1649627"/>
              <a:ext cx="543739" cy="830997"/>
            </a:xfrm>
            <a:prstGeom prst="rect">
              <a:avLst/>
            </a:prstGeom>
            <a:noFill/>
          </p:spPr>
          <p:txBody>
            <a:bodyPr wrap="none" rtlCol="0">
              <a:spAutoFit/>
            </a:bodyPr>
            <a:lstStyle/>
            <a:p>
              <a:r>
                <a:rPr lang="en-US" sz="4800" dirty="0">
                  <a:latin typeface="+mj-lt"/>
                </a:rPr>
                <a:t>2</a:t>
              </a:r>
            </a:p>
          </p:txBody>
        </p:sp>
        <p:sp>
          <p:nvSpPr>
            <p:cNvPr id="10" name="TextBox 9">
              <a:extLst>
                <a:ext uri="{FF2B5EF4-FFF2-40B4-BE49-F238E27FC236}">
                  <a16:creationId xmlns:a16="http://schemas.microsoft.com/office/drawing/2014/main" id="{5622DFF6-44B9-4CDA-8358-97D8BF9AA048}"/>
                </a:ext>
              </a:extLst>
            </p:cNvPr>
            <p:cNvSpPr txBox="1"/>
            <p:nvPr/>
          </p:nvSpPr>
          <p:spPr>
            <a:xfrm>
              <a:off x="1805881" y="1899641"/>
              <a:ext cx="2446054" cy="369332"/>
            </a:xfrm>
            <a:prstGeom prst="rect">
              <a:avLst/>
            </a:prstGeom>
            <a:noFill/>
          </p:spPr>
          <p:txBody>
            <a:bodyPr wrap="none" rtlCol="0">
              <a:spAutoFit/>
            </a:bodyPr>
            <a:lstStyle/>
            <a:p>
              <a:r>
                <a:rPr lang="en-US" dirty="0"/>
                <a:t>INSERT/UPDATE/DELETE</a:t>
              </a:r>
            </a:p>
          </p:txBody>
        </p:sp>
        <p:cxnSp>
          <p:nvCxnSpPr>
            <p:cNvPr id="11" name="Straight Connector 10">
              <a:extLst>
                <a:ext uri="{FF2B5EF4-FFF2-40B4-BE49-F238E27FC236}">
                  <a16:creationId xmlns:a16="http://schemas.microsoft.com/office/drawing/2014/main" id="{49786FA6-413A-430A-8384-91F21E7213C9}"/>
                </a:ext>
              </a:extLst>
            </p:cNvPr>
            <p:cNvCxnSpPr/>
            <p:nvPr/>
          </p:nvCxnSpPr>
          <p:spPr>
            <a:xfrm>
              <a:off x="1576091" y="1741750"/>
              <a:ext cx="0" cy="64675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2EFF2970-595D-4CBE-9BFE-2E4DD4BD5D35}"/>
              </a:ext>
            </a:extLst>
          </p:cNvPr>
          <p:cNvGrpSpPr/>
          <p:nvPr/>
        </p:nvGrpSpPr>
        <p:grpSpPr>
          <a:xfrm>
            <a:off x="914400" y="3951539"/>
            <a:ext cx="2046477" cy="830997"/>
            <a:chOff x="914400" y="1649627"/>
            <a:chExt cx="2046477" cy="830997"/>
          </a:xfrm>
        </p:grpSpPr>
        <p:sp>
          <p:nvSpPr>
            <p:cNvPr id="13" name="TextBox 12">
              <a:extLst>
                <a:ext uri="{FF2B5EF4-FFF2-40B4-BE49-F238E27FC236}">
                  <a16:creationId xmlns:a16="http://schemas.microsoft.com/office/drawing/2014/main" id="{85063788-22F3-4778-8BB8-FD443CE48AE7}"/>
                </a:ext>
              </a:extLst>
            </p:cNvPr>
            <p:cNvSpPr txBox="1"/>
            <p:nvPr/>
          </p:nvSpPr>
          <p:spPr>
            <a:xfrm>
              <a:off x="914400" y="1649627"/>
              <a:ext cx="543739" cy="830997"/>
            </a:xfrm>
            <a:prstGeom prst="rect">
              <a:avLst/>
            </a:prstGeom>
            <a:noFill/>
          </p:spPr>
          <p:txBody>
            <a:bodyPr wrap="none" rtlCol="0">
              <a:spAutoFit/>
            </a:bodyPr>
            <a:lstStyle/>
            <a:p>
              <a:r>
                <a:rPr lang="en-US" sz="4800" dirty="0">
                  <a:latin typeface="+mj-lt"/>
                </a:rPr>
                <a:t>3</a:t>
              </a:r>
            </a:p>
          </p:txBody>
        </p:sp>
        <p:sp>
          <p:nvSpPr>
            <p:cNvPr id="14" name="TextBox 13">
              <a:extLst>
                <a:ext uri="{FF2B5EF4-FFF2-40B4-BE49-F238E27FC236}">
                  <a16:creationId xmlns:a16="http://schemas.microsoft.com/office/drawing/2014/main" id="{4D1A38F9-E620-426F-91A6-90CF0FFC1B4E}"/>
                </a:ext>
              </a:extLst>
            </p:cNvPr>
            <p:cNvSpPr txBox="1"/>
            <p:nvPr/>
          </p:nvSpPr>
          <p:spPr>
            <a:xfrm>
              <a:off x="1805881" y="1899641"/>
              <a:ext cx="1154996" cy="369332"/>
            </a:xfrm>
            <a:prstGeom prst="rect">
              <a:avLst/>
            </a:prstGeom>
            <a:noFill/>
          </p:spPr>
          <p:txBody>
            <a:bodyPr wrap="none" rtlCol="0">
              <a:spAutoFit/>
            </a:bodyPr>
            <a:lstStyle/>
            <a:p>
              <a:r>
                <a:rPr lang="en-US"/>
                <a:t>EXERCISES</a:t>
              </a:r>
              <a:endParaRPr lang="en-US" dirty="0"/>
            </a:p>
          </p:txBody>
        </p:sp>
        <p:cxnSp>
          <p:nvCxnSpPr>
            <p:cNvPr id="15" name="Straight Connector 14">
              <a:extLst>
                <a:ext uri="{FF2B5EF4-FFF2-40B4-BE49-F238E27FC236}">
                  <a16:creationId xmlns:a16="http://schemas.microsoft.com/office/drawing/2014/main" id="{FBCB34DB-704C-42A5-82D2-04FAF6EB233F}"/>
                </a:ext>
              </a:extLst>
            </p:cNvPr>
            <p:cNvCxnSpPr/>
            <p:nvPr/>
          </p:nvCxnSpPr>
          <p:spPr>
            <a:xfrm>
              <a:off x="1576091" y="1741750"/>
              <a:ext cx="0" cy="64675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75CF1C5C-F98F-48D7-813C-021CECB40F46}"/>
              </a:ext>
            </a:extLst>
          </p:cNvPr>
          <p:cNvGrpSpPr/>
          <p:nvPr/>
        </p:nvGrpSpPr>
        <p:grpSpPr>
          <a:xfrm>
            <a:off x="914400" y="5102495"/>
            <a:ext cx="1544224" cy="830997"/>
            <a:chOff x="914400" y="1649627"/>
            <a:chExt cx="1544224" cy="830997"/>
          </a:xfrm>
        </p:grpSpPr>
        <p:sp>
          <p:nvSpPr>
            <p:cNvPr id="17" name="TextBox 16">
              <a:extLst>
                <a:ext uri="{FF2B5EF4-FFF2-40B4-BE49-F238E27FC236}">
                  <a16:creationId xmlns:a16="http://schemas.microsoft.com/office/drawing/2014/main" id="{38125AAE-33C9-45DA-B301-A4C8FEC27C8F}"/>
                </a:ext>
              </a:extLst>
            </p:cNvPr>
            <p:cNvSpPr txBox="1"/>
            <p:nvPr/>
          </p:nvSpPr>
          <p:spPr>
            <a:xfrm>
              <a:off x="914400" y="1649627"/>
              <a:ext cx="561372" cy="830997"/>
            </a:xfrm>
            <a:prstGeom prst="rect">
              <a:avLst/>
            </a:prstGeom>
            <a:noFill/>
          </p:spPr>
          <p:txBody>
            <a:bodyPr wrap="none" rtlCol="0">
              <a:spAutoFit/>
            </a:bodyPr>
            <a:lstStyle/>
            <a:p>
              <a:r>
                <a:rPr lang="en-US" sz="4800" dirty="0">
                  <a:latin typeface="+mj-lt"/>
                </a:rPr>
                <a:t>4</a:t>
              </a:r>
            </a:p>
          </p:txBody>
        </p:sp>
        <p:sp>
          <p:nvSpPr>
            <p:cNvPr id="18" name="TextBox 17">
              <a:extLst>
                <a:ext uri="{FF2B5EF4-FFF2-40B4-BE49-F238E27FC236}">
                  <a16:creationId xmlns:a16="http://schemas.microsoft.com/office/drawing/2014/main" id="{36D67E86-BD2F-4A98-82B5-731E0D46CBF3}"/>
                </a:ext>
              </a:extLst>
            </p:cNvPr>
            <p:cNvSpPr txBox="1"/>
            <p:nvPr/>
          </p:nvSpPr>
          <p:spPr>
            <a:xfrm>
              <a:off x="1805881" y="1899641"/>
              <a:ext cx="652743" cy="369332"/>
            </a:xfrm>
            <a:prstGeom prst="rect">
              <a:avLst/>
            </a:prstGeom>
            <a:noFill/>
          </p:spPr>
          <p:txBody>
            <a:bodyPr wrap="none" rtlCol="0">
              <a:spAutoFit/>
            </a:bodyPr>
            <a:lstStyle/>
            <a:p>
              <a:r>
                <a:rPr lang="en-US" dirty="0"/>
                <a:t>QUIZ</a:t>
              </a:r>
            </a:p>
          </p:txBody>
        </p:sp>
        <p:cxnSp>
          <p:nvCxnSpPr>
            <p:cNvPr id="19" name="Straight Connector 18">
              <a:extLst>
                <a:ext uri="{FF2B5EF4-FFF2-40B4-BE49-F238E27FC236}">
                  <a16:creationId xmlns:a16="http://schemas.microsoft.com/office/drawing/2014/main" id="{FBA09962-FFF9-43D7-A073-58EC31AE5D04}"/>
                </a:ext>
              </a:extLst>
            </p:cNvPr>
            <p:cNvCxnSpPr/>
            <p:nvPr/>
          </p:nvCxnSpPr>
          <p:spPr>
            <a:xfrm>
              <a:off x="1576091" y="1741750"/>
              <a:ext cx="0" cy="64675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330930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6D97002-9789-4C37-A9CC-6B11437C8FD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B6D97002-9789-4C37-A9CC-6B11437C8FD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BC3A2CE-2FB1-42EB-847E-7D463C580E7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dirty="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20BAB8EF-6C62-445B-8017-FE6D3898359A}"/>
              </a:ext>
            </a:extLst>
          </p:cNvPr>
          <p:cNvSpPr>
            <a:spLocks noGrp="1"/>
          </p:cNvSpPr>
          <p:nvPr>
            <p:ph type="title"/>
          </p:nvPr>
        </p:nvSpPr>
        <p:spPr/>
        <p:txBody>
          <a:bodyPr anchor="b"/>
          <a:lstStyle/>
          <a:p>
            <a:r>
              <a:rPr lang="en-US" dirty="0"/>
              <a:t>CREATE TABLE</a:t>
            </a:r>
          </a:p>
        </p:txBody>
      </p:sp>
      <p:sp>
        <p:nvSpPr>
          <p:cNvPr id="6" name="Text Placeholder 5">
            <a:extLst>
              <a:ext uri="{FF2B5EF4-FFF2-40B4-BE49-F238E27FC236}">
                <a16:creationId xmlns:a16="http://schemas.microsoft.com/office/drawing/2014/main" id="{6AA88BCC-ED99-46EE-AA67-2707E10EFB1B}"/>
              </a:ext>
            </a:extLst>
          </p:cNvPr>
          <p:cNvSpPr>
            <a:spLocks noGrp="1"/>
          </p:cNvSpPr>
          <p:nvPr>
            <p:ph type="body" sz="quarter" idx="15"/>
          </p:nvPr>
        </p:nvSpPr>
        <p:spPr/>
        <p:txBody>
          <a:bodyPr/>
          <a:lstStyle/>
          <a:p>
            <a:r>
              <a:rPr lang="en-US" dirty="0"/>
              <a:t>text</a:t>
            </a:r>
          </a:p>
        </p:txBody>
      </p:sp>
      <p:sp>
        <p:nvSpPr>
          <p:cNvPr id="40" name="Title 1">
            <a:extLst>
              <a:ext uri="{FF2B5EF4-FFF2-40B4-BE49-F238E27FC236}">
                <a16:creationId xmlns:a16="http://schemas.microsoft.com/office/drawing/2014/main" id="{0BEAC72A-0FCF-D891-2B70-DB90C01A9E81}"/>
              </a:ext>
            </a:extLst>
          </p:cNvPr>
          <p:cNvSpPr txBox="1">
            <a:spLocks/>
          </p:cNvSpPr>
          <p:nvPr/>
        </p:nvSpPr>
        <p:spPr>
          <a:xfrm>
            <a:off x="914074" y="3429000"/>
            <a:ext cx="9708322" cy="1826906"/>
          </a:xfrm>
          <a:prstGeom prst="rect">
            <a:avLst/>
          </a:prstGeom>
        </p:spPr>
        <p:txBody>
          <a:bodyPr vert="horz" lIns="0" tIns="45720" rIns="0" bIns="0" rtlCol="0" anchor="t"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sz="2000" b="1" dirty="0">
                <a:solidFill>
                  <a:schemeClr val="accent6"/>
                </a:solidFill>
              </a:rPr>
              <a:t>CREATE TABLE </a:t>
            </a:r>
            <a:r>
              <a:rPr lang="en-AU" sz="2000" b="1" dirty="0">
                <a:solidFill>
                  <a:schemeClr val="accent1"/>
                </a:solidFill>
              </a:rPr>
              <a:t>IF NOT EXISTS </a:t>
            </a:r>
            <a:r>
              <a:rPr lang="en-AU" sz="2000" b="0" i="0" dirty="0">
                <a:effectLst/>
                <a:latin typeface="Söhne Mono"/>
              </a:rPr>
              <a:t>Employees (</a:t>
            </a:r>
          </a:p>
          <a:p>
            <a:r>
              <a:rPr lang="en-AU" sz="2000" dirty="0" err="1">
                <a:latin typeface="Söhne Mono"/>
              </a:rPr>
              <a:t>E</a:t>
            </a:r>
            <a:r>
              <a:rPr lang="en-AU" sz="2000" b="0" i="0" dirty="0" err="1">
                <a:effectLst/>
                <a:latin typeface="Söhne Mono"/>
              </a:rPr>
              <a:t>mployeeID</a:t>
            </a:r>
            <a:r>
              <a:rPr lang="en-AU" sz="2000" b="0" i="0" dirty="0">
                <a:effectLst/>
                <a:latin typeface="Söhne Mono"/>
              </a:rPr>
              <a:t> </a:t>
            </a:r>
            <a:r>
              <a:rPr lang="en-AU" sz="2000" b="0" i="0" dirty="0">
                <a:solidFill>
                  <a:schemeClr val="accent5">
                    <a:lumMod val="40000"/>
                    <a:lumOff val="60000"/>
                  </a:schemeClr>
                </a:solidFill>
                <a:effectLst/>
                <a:latin typeface="Söhne Mono"/>
              </a:rPr>
              <a:t>INT </a:t>
            </a:r>
            <a:r>
              <a:rPr lang="en-AU" sz="2000" b="0" i="0" dirty="0">
                <a:solidFill>
                  <a:schemeClr val="accent1"/>
                </a:solidFill>
                <a:effectLst/>
                <a:latin typeface="Söhne Mono"/>
              </a:rPr>
              <a:t>PRIMARY KEY</a:t>
            </a:r>
            <a:r>
              <a:rPr lang="en-AU" sz="2000" b="0" i="0" dirty="0">
                <a:effectLst/>
                <a:latin typeface="Söhne Mono"/>
              </a:rPr>
              <a:t>, </a:t>
            </a:r>
          </a:p>
          <a:p>
            <a:r>
              <a:rPr lang="en-AU" sz="2000" b="0" i="0" dirty="0">
                <a:effectLst/>
                <a:latin typeface="Söhne Mono"/>
              </a:rPr>
              <a:t>FirstName </a:t>
            </a:r>
            <a:r>
              <a:rPr lang="en-AU" sz="2000" b="0" i="0" dirty="0">
                <a:solidFill>
                  <a:schemeClr val="accent5">
                    <a:lumMod val="40000"/>
                    <a:lumOff val="60000"/>
                  </a:schemeClr>
                </a:solidFill>
                <a:effectLst/>
                <a:latin typeface="Söhne Mono"/>
              </a:rPr>
              <a:t>VARCHAR(50) </a:t>
            </a:r>
            <a:r>
              <a:rPr lang="en-AU" sz="2000" b="0" i="0" dirty="0">
                <a:solidFill>
                  <a:schemeClr val="accent1"/>
                </a:solidFill>
                <a:effectLst/>
                <a:latin typeface="Söhne Mono"/>
              </a:rPr>
              <a:t>NOT NULL</a:t>
            </a:r>
            <a:r>
              <a:rPr lang="en-AU" sz="2000" b="0" i="0" dirty="0">
                <a:solidFill>
                  <a:schemeClr val="accent5">
                    <a:lumMod val="40000"/>
                    <a:lumOff val="60000"/>
                  </a:schemeClr>
                </a:solidFill>
                <a:effectLst/>
                <a:latin typeface="Söhne Mono"/>
              </a:rPr>
              <a:t>, </a:t>
            </a:r>
          </a:p>
          <a:p>
            <a:r>
              <a:rPr lang="en-AU" sz="2000" b="0" i="0" dirty="0">
                <a:effectLst/>
                <a:latin typeface="Söhne Mono"/>
              </a:rPr>
              <a:t>LastName </a:t>
            </a:r>
            <a:r>
              <a:rPr lang="en-AU" sz="2000" b="0" i="0" dirty="0">
                <a:solidFill>
                  <a:schemeClr val="accent5">
                    <a:lumMod val="40000"/>
                    <a:lumOff val="60000"/>
                  </a:schemeClr>
                </a:solidFill>
                <a:effectLst/>
                <a:latin typeface="Söhne Mono"/>
              </a:rPr>
              <a:t>VARCHAR(50), </a:t>
            </a:r>
          </a:p>
          <a:p>
            <a:r>
              <a:rPr lang="en-AU" sz="2000" b="0" i="0" dirty="0">
                <a:effectLst/>
                <a:latin typeface="Söhne Mono"/>
              </a:rPr>
              <a:t>Email</a:t>
            </a:r>
            <a:r>
              <a:rPr lang="en-AU" sz="2000" b="0" i="0" dirty="0">
                <a:solidFill>
                  <a:schemeClr val="accent5">
                    <a:lumMod val="40000"/>
                    <a:lumOff val="60000"/>
                  </a:schemeClr>
                </a:solidFill>
                <a:effectLst/>
                <a:latin typeface="Söhne Mono"/>
              </a:rPr>
              <a:t> VARCHAR(100) </a:t>
            </a:r>
            <a:r>
              <a:rPr lang="en-AU" sz="2000" b="0" i="0" dirty="0">
                <a:solidFill>
                  <a:schemeClr val="accent1"/>
                </a:solidFill>
                <a:effectLst/>
                <a:latin typeface="Söhne Mono"/>
              </a:rPr>
              <a:t>UNIQUE</a:t>
            </a:r>
          </a:p>
          <a:p>
            <a:r>
              <a:rPr lang="en-AU" sz="2000" b="0" i="0" dirty="0">
                <a:effectLst/>
                <a:latin typeface="Söhne Mono"/>
              </a:rPr>
              <a:t>);</a:t>
            </a:r>
            <a:endParaRPr lang="en-AU" sz="2000" b="1" dirty="0"/>
          </a:p>
        </p:txBody>
      </p:sp>
      <p:sp>
        <p:nvSpPr>
          <p:cNvPr id="47" name="TextBox 46">
            <a:extLst>
              <a:ext uri="{FF2B5EF4-FFF2-40B4-BE49-F238E27FC236}">
                <a16:creationId xmlns:a16="http://schemas.microsoft.com/office/drawing/2014/main" id="{86822A36-25F1-B433-281E-62DA3B33C198}"/>
              </a:ext>
            </a:extLst>
          </p:cNvPr>
          <p:cNvSpPr txBox="1"/>
          <p:nvPr/>
        </p:nvSpPr>
        <p:spPr>
          <a:xfrm>
            <a:off x="914398" y="1822995"/>
            <a:ext cx="11277602" cy="1200329"/>
          </a:xfrm>
          <a:prstGeom prst="rect">
            <a:avLst/>
          </a:prstGeom>
          <a:noFill/>
        </p:spPr>
        <p:txBody>
          <a:bodyPr wrap="square">
            <a:spAutoFit/>
          </a:bodyPr>
          <a:lstStyle/>
          <a:p>
            <a:r>
              <a:rPr lang="en-AU" b="0" i="0" dirty="0">
                <a:effectLst/>
              </a:rPr>
              <a:t>The </a:t>
            </a:r>
            <a:r>
              <a:rPr lang="en-AU" dirty="0"/>
              <a:t>CREATE</a:t>
            </a:r>
            <a:r>
              <a:rPr lang="en-AU" b="0" i="0" dirty="0">
                <a:effectLst/>
              </a:rPr>
              <a:t> command in SQL is used to create new database objects, such as tables, indexes, views, or databases themselves. It also allows you to define the structure and properties of these objects. </a:t>
            </a:r>
            <a:endParaRPr lang="en-AU" dirty="0"/>
          </a:p>
          <a:p>
            <a:pPr marL="285750" indent="-285750">
              <a:buFont typeface="Arial" panose="020B0604020202020204" pitchFamily="34" charset="0"/>
              <a:buChar char="•"/>
            </a:pPr>
            <a:r>
              <a:rPr lang="en-AU" dirty="0"/>
              <a:t>Need to specify the table name, column names and what their types are</a:t>
            </a:r>
          </a:p>
          <a:p>
            <a:pPr marL="285750" indent="-285750">
              <a:buFont typeface="Arial" panose="020B0604020202020204" pitchFamily="34" charset="0"/>
              <a:buChar char="•"/>
            </a:pPr>
            <a:r>
              <a:rPr lang="en-AU" dirty="0"/>
              <a:t>Can go further by adding constraints (e.g. not null), specifying a primary/foreign key, having a default value, etc</a:t>
            </a:r>
          </a:p>
        </p:txBody>
      </p:sp>
      <p:sp>
        <p:nvSpPr>
          <p:cNvPr id="48" name="TextBox 47">
            <a:extLst>
              <a:ext uri="{FF2B5EF4-FFF2-40B4-BE49-F238E27FC236}">
                <a16:creationId xmlns:a16="http://schemas.microsoft.com/office/drawing/2014/main" id="{15B1EDC7-6B76-E589-DF6E-768E1416E76E}"/>
              </a:ext>
            </a:extLst>
          </p:cNvPr>
          <p:cNvSpPr txBox="1"/>
          <p:nvPr/>
        </p:nvSpPr>
        <p:spPr>
          <a:xfrm>
            <a:off x="7073576" y="3809498"/>
            <a:ext cx="3035300" cy="338554"/>
          </a:xfrm>
          <a:prstGeom prst="rect">
            <a:avLst/>
          </a:prstGeom>
          <a:noFill/>
        </p:spPr>
        <p:txBody>
          <a:bodyPr wrap="square">
            <a:spAutoFit/>
          </a:bodyPr>
          <a:lstStyle/>
          <a:p>
            <a:r>
              <a:rPr lang="en-AU" sz="1600" b="0" i="0" dirty="0">
                <a:solidFill>
                  <a:srgbClr val="DA291C"/>
                </a:solidFill>
                <a:effectLst/>
              </a:rPr>
              <a:t>Why add IF NOT EXISTS?</a:t>
            </a:r>
            <a:endParaRPr lang="en-AU" sz="1600" dirty="0">
              <a:solidFill>
                <a:srgbClr val="DA291C"/>
              </a:solidFill>
            </a:endParaRPr>
          </a:p>
        </p:txBody>
      </p:sp>
      <p:cxnSp>
        <p:nvCxnSpPr>
          <p:cNvPr id="50" name="Straight Arrow Connector 49">
            <a:extLst>
              <a:ext uri="{FF2B5EF4-FFF2-40B4-BE49-F238E27FC236}">
                <a16:creationId xmlns:a16="http://schemas.microsoft.com/office/drawing/2014/main" id="{9145412E-80F4-F03B-8BF4-065F6DDD844D}"/>
              </a:ext>
            </a:extLst>
          </p:cNvPr>
          <p:cNvCxnSpPr>
            <a:cxnSpLocks/>
            <a:stCxn id="48" idx="1"/>
          </p:cNvCxnSpPr>
          <p:nvPr/>
        </p:nvCxnSpPr>
        <p:spPr>
          <a:xfrm flipH="1" flipV="1">
            <a:off x="5473376" y="3606800"/>
            <a:ext cx="1600200" cy="371975"/>
          </a:xfrm>
          <a:prstGeom prst="straightConnector1">
            <a:avLst/>
          </a:prstGeom>
          <a:ln>
            <a:solidFill>
              <a:srgbClr val="DA291C"/>
            </a:solidFill>
            <a:tailEnd type="triangle"/>
          </a:ln>
        </p:spPr>
        <p:style>
          <a:lnRef idx="1">
            <a:schemeClr val="accent1"/>
          </a:lnRef>
          <a:fillRef idx="0">
            <a:schemeClr val="accent1"/>
          </a:fillRef>
          <a:effectRef idx="0">
            <a:schemeClr val="accent1"/>
          </a:effectRef>
          <a:fontRef idx="minor">
            <a:schemeClr val="tx1"/>
          </a:fontRef>
        </p:style>
      </p:cxnSp>
      <p:sp>
        <p:nvSpPr>
          <p:cNvPr id="52" name="Title 1">
            <a:extLst>
              <a:ext uri="{FF2B5EF4-FFF2-40B4-BE49-F238E27FC236}">
                <a16:creationId xmlns:a16="http://schemas.microsoft.com/office/drawing/2014/main" id="{13F21096-3E38-E030-0DD9-5CADE9012B5E}"/>
              </a:ext>
            </a:extLst>
          </p:cNvPr>
          <p:cNvSpPr txBox="1">
            <a:spLocks/>
          </p:cNvSpPr>
          <p:nvPr/>
        </p:nvSpPr>
        <p:spPr>
          <a:xfrm>
            <a:off x="914074" y="5255906"/>
            <a:ext cx="9708322" cy="1826906"/>
          </a:xfrm>
          <a:prstGeom prst="rect">
            <a:avLst/>
          </a:prstGeom>
        </p:spPr>
        <p:txBody>
          <a:bodyPr vert="horz" lIns="0" tIns="45720" rIns="0" bIns="0" rtlCol="0" anchor="t"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sz="2000" b="1" dirty="0">
                <a:solidFill>
                  <a:schemeClr val="accent6"/>
                </a:solidFill>
              </a:rPr>
              <a:t>CREATE TEMPORARY TABLE </a:t>
            </a:r>
            <a:r>
              <a:rPr lang="en-AU" sz="2000" dirty="0" err="1">
                <a:latin typeface="Söhne Mono"/>
              </a:rPr>
              <a:t>e</a:t>
            </a:r>
            <a:r>
              <a:rPr lang="en-AU" sz="2000" b="0" i="0" dirty="0" err="1">
                <a:effectLst/>
                <a:latin typeface="Söhne Mono"/>
              </a:rPr>
              <a:t>mployees_tmp_table</a:t>
            </a:r>
            <a:r>
              <a:rPr lang="en-AU" sz="2000" b="0" i="0" dirty="0">
                <a:effectLst/>
                <a:latin typeface="Söhne Mono"/>
              </a:rPr>
              <a:t> </a:t>
            </a:r>
            <a:r>
              <a:rPr lang="en-AU" sz="2000" b="1" dirty="0">
                <a:solidFill>
                  <a:schemeClr val="accent6"/>
                </a:solidFill>
              </a:rPr>
              <a:t>AS </a:t>
            </a:r>
          </a:p>
          <a:p>
            <a:r>
              <a:rPr lang="en-AU" sz="2000" b="1" dirty="0">
                <a:solidFill>
                  <a:schemeClr val="accent6"/>
                </a:solidFill>
              </a:rPr>
              <a:t>SELECT </a:t>
            </a:r>
            <a:r>
              <a:rPr lang="en-AU" sz="2000" dirty="0"/>
              <a:t>*</a:t>
            </a:r>
            <a:r>
              <a:rPr lang="en-AU" sz="2000" b="1" dirty="0">
                <a:solidFill>
                  <a:schemeClr val="accent6"/>
                </a:solidFill>
              </a:rPr>
              <a:t> FROM </a:t>
            </a:r>
            <a:r>
              <a:rPr lang="en-AU" sz="2000" dirty="0">
                <a:latin typeface="Söhne Mono"/>
              </a:rPr>
              <a:t>Employees where </a:t>
            </a:r>
            <a:r>
              <a:rPr lang="en-AU" sz="2000" dirty="0" err="1">
                <a:latin typeface="Söhne Mono"/>
              </a:rPr>
              <a:t>currently_employed</a:t>
            </a:r>
            <a:r>
              <a:rPr lang="en-AU" sz="2000" dirty="0">
                <a:latin typeface="Söhne Mono"/>
              </a:rPr>
              <a:t> </a:t>
            </a:r>
            <a:r>
              <a:rPr lang="en-AU" sz="2000" b="1" dirty="0">
                <a:solidFill>
                  <a:schemeClr val="accent6"/>
                </a:solidFill>
                <a:latin typeface="Söhne Mono"/>
              </a:rPr>
              <a:t>IS</a:t>
            </a:r>
            <a:r>
              <a:rPr lang="en-AU" sz="2000" b="1" dirty="0">
                <a:solidFill>
                  <a:schemeClr val="accent6"/>
                </a:solidFill>
              </a:rPr>
              <a:t> TRUE</a:t>
            </a:r>
          </a:p>
          <a:p>
            <a:r>
              <a:rPr lang="en-AU" sz="2000" b="1" dirty="0">
                <a:solidFill>
                  <a:schemeClr val="accent6"/>
                </a:solidFill>
              </a:rPr>
              <a:t>AND</a:t>
            </a:r>
            <a:r>
              <a:rPr lang="en-AU" sz="2000" dirty="0">
                <a:latin typeface="Söhne Mono"/>
              </a:rPr>
              <a:t> Email </a:t>
            </a:r>
            <a:r>
              <a:rPr lang="en-AU" sz="2000" b="1" dirty="0">
                <a:solidFill>
                  <a:schemeClr val="accent6"/>
                </a:solidFill>
                <a:latin typeface="Söhne Mono"/>
              </a:rPr>
              <a:t>IS NOT NULL;</a:t>
            </a:r>
            <a:endParaRPr lang="en-AU" sz="2000" b="1" dirty="0">
              <a:solidFill>
                <a:schemeClr val="accent6"/>
              </a:solidFill>
            </a:endParaRPr>
          </a:p>
        </p:txBody>
      </p:sp>
    </p:spTree>
    <p:extLst>
      <p:ext uri="{BB962C8B-B14F-4D97-AF65-F5344CB8AC3E}">
        <p14:creationId xmlns:p14="http://schemas.microsoft.com/office/powerpoint/2010/main" val="278714773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6D97002-9789-4C37-A9CC-6B11437C8FD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B6D97002-9789-4C37-A9CC-6B11437C8FD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BC3A2CE-2FB1-42EB-847E-7D463C580E7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dirty="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20BAB8EF-6C62-445B-8017-FE6D3898359A}"/>
              </a:ext>
            </a:extLst>
          </p:cNvPr>
          <p:cNvSpPr>
            <a:spLocks noGrp="1"/>
          </p:cNvSpPr>
          <p:nvPr>
            <p:ph type="title"/>
          </p:nvPr>
        </p:nvSpPr>
        <p:spPr/>
        <p:txBody>
          <a:bodyPr anchor="b"/>
          <a:lstStyle/>
          <a:p>
            <a:r>
              <a:rPr lang="en-US" dirty="0"/>
              <a:t>DROP TABLE</a:t>
            </a:r>
          </a:p>
        </p:txBody>
      </p:sp>
      <p:sp>
        <p:nvSpPr>
          <p:cNvPr id="6" name="Text Placeholder 5">
            <a:extLst>
              <a:ext uri="{FF2B5EF4-FFF2-40B4-BE49-F238E27FC236}">
                <a16:creationId xmlns:a16="http://schemas.microsoft.com/office/drawing/2014/main" id="{6AA88BCC-ED99-46EE-AA67-2707E10EFB1B}"/>
              </a:ext>
            </a:extLst>
          </p:cNvPr>
          <p:cNvSpPr>
            <a:spLocks noGrp="1"/>
          </p:cNvSpPr>
          <p:nvPr>
            <p:ph type="body" sz="quarter" idx="15"/>
          </p:nvPr>
        </p:nvSpPr>
        <p:spPr/>
        <p:txBody>
          <a:bodyPr/>
          <a:lstStyle/>
          <a:p>
            <a:r>
              <a:rPr lang="en-US" dirty="0"/>
              <a:t>text</a:t>
            </a:r>
          </a:p>
        </p:txBody>
      </p:sp>
      <p:pic>
        <p:nvPicPr>
          <p:cNvPr id="6146" name="Picture 2" descr="Drop table : r/ProgrammerHumor">
            <a:extLst>
              <a:ext uri="{FF2B5EF4-FFF2-40B4-BE49-F238E27FC236}">
                <a16:creationId xmlns:a16="http://schemas.microsoft.com/office/drawing/2014/main" id="{24A3BEB3-488D-3922-15AE-FAE14AF8A600}"/>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895326" y="1892808"/>
            <a:ext cx="3382274" cy="313415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55E64F15-1828-FEDF-9A3E-C46D7EE901CA}"/>
              </a:ext>
            </a:extLst>
          </p:cNvPr>
          <p:cNvSpPr txBox="1">
            <a:spLocks/>
          </p:cNvSpPr>
          <p:nvPr/>
        </p:nvSpPr>
        <p:spPr>
          <a:xfrm>
            <a:off x="914400" y="3131820"/>
            <a:ext cx="2520122"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sz="3200" b="1" dirty="0">
                <a:solidFill>
                  <a:schemeClr val="accent6"/>
                </a:solidFill>
              </a:rPr>
              <a:t>DROP TABLE</a:t>
            </a:r>
          </a:p>
        </p:txBody>
      </p:sp>
      <p:sp>
        <p:nvSpPr>
          <p:cNvPr id="29" name="Title 1">
            <a:extLst>
              <a:ext uri="{FF2B5EF4-FFF2-40B4-BE49-F238E27FC236}">
                <a16:creationId xmlns:a16="http://schemas.microsoft.com/office/drawing/2014/main" id="{A0AB1C82-BE89-C697-DB49-ED10D89B24E3}"/>
              </a:ext>
            </a:extLst>
          </p:cNvPr>
          <p:cNvSpPr txBox="1">
            <a:spLocks/>
          </p:cNvSpPr>
          <p:nvPr/>
        </p:nvSpPr>
        <p:spPr>
          <a:xfrm>
            <a:off x="2921449" y="3131820"/>
            <a:ext cx="155448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pPr algn="ctr"/>
            <a:r>
              <a:rPr lang="en-AU" sz="3200" dirty="0"/>
              <a:t>Users;</a:t>
            </a:r>
          </a:p>
        </p:txBody>
      </p:sp>
      <p:sp>
        <p:nvSpPr>
          <p:cNvPr id="37" name="Title 1">
            <a:extLst>
              <a:ext uri="{FF2B5EF4-FFF2-40B4-BE49-F238E27FC236}">
                <a16:creationId xmlns:a16="http://schemas.microsoft.com/office/drawing/2014/main" id="{6E98D876-0ABA-911B-5428-83F17ECE5F57}"/>
              </a:ext>
            </a:extLst>
          </p:cNvPr>
          <p:cNvSpPr txBox="1">
            <a:spLocks/>
          </p:cNvSpPr>
          <p:nvPr/>
        </p:nvSpPr>
        <p:spPr>
          <a:xfrm>
            <a:off x="914399" y="3726180"/>
            <a:ext cx="4177839"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sz="3200" b="1" dirty="0">
                <a:solidFill>
                  <a:schemeClr val="accent6"/>
                </a:solidFill>
              </a:rPr>
              <a:t>DROP TABLE   </a:t>
            </a:r>
            <a:r>
              <a:rPr lang="en-AU" sz="3200" b="1" dirty="0">
                <a:solidFill>
                  <a:schemeClr val="accent1"/>
                </a:solidFill>
              </a:rPr>
              <a:t>IF EXISTS</a:t>
            </a:r>
          </a:p>
        </p:txBody>
      </p:sp>
      <p:sp>
        <p:nvSpPr>
          <p:cNvPr id="39" name="Title 1">
            <a:extLst>
              <a:ext uri="{FF2B5EF4-FFF2-40B4-BE49-F238E27FC236}">
                <a16:creationId xmlns:a16="http://schemas.microsoft.com/office/drawing/2014/main" id="{A224DB2D-C50A-54B6-C88A-CCABAB7D69DC}"/>
              </a:ext>
            </a:extLst>
          </p:cNvPr>
          <p:cNvSpPr txBox="1">
            <a:spLocks/>
          </p:cNvSpPr>
          <p:nvPr/>
        </p:nvSpPr>
        <p:spPr>
          <a:xfrm>
            <a:off x="4582884" y="3731260"/>
            <a:ext cx="155448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pPr algn="ctr"/>
            <a:r>
              <a:rPr lang="en-AU" sz="3200" dirty="0"/>
              <a:t>Users;</a:t>
            </a:r>
          </a:p>
        </p:txBody>
      </p:sp>
      <p:sp>
        <p:nvSpPr>
          <p:cNvPr id="8" name="TextBox 7">
            <a:extLst>
              <a:ext uri="{FF2B5EF4-FFF2-40B4-BE49-F238E27FC236}">
                <a16:creationId xmlns:a16="http://schemas.microsoft.com/office/drawing/2014/main" id="{F9BE6FB8-41DB-6FD7-C105-0773A1C483DC}"/>
              </a:ext>
            </a:extLst>
          </p:cNvPr>
          <p:cNvSpPr txBox="1"/>
          <p:nvPr/>
        </p:nvSpPr>
        <p:spPr>
          <a:xfrm>
            <a:off x="914399" y="1822995"/>
            <a:ext cx="6680202" cy="1200329"/>
          </a:xfrm>
          <a:prstGeom prst="rect">
            <a:avLst/>
          </a:prstGeom>
          <a:noFill/>
        </p:spPr>
        <p:txBody>
          <a:bodyPr wrap="square">
            <a:spAutoFit/>
          </a:bodyPr>
          <a:lstStyle/>
          <a:p>
            <a:pPr algn="l"/>
            <a:r>
              <a:rPr lang="en-AU" b="0" i="0" dirty="0">
                <a:effectLst/>
                <a:latin typeface="Söhne"/>
              </a:rPr>
              <a:t>The DROP command is used to remove database objects, such as tables, views, or indexes. Be careful! DROP, permanently deletes the specified object and its associated data. </a:t>
            </a:r>
            <a:br>
              <a:rPr lang="en-AU" dirty="0"/>
            </a:br>
            <a:endParaRPr lang="en-AU" dirty="0"/>
          </a:p>
        </p:txBody>
      </p:sp>
    </p:spTree>
    <p:extLst>
      <p:ext uri="{BB962C8B-B14F-4D97-AF65-F5344CB8AC3E}">
        <p14:creationId xmlns:p14="http://schemas.microsoft.com/office/powerpoint/2010/main" val="30541960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6D97002-9789-4C37-A9CC-6B11437C8FD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B6D97002-9789-4C37-A9CC-6B11437C8FD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BC3A2CE-2FB1-42EB-847E-7D463C580E7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dirty="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20BAB8EF-6C62-445B-8017-FE6D3898359A}"/>
              </a:ext>
            </a:extLst>
          </p:cNvPr>
          <p:cNvSpPr>
            <a:spLocks noGrp="1"/>
          </p:cNvSpPr>
          <p:nvPr>
            <p:ph type="title"/>
          </p:nvPr>
        </p:nvSpPr>
        <p:spPr/>
        <p:txBody>
          <a:bodyPr anchor="b"/>
          <a:lstStyle/>
          <a:p>
            <a:r>
              <a:rPr lang="en-US" dirty="0"/>
              <a:t>ALTER TABLE</a:t>
            </a:r>
          </a:p>
        </p:txBody>
      </p:sp>
      <p:sp>
        <p:nvSpPr>
          <p:cNvPr id="6" name="Text Placeholder 5">
            <a:extLst>
              <a:ext uri="{FF2B5EF4-FFF2-40B4-BE49-F238E27FC236}">
                <a16:creationId xmlns:a16="http://schemas.microsoft.com/office/drawing/2014/main" id="{6AA88BCC-ED99-46EE-AA67-2707E10EFB1B}"/>
              </a:ext>
            </a:extLst>
          </p:cNvPr>
          <p:cNvSpPr>
            <a:spLocks noGrp="1"/>
          </p:cNvSpPr>
          <p:nvPr>
            <p:ph type="body" sz="quarter" idx="15"/>
          </p:nvPr>
        </p:nvSpPr>
        <p:spPr/>
        <p:txBody>
          <a:bodyPr/>
          <a:lstStyle/>
          <a:p>
            <a:r>
              <a:rPr lang="en-US" dirty="0"/>
              <a:t>text</a:t>
            </a:r>
          </a:p>
        </p:txBody>
      </p:sp>
      <p:sp>
        <p:nvSpPr>
          <p:cNvPr id="9" name="Title 1">
            <a:extLst>
              <a:ext uri="{FF2B5EF4-FFF2-40B4-BE49-F238E27FC236}">
                <a16:creationId xmlns:a16="http://schemas.microsoft.com/office/drawing/2014/main" id="{55E64F15-1828-FEDF-9A3E-C46D7EE901CA}"/>
              </a:ext>
            </a:extLst>
          </p:cNvPr>
          <p:cNvSpPr txBox="1">
            <a:spLocks/>
          </p:cNvSpPr>
          <p:nvPr/>
        </p:nvSpPr>
        <p:spPr>
          <a:xfrm>
            <a:off x="914398" y="3429000"/>
            <a:ext cx="8156045"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sz="2400" b="1" dirty="0">
                <a:solidFill>
                  <a:schemeClr val="accent6"/>
                </a:solidFill>
              </a:rPr>
              <a:t>ALTER TABLE </a:t>
            </a:r>
            <a:r>
              <a:rPr lang="en-AU" sz="2400" dirty="0"/>
              <a:t>Employees</a:t>
            </a:r>
            <a:r>
              <a:rPr lang="en-AU" sz="2400" b="1" dirty="0">
                <a:solidFill>
                  <a:schemeClr val="accent6"/>
                </a:solidFill>
              </a:rPr>
              <a:t> ADD COLUMN </a:t>
            </a:r>
            <a:r>
              <a:rPr lang="en-AU" sz="2400" dirty="0" err="1"/>
              <a:t>PhoneNumber</a:t>
            </a:r>
            <a:r>
              <a:rPr lang="en-AU" sz="2400" b="1" dirty="0">
                <a:solidFill>
                  <a:schemeClr val="accent6"/>
                </a:solidFill>
              </a:rPr>
              <a:t> VARCHAR(15);</a:t>
            </a:r>
          </a:p>
        </p:txBody>
      </p:sp>
      <p:sp>
        <p:nvSpPr>
          <p:cNvPr id="37" name="Title 1">
            <a:extLst>
              <a:ext uri="{FF2B5EF4-FFF2-40B4-BE49-F238E27FC236}">
                <a16:creationId xmlns:a16="http://schemas.microsoft.com/office/drawing/2014/main" id="{6E98D876-0ABA-911B-5428-83F17ECE5F57}"/>
              </a:ext>
            </a:extLst>
          </p:cNvPr>
          <p:cNvSpPr txBox="1">
            <a:spLocks/>
          </p:cNvSpPr>
          <p:nvPr/>
        </p:nvSpPr>
        <p:spPr>
          <a:xfrm>
            <a:off x="914397" y="4023360"/>
            <a:ext cx="7964595"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sz="2400" b="1" dirty="0">
                <a:solidFill>
                  <a:schemeClr val="accent6"/>
                </a:solidFill>
              </a:rPr>
              <a:t>ALTER TABLE </a:t>
            </a:r>
            <a:r>
              <a:rPr lang="en-AU" sz="2400" dirty="0"/>
              <a:t>Employees</a:t>
            </a:r>
            <a:r>
              <a:rPr lang="en-AU" sz="2400" b="1" dirty="0"/>
              <a:t> </a:t>
            </a:r>
            <a:r>
              <a:rPr lang="en-AU" sz="2400" b="1" dirty="0">
                <a:solidFill>
                  <a:schemeClr val="accent6"/>
                </a:solidFill>
              </a:rPr>
              <a:t>ALTER COLUMN </a:t>
            </a:r>
            <a:r>
              <a:rPr lang="en-AU" sz="2400" dirty="0"/>
              <a:t>Age</a:t>
            </a:r>
            <a:r>
              <a:rPr lang="en-AU" sz="2400" dirty="0">
                <a:solidFill>
                  <a:schemeClr val="accent6"/>
                </a:solidFill>
              </a:rPr>
              <a:t> </a:t>
            </a:r>
            <a:r>
              <a:rPr lang="en-AU" sz="2400" b="1" dirty="0">
                <a:solidFill>
                  <a:schemeClr val="accent6"/>
                </a:solidFill>
              </a:rPr>
              <a:t>TYPE SMALLINT;</a:t>
            </a:r>
          </a:p>
        </p:txBody>
      </p:sp>
      <p:sp>
        <p:nvSpPr>
          <p:cNvPr id="8" name="TextBox 7">
            <a:extLst>
              <a:ext uri="{FF2B5EF4-FFF2-40B4-BE49-F238E27FC236}">
                <a16:creationId xmlns:a16="http://schemas.microsoft.com/office/drawing/2014/main" id="{76191978-FF20-88AF-2DBC-EF233192741B}"/>
              </a:ext>
            </a:extLst>
          </p:cNvPr>
          <p:cNvSpPr txBox="1"/>
          <p:nvPr/>
        </p:nvSpPr>
        <p:spPr>
          <a:xfrm>
            <a:off x="914398" y="1828800"/>
            <a:ext cx="10362879" cy="1477328"/>
          </a:xfrm>
          <a:prstGeom prst="rect">
            <a:avLst/>
          </a:prstGeom>
          <a:noFill/>
        </p:spPr>
        <p:txBody>
          <a:bodyPr wrap="square">
            <a:spAutoFit/>
          </a:bodyPr>
          <a:lstStyle/>
          <a:p>
            <a:pPr algn="l"/>
            <a:r>
              <a:rPr lang="en-AU" b="0" i="0" dirty="0">
                <a:effectLst/>
              </a:rPr>
              <a:t>The ALTER command is used to modify the structure of an existing database object. You can use ALTER to add, modify, or delete columns, constraints, or other properties of a table, or to change the name of a table. </a:t>
            </a:r>
          </a:p>
          <a:p>
            <a:pPr algn="l"/>
            <a:endParaRPr lang="en-AU" dirty="0"/>
          </a:p>
          <a:p>
            <a:pPr algn="l"/>
            <a:r>
              <a:rPr lang="en-AU" dirty="0"/>
              <a:t>It is for when we change our minds about some aspect of the table after table creation. You can also change this directly in </a:t>
            </a:r>
            <a:r>
              <a:rPr lang="en-AU" dirty="0" err="1"/>
              <a:t>DBeaver</a:t>
            </a:r>
            <a:r>
              <a:rPr lang="en-AU" dirty="0"/>
              <a:t> using the UI for convenience. </a:t>
            </a:r>
            <a:endParaRPr lang="en-US" dirty="0"/>
          </a:p>
        </p:txBody>
      </p:sp>
      <p:sp>
        <p:nvSpPr>
          <p:cNvPr id="12" name="Title 1">
            <a:extLst>
              <a:ext uri="{FF2B5EF4-FFF2-40B4-BE49-F238E27FC236}">
                <a16:creationId xmlns:a16="http://schemas.microsoft.com/office/drawing/2014/main" id="{6AF0378A-CE8F-651F-3A51-8B74CA5ED223}"/>
              </a:ext>
            </a:extLst>
          </p:cNvPr>
          <p:cNvSpPr txBox="1">
            <a:spLocks/>
          </p:cNvSpPr>
          <p:nvPr/>
        </p:nvSpPr>
        <p:spPr>
          <a:xfrm>
            <a:off x="914397" y="4643120"/>
            <a:ext cx="8902703"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sz="2400" b="1" dirty="0">
                <a:solidFill>
                  <a:schemeClr val="accent6"/>
                </a:solidFill>
              </a:rPr>
              <a:t>ALTER TABLE </a:t>
            </a:r>
            <a:r>
              <a:rPr lang="en-AU" sz="2400" dirty="0"/>
              <a:t>Employees</a:t>
            </a:r>
            <a:r>
              <a:rPr lang="en-AU" sz="2400" b="1" dirty="0"/>
              <a:t> </a:t>
            </a:r>
            <a:r>
              <a:rPr lang="en-AU" sz="2400" b="1" dirty="0">
                <a:solidFill>
                  <a:schemeClr val="accent6"/>
                </a:solidFill>
              </a:rPr>
              <a:t>RENAME COLUMN </a:t>
            </a:r>
            <a:r>
              <a:rPr lang="en-AU" sz="2400" dirty="0"/>
              <a:t>FirstName to </a:t>
            </a:r>
            <a:r>
              <a:rPr lang="en-AU" sz="2400" dirty="0" err="1"/>
              <a:t>first_name</a:t>
            </a:r>
            <a:r>
              <a:rPr lang="en-AU" sz="2400" dirty="0"/>
              <a:t>;</a:t>
            </a:r>
          </a:p>
        </p:txBody>
      </p:sp>
      <p:sp>
        <p:nvSpPr>
          <p:cNvPr id="13" name="Title 1">
            <a:extLst>
              <a:ext uri="{FF2B5EF4-FFF2-40B4-BE49-F238E27FC236}">
                <a16:creationId xmlns:a16="http://schemas.microsoft.com/office/drawing/2014/main" id="{A491F121-85B3-BB55-3557-A59269D08673}"/>
              </a:ext>
            </a:extLst>
          </p:cNvPr>
          <p:cNvSpPr txBox="1">
            <a:spLocks/>
          </p:cNvSpPr>
          <p:nvPr/>
        </p:nvSpPr>
        <p:spPr>
          <a:xfrm>
            <a:off x="914397" y="5234701"/>
            <a:ext cx="8902703"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sz="2400" b="1" dirty="0">
                <a:solidFill>
                  <a:schemeClr val="accent6"/>
                </a:solidFill>
              </a:rPr>
              <a:t>ALTER TABLE </a:t>
            </a:r>
            <a:r>
              <a:rPr lang="en-AU" sz="2400" dirty="0"/>
              <a:t>Employees</a:t>
            </a:r>
            <a:r>
              <a:rPr lang="en-AU" sz="2400" b="1" dirty="0">
                <a:solidFill>
                  <a:schemeClr val="accent6"/>
                </a:solidFill>
              </a:rPr>
              <a:t> DROP COLUMN;</a:t>
            </a:r>
          </a:p>
        </p:txBody>
      </p:sp>
    </p:spTree>
    <p:extLst>
      <p:ext uri="{BB962C8B-B14F-4D97-AF65-F5344CB8AC3E}">
        <p14:creationId xmlns:p14="http://schemas.microsoft.com/office/powerpoint/2010/main" val="2456070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A1BD3CA-AD30-ECC9-0AAB-CF075C266117}"/>
              </a:ext>
            </a:extLst>
          </p:cNvPr>
          <p:cNvSpPr txBox="1"/>
          <p:nvPr/>
        </p:nvSpPr>
        <p:spPr>
          <a:xfrm>
            <a:off x="349758" y="208526"/>
            <a:ext cx="6094476" cy="523220"/>
          </a:xfrm>
          <a:prstGeom prst="rect">
            <a:avLst/>
          </a:prstGeom>
          <a:noFill/>
        </p:spPr>
        <p:txBody>
          <a:bodyPr wrap="square">
            <a:spAutoFit/>
          </a:bodyPr>
          <a:lstStyle/>
          <a:p>
            <a:r>
              <a:rPr lang="en-AU" sz="2800" b="1" i="0" dirty="0">
                <a:effectLst/>
                <a:latin typeface="Söhne"/>
              </a:rPr>
              <a:t>Roche’s Maxim</a:t>
            </a:r>
            <a:endParaRPr lang="en-AU" sz="2800" dirty="0"/>
          </a:p>
        </p:txBody>
      </p:sp>
      <p:cxnSp>
        <p:nvCxnSpPr>
          <p:cNvPr id="4" name="Straight Connector 3">
            <a:extLst>
              <a:ext uri="{FF2B5EF4-FFF2-40B4-BE49-F238E27FC236}">
                <a16:creationId xmlns:a16="http://schemas.microsoft.com/office/drawing/2014/main" id="{BF48BB5E-5ECE-05A1-B372-ABC6329269B2}"/>
              </a:ext>
            </a:extLst>
          </p:cNvPr>
          <p:cNvCxnSpPr>
            <a:cxnSpLocks/>
          </p:cNvCxnSpPr>
          <p:nvPr/>
        </p:nvCxnSpPr>
        <p:spPr>
          <a:xfrm>
            <a:off x="246888" y="758952"/>
            <a:ext cx="1110081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C765EAAB-C820-263A-965B-3508CE2CA617}"/>
              </a:ext>
            </a:extLst>
          </p:cNvPr>
          <p:cNvPicPr>
            <a:picLocks noChangeAspect="1"/>
          </p:cNvPicPr>
          <p:nvPr/>
        </p:nvPicPr>
        <p:blipFill>
          <a:blip r:embed="rId3"/>
          <a:stretch>
            <a:fillRect/>
          </a:stretch>
        </p:blipFill>
        <p:spPr>
          <a:xfrm>
            <a:off x="4677727" y="3276981"/>
            <a:ext cx="6143625" cy="2114550"/>
          </a:xfrm>
          <a:prstGeom prst="rect">
            <a:avLst/>
          </a:prstGeom>
        </p:spPr>
      </p:pic>
      <p:pic>
        <p:nvPicPr>
          <p:cNvPr id="7" name="Picture 6">
            <a:extLst>
              <a:ext uri="{FF2B5EF4-FFF2-40B4-BE49-F238E27FC236}">
                <a16:creationId xmlns:a16="http://schemas.microsoft.com/office/drawing/2014/main" id="{4C91B6A8-A568-F48D-ACB7-9C4D4626F910}"/>
              </a:ext>
            </a:extLst>
          </p:cNvPr>
          <p:cNvPicPr>
            <a:picLocks noChangeAspect="1"/>
          </p:cNvPicPr>
          <p:nvPr/>
        </p:nvPicPr>
        <p:blipFill>
          <a:blip r:embed="rId4"/>
          <a:stretch>
            <a:fillRect/>
          </a:stretch>
        </p:blipFill>
        <p:spPr>
          <a:xfrm>
            <a:off x="475488" y="1128141"/>
            <a:ext cx="5105400" cy="1190625"/>
          </a:xfrm>
          <a:prstGeom prst="rect">
            <a:avLst/>
          </a:prstGeom>
        </p:spPr>
      </p:pic>
    </p:spTree>
    <p:extLst>
      <p:ext uri="{BB962C8B-B14F-4D97-AF65-F5344CB8AC3E}">
        <p14:creationId xmlns:p14="http://schemas.microsoft.com/office/powerpoint/2010/main" val="1518270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6D97002-9789-4C37-A9CC-6B11437C8FD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B6D97002-9789-4C37-A9CC-6B11437C8FD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BC3A2CE-2FB1-42EB-847E-7D463C580E7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dirty="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20BAB8EF-6C62-445B-8017-FE6D3898359A}"/>
              </a:ext>
            </a:extLst>
          </p:cNvPr>
          <p:cNvSpPr>
            <a:spLocks noGrp="1"/>
          </p:cNvSpPr>
          <p:nvPr>
            <p:ph type="title"/>
          </p:nvPr>
        </p:nvSpPr>
        <p:spPr/>
        <p:txBody>
          <a:bodyPr anchor="b"/>
          <a:lstStyle/>
          <a:p>
            <a:r>
              <a:rPr lang="en-US" dirty="0"/>
              <a:t>INSERTS</a:t>
            </a:r>
          </a:p>
        </p:txBody>
      </p:sp>
      <p:sp>
        <p:nvSpPr>
          <p:cNvPr id="6" name="Text Placeholder 5">
            <a:extLst>
              <a:ext uri="{FF2B5EF4-FFF2-40B4-BE49-F238E27FC236}">
                <a16:creationId xmlns:a16="http://schemas.microsoft.com/office/drawing/2014/main" id="{6AA88BCC-ED99-46EE-AA67-2707E10EFB1B}"/>
              </a:ext>
            </a:extLst>
          </p:cNvPr>
          <p:cNvSpPr>
            <a:spLocks noGrp="1"/>
          </p:cNvSpPr>
          <p:nvPr>
            <p:ph type="body" sz="quarter" idx="15"/>
          </p:nvPr>
        </p:nvSpPr>
        <p:spPr/>
        <p:txBody>
          <a:bodyPr/>
          <a:lstStyle/>
          <a:p>
            <a:r>
              <a:rPr lang="en-US" dirty="0"/>
              <a:t>text</a:t>
            </a:r>
          </a:p>
        </p:txBody>
      </p:sp>
      <p:sp>
        <p:nvSpPr>
          <p:cNvPr id="40" name="Title 1">
            <a:extLst>
              <a:ext uri="{FF2B5EF4-FFF2-40B4-BE49-F238E27FC236}">
                <a16:creationId xmlns:a16="http://schemas.microsoft.com/office/drawing/2014/main" id="{0BEAC72A-0FCF-D891-2B70-DB90C01A9E81}"/>
              </a:ext>
            </a:extLst>
          </p:cNvPr>
          <p:cNvSpPr txBox="1">
            <a:spLocks/>
          </p:cNvSpPr>
          <p:nvPr/>
        </p:nvSpPr>
        <p:spPr>
          <a:xfrm>
            <a:off x="1015674" y="2465623"/>
            <a:ext cx="9708322" cy="1826906"/>
          </a:xfrm>
          <a:prstGeom prst="rect">
            <a:avLst/>
          </a:prstGeom>
        </p:spPr>
        <p:txBody>
          <a:bodyPr vert="horz" lIns="0" tIns="45720" rIns="0" bIns="0" rtlCol="0" anchor="t"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sz="2000" b="1" dirty="0">
                <a:solidFill>
                  <a:schemeClr val="accent6"/>
                </a:solidFill>
              </a:rPr>
              <a:t>INSERT INTO </a:t>
            </a:r>
            <a:r>
              <a:rPr lang="en-AU" sz="2000" dirty="0" err="1"/>
              <a:t>table_name</a:t>
            </a:r>
            <a:r>
              <a:rPr lang="en-AU" sz="2000" dirty="0"/>
              <a:t> (column1, column2, column3, ...)</a:t>
            </a:r>
          </a:p>
          <a:p>
            <a:r>
              <a:rPr lang="en-AU" sz="2000" b="1" dirty="0">
                <a:solidFill>
                  <a:schemeClr val="accent6"/>
                </a:solidFill>
              </a:rPr>
              <a:t>VALUES</a:t>
            </a:r>
            <a:r>
              <a:rPr lang="en-AU" sz="2000" dirty="0">
                <a:solidFill>
                  <a:schemeClr val="accent6"/>
                </a:solidFill>
              </a:rPr>
              <a:t> </a:t>
            </a:r>
            <a:r>
              <a:rPr lang="en-AU" sz="2000" dirty="0"/>
              <a:t>(value1, value2, value3, ...);</a:t>
            </a:r>
          </a:p>
        </p:txBody>
      </p:sp>
      <p:sp>
        <p:nvSpPr>
          <p:cNvPr id="47" name="TextBox 46">
            <a:extLst>
              <a:ext uri="{FF2B5EF4-FFF2-40B4-BE49-F238E27FC236}">
                <a16:creationId xmlns:a16="http://schemas.microsoft.com/office/drawing/2014/main" id="{86822A36-25F1-B433-281E-62DA3B33C198}"/>
              </a:ext>
            </a:extLst>
          </p:cNvPr>
          <p:cNvSpPr txBox="1"/>
          <p:nvPr/>
        </p:nvSpPr>
        <p:spPr>
          <a:xfrm>
            <a:off x="914400" y="1375771"/>
            <a:ext cx="10363200" cy="923330"/>
          </a:xfrm>
          <a:prstGeom prst="rect">
            <a:avLst/>
          </a:prstGeom>
          <a:noFill/>
        </p:spPr>
        <p:txBody>
          <a:bodyPr wrap="square">
            <a:spAutoFit/>
          </a:bodyPr>
          <a:lstStyle/>
          <a:p>
            <a:r>
              <a:rPr lang="en-AU" b="0" i="0" dirty="0">
                <a:effectLst/>
              </a:rPr>
              <a:t>A significant amount of SQL work is in extracting, transforming and loading data </a:t>
            </a:r>
            <a:r>
              <a:rPr lang="en-AU" dirty="0"/>
              <a:t>to populate or ‘seed’ tables with initial data</a:t>
            </a:r>
            <a:r>
              <a:rPr lang="en-AU" b="0" i="0" dirty="0">
                <a:effectLst/>
              </a:rPr>
              <a:t>. In future we may also want to add new rows of data to our tables. The insert statement is how we do that. </a:t>
            </a:r>
            <a:endParaRPr lang="en-AU" dirty="0"/>
          </a:p>
        </p:txBody>
      </p:sp>
      <p:sp>
        <p:nvSpPr>
          <p:cNvPr id="52" name="Title 1">
            <a:extLst>
              <a:ext uri="{FF2B5EF4-FFF2-40B4-BE49-F238E27FC236}">
                <a16:creationId xmlns:a16="http://schemas.microsoft.com/office/drawing/2014/main" id="{13F21096-3E38-E030-0DD9-5CADE9012B5E}"/>
              </a:ext>
            </a:extLst>
          </p:cNvPr>
          <p:cNvSpPr txBox="1">
            <a:spLocks/>
          </p:cNvSpPr>
          <p:nvPr/>
        </p:nvSpPr>
        <p:spPr>
          <a:xfrm>
            <a:off x="1015674" y="3286760"/>
            <a:ext cx="9708322" cy="1826906"/>
          </a:xfrm>
          <a:prstGeom prst="rect">
            <a:avLst/>
          </a:prstGeom>
        </p:spPr>
        <p:txBody>
          <a:bodyPr vert="horz" lIns="0" tIns="45720" rIns="0" bIns="0" rtlCol="0" anchor="t"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sz="2000" b="1" dirty="0">
                <a:solidFill>
                  <a:schemeClr val="accent6"/>
                </a:solidFill>
              </a:rPr>
              <a:t>INSERT INTO </a:t>
            </a:r>
            <a:r>
              <a:rPr lang="en-AU" sz="2000" dirty="0" err="1">
                <a:latin typeface="Söhne Mono"/>
              </a:rPr>
              <a:t>EmployeeTable</a:t>
            </a:r>
            <a:r>
              <a:rPr lang="en-AU" sz="2000" dirty="0">
                <a:latin typeface="Söhne Mono"/>
              </a:rPr>
              <a:t>(</a:t>
            </a:r>
            <a:r>
              <a:rPr lang="en-AU" sz="2000" dirty="0" err="1">
                <a:latin typeface="Söhne Mono"/>
              </a:rPr>
              <a:t>employee_ID</a:t>
            </a:r>
            <a:r>
              <a:rPr lang="en-AU" sz="2000" dirty="0">
                <a:latin typeface="Söhne Mono"/>
              </a:rPr>
              <a:t>, </a:t>
            </a:r>
            <a:r>
              <a:rPr lang="en-AU" sz="2000" dirty="0" err="1">
                <a:latin typeface="Söhne Mono"/>
              </a:rPr>
              <a:t>first_name</a:t>
            </a:r>
            <a:r>
              <a:rPr lang="en-AU" sz="2000" dirty="0">
                <a:latin typeface="Söhne Mono"/>
              </a:rPr>
              <a:t>, </a:t>
            </a:r>
            <a:r>
              <a:rPr lang="en-AU" sz="2000" dirty="0" err="1">
                <a:latin typeface="Söhne Mono"/>
              </a:rPr>
              <a:t>last_name</a:t>
            </a:r>
            <a:r>
              <a:rPr lang="en-AU" sz="2000" dirty="0">
                <a:latin typeface="Söhne Mono"/>
              </a:rPr>
              <a:t>, age, </a:t>
            </a:r>
            <a:r>
              <a:rPr lang="en-AU" sz="2000" dirty="0" err="1">
                <a:latin typeface="Söhne Mono"/>
              </a:rPr>
              <a:t>position_type</a:t>
            </a:r>
            <a:r>
              <a:rPr lang="en-AU" sz="2000" dirty="0">
                <a:latin typeface="Söhne Mono"/>
              </a:rPr>
              <a:t>)</a:t>
            </a:r>
          </a:p>
          <a:p>
            <a:r>
              <a:rPr lang="en-AU" sz="2000" b="1" dirty="0">
                <a:solidFill>
                  <a:schemeClr val="accent6"/>
                </a:solidFill>
              </a:rPr>
              <a:t>SELECT</a:t>
            </a:r>
            <a:r>
              <a:rPr lang="en-AU" sz="2000" dirty="0">
                <a:latin typeface="Söhne Mono"/>
              </a:rPr>
              <a:t> id, </a:t>
            </a:r>
            <a:r>
              <a:rPr lang="en-AU" sz="2000" dirty="0" err="1">
                <a:latin typeface="Söhne Mono"/>
              </a:rPr>
              <a:t>firstName</a:t>
            </a:r>
            <a:r>
              <a:rPr lang="en-AU" sz="2000" dirty="0">
                <a:latin typeface="Söhne Mono"/>
              </a:rPr>
              <a:t>, </a:t>
            </a:r>
            <a:r>
              <a:rPr lang="en-AU" sz="2000" dirty="0" err="1">
                <a:latin typeface="Söhne Mono"/>
              </a:rPr>
              <a:t>lastName</a:t>
            </a:r>
            <a:r>
              <a:rPr lang="en-AU" sz="2000" dirty="0">
                <a:latin typeface="Söhne Mono"/>
              </a:rPr>
              <a:t>, age, ‘FULL_TIME’</a:t>
            </a:r>
          </a:p>
          <a:p>
            <a:r>
              <a:rPr lang="en-AU" sz="2000" b="1" dirty="0">
                <a:solidFill>
                  <a:schemeClr val="accent6"/>
                </a:solidFill>
              </a:rPr>
              <a:t>FROM</a:t>
            </a:r>
            <a:r>
              <a:rPr lang="en-AU" sz="2000" dirty="0">
                <a:latin typeface="Söhne Mono"/>
              </a:rPr>
              <a:t> </a:t>
            </a:r>
            <a:r>
              <a:rPr lang="en-AU" sz="2000" dirty="0" err="1">
                <a:latin typeface="Söhne Mono"/>
              </a:rPr>
              <a:t>legacyEmployeeTable</a:t>
            </a:r>
            <a:endParaRPr lang="en-AU" sz="2000" dirty="0">
              <a:latin typeface="Söhne Mono"/>
            </a:endParaRPr>
          </a:p>
          <a:p>
            <a:r>
              <a:rPr lang="en-AU" sz="2000" b="1" dirty="0">
                <a:solidFill>
                  <a:schemeClr val="accent6"/>
                </a:solidFill>
              </a:rPr>
              <a:t>WHERE</a:t>
            </a:r>
            <a:r>
              <a:rPr lang="en-AU" sz="2000" dirty="0">
                <a:latin typeface="Söhne Mono"/>
              </a:rPr>
              <a:t> </a:t>
            </a:r>
            <a:r>
              <a:rPr lang="en-AU" sz="2000" dirty="0" err="1">
                <a:latin typeface="Söhne Mono"/>
              </a:rPr>
              <a:t>currently_employed</a:t>
            </a:r>
            <a:r>
              <a:rPr lang="en-AU" sz="2000" dirty="0">
                <a:latin typeface="Söhne Mono"/>
              </a:rPr>
              <a:t> = TRUE;</a:t>
            </a:r>
            <a:endParaRPr lang="en-AU" sz="2000" b="1" dirty="0"/>
          </a:p>
        </p:txBody>
      </p:sp>
      <p:sp>
        <p:nvSpPr>
          <p:cNvPr id="3" name="Title 1">
            <a:extLst>
              <a:ext uri="{FF2B5EF4-FFF2-40B4-BE49-F238E27FC236}">
                <a16:creationId xmlns:a16="http://schemas.microsoft.com/office/drawing/2014/main" id="{B490668B-8747-22D1-944D-C1946F2889AD}"/>
              </a:ext>
            </a:extLst>
          </p:cNvPr>
          <p:cNvSpPr txBox="1">
            <a:spLocks/>
          </p:cNvSpPr>
          <p:nvPr/>
        </p:nvSpPr>
        <p:spPr>
          <a:xfrm>
            <a:off x="1015674" y="4696553"/>
            <a:ext cx="9708322" cy="2070100"/>
          </a:xfrm>
          <a:prstGeom prst="rect">
            <a:avLst/>
          </a:prstGeom>
        </p:spPr>
        <p:txBody>
          <a:bodyPr vert="horz" lIns="0" tIns="45720" rIns="0" bIns="0" rtlCol="0" anchor="t"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sz="2000" b="1" dirty="0">
                <a:solidFill>
                  <a:schemeClr val="accent6"/>
                </a:solidFill>
              </a:rPr>
              <a:t>WITH </a:t>
            </a:r>
            <a:r>
              <a:rPr lang="en-AU" sz="2000" dirty="0" err="1"/>
              <a:t>document_date</a:t>
            </a:r>
            <a:r>
              <a:rPr lang="en-AU" sz="2000" dirty="0"/>
              <a:t> </a:t>
            </a:r>
            <a:r>
              <a:rPr lang="en-AU" sz="2000" b="1" dirty="0">
                <a:solidFill>
                  <a:schemeClr val="accent6"/>
                </a:solidFill>
              </a:rPr>
              <a:t>AS </a:t>
            </a:r>
          </a:p>
          <a:p>
            <a:r>
              <a:rPr lang="en-AU" sz="2000" b="1" dirty="0">
                <a:solidFill>
                  <a:schemeClr val="accent6"/>
                </a:solidFill>
              </a:rPr>
              <a:t>(SELECT </a:t>
            </a:r>
            <a:r>
              <a:rPr lang="en-AU" sz="2000" dirty="0"/>
              <a:t>MAX(date) </a:t>
            </a:r>
            <a:r>
              <a:rPr lang="en-AU" sz="2000" b="1" dirty="0">
                <a:solidFill>
                  <a:schemeClr val="accent6"/>
                </a:solidFill>
              </a:rPr>
              <a:t>AS </a:t>
            </a:r>
            <a:r>
              <a:rPr lang="en-AU" sz="2000" dirty="0" err="1"/>
              <a:t>newest_date</a:t>
            </a:r>
            <a:endParaRPr lang="en-AU" sz="2000" dirty="0"/>
          </a:p>
          <a:p>
            <a:r>
              <a:rPr lang="en-AU" sz="2000" b="1" dirty="0">
                <a:solidFill>
                  <a:schemeClr val="accent6"/>
                </a:solidFill>
              </a:rPr>
              <a:t>FROM </a:t>
            </a:r>
            <a:r>
              <a:rPr lang="en-AU" sz="2000" dirty="0" err="1"/>
              <a:t>payRevisions</a:t>
            </a:r>
            <a:endParaRPr lang="en-AU" sz="2000" dirty="0"/>
          </a:p>
          <a:p>
            <a:r>
              <a:rPr lang="en-AU" sz="2000" b="1" dirty="0">
                <a:solidFill>
                  <a:schemeClr val="accent6"/>
                </a:solidFill>
              </a:rPr>
              <a:t>),</a:t>
            </a:r>
          </a:p>
          <a:p>
            <a:r>
              <a:rPr lang="en-AU" sz="2000" b="1" dirty="0">
                <a:solidFill>
                  <a:schemeClr val="accent6"/>
                </a:solidFill>
              </a:rPr>
              <a:t>INSERT INTO </a:t>
            </a:r>
            <a:r>
              <a:rPr lang="en-AU" sz="2000" dirty="0" err="1">
                <a:latin typeface="Söhne Mono"/>
              </a:rPr>
              <a:t>renumerationTable</a:t>
            </a:r>
            <a:r>
              <a:rPr lang="en-AU" sz="2000" dirty="0">
                <a:latin typeface="Söhne Mono"/>
              </a:rPr>
              <a:t>(</a:t>
            </a:r>
            <a:r>
              <a:rPr lang="en-AU" sz="2000" dirty="0" err="1">
                <a:latin typeface="Söhne Mono"/>
              </a:rPr>
              <a:t>file_ID</a:t>
            </a:r>
            <a:r>
              <a:rPr lang="en-AU" sz="2000" dirty="0">
                <a:latin typeface="Söhne Mono"/>
              </a:rPr>
              <a:t>, </a:t>
            </a:r>
            <a:r>
              <a:rPr lang="en-AU" sz="2000" dirty="0" err="1">
                <a:latin typeface="Söhne Mono"/>
              </a:rPr>
              <a:t>file_type</a:t>
            </a:r>
            <a:r>
              <a:rPr lang="en-AU" sz="2000" dirty="0">
                <a:latin typeface="Söhne Mono"/>
              </a:rPr>
              <a:t>, </a:t>
            </a:r>
            <a:r>
              <a:rPr lang="en-AU" sz="2000" dirty="0" err="1">
                <a:latin typeface="Söhne Mono"/>
              </a:rPr>
              <a:t>renum_amount</a:t>
            </a:r>
            <a:r>
              <a:rPr lang="en-AU" sz="2000" dirty="0">
                <a:latin typeface="Söhne Mono"/>
              </a:rPr>
              <a:t>, </a:t>
            </a:r>
            <a:r>
              <a:rPr lang="en-AU" sz="2000" dirty="0" err="1">
                <a:latin typeface="Söhne Mono"/>
              </a:rPr>
              <a:t>dt_last_reviewed</a:t>
            </a:r>
            <a:r>
              <a:rPr lang="en-AU" sz="2000" dirty="0">
                <a:latin typeface="Söhne Mono"/>
              </a:rPr>
              <a:t>)</a:t>
            </a:r>
          </a:p>
          <a:p>
            <a:r>
              <a:rPr lang="en-AU" sz="2000" b="1" dirty="0">
                <a:solidFill>
                  <a:schemeClr val="accent6"/>
                </a:solidFill>
              </a:rPr>
              <a:t>SELECT</a:t>
            </a:r>
            <a:r>
              <a:rPr lang="en-AU" sz="2000" dirty="0">
                <a:latin typeface="Söhne Mono"/>
              </a:rPr>
              <a:t> id, ‘PDF’, salary, </a:t>
            </a:r>
            <a:r>
              <a:rPr lang="en-AU" sz="2000" dirty="0" err="1">
                <a:latin typeface="Söhne Mono"/>
              </a:rPr>
              <a:t>newest_date</a:t>
            </a:r>
            <a:r>
              <a:rPr lang="en-AU" sz="2000" dirty="0">
                <a:latin typeface="Söhne Mono"/>
              </a:rPr>
              <a:t> </a:t>
            </a:r>
            <a:r>
              <a:rPr lang="en-AU" sz="2000" b="1" dirty="0">
                <a:solidFill>
                  <a:schemeClr val="accent6"/>
                </a:solidFill>
              </a:rPr>
              <a:t>FROM</a:t>
            </a:r>
            <a:r>
              <a:rPr lang="en-AU" sz="2000" dirty="0">
                <a:latin typeface="Söhne Mono"/>
              </a:rPr>
              <a:t> </a:t>
            </a:r>
            <a:r>
              <a:rPr lang="en-AU" sz="2000" dirty="0" err="1">
                <a:latin typeface="Söhne Mono"/>
              </a:rPr>
              <a:t>document_date</a:t>
            </a:r>
            <a:r>
              <a:rPr lang="en-AU" sz="2000" dirty="0">
                <a:latin typeface="Söhne Mono"/>
              </a:rPr>
              <a:t>, </a:t>
            </a:r>
            <a:r>
              <a:rPr lang="en-AU" sz="2000" dirty="0" err="1">
                <a:latin typeface="Söhne Mono"/>
              </a:rPr>
              <a:t>payRevisions</a:t>
            </a:r>
            <a:r>
              <a:rPr lang="en-AU" sz="2000" dirty="0">
                <a:latin typeface="Söhne Mono"/>
              </a:rPr>
              <a:t>;</a:t>
            </a:r>
            <a:endParaRPr lang="en-AU" sz="2000" b="1" dirty="0"/>
          </a:p>
        </p:txBody>
      </p:sp>
    </p:spTree>
    <p:extLst>
      <p:ext uri="{BB962C8B-B14F-4D97-AF65-F5344CB8AC3E}">
        <p14:creationId xmlns:p14="http://schemas.microsoft.com/office/powerpoint/2010/main" val="28792779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6D97002-9789-4C37-A9CC-6B11437C8FD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B6D97002-9789-4C37-A9CC-6B11437C8FD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BC3A2CE-2FB1-42EB-847E-7D463C580E7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dirty="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20BAB8EF-6C62-445B-8017-FE6D3898359A}"/>
              </a:ext>
            </a:extLst>
          </p:cNvPr>
          <p:cNvSpPr>
            <a:spLocks noGrp="1"/>
          </p:cNvSpPr>
          <p:nvPr>
            <p:ph type="title"/>
          </p:nvPr>
        </p:nvSpPr>
        <p:spPr/>
        <p:txBody>
          <a:bodyPr anchor="b"/>
          <a:lstStyle/>
          <a:p>
            <a:r>
              <a:rPr lang="en-US" dirty="0"/>
              <a:t>UPDATES</a:t>
            </a:r>
          </a:p>
        </p:txBody>
      </p:sp>
      <p:sp>
        <p:nvSpPr>
          <p:cNvPr id="6" name="Text Placeholder 5">
            <a:extLst>
              <a:ext uri="{FF2B5EF4-FFF2-40B4-BE49-F238E27FC236}">
                <a16:creationId xmlns:a16="http://schemas.microsoft.com/office/drawing/2014/main" id="{6AA88BCC-ED99-46EE-AA67-2707E10EFB1B}"/>
              </a:ext>
            </a:extLst>
          </p:cNvPr>
          <p:cNvSpPr>
            <a:spLocks noGrp="1"/>
          </p:cNvSpPr>
          <p:nvPr>
            <p:ph type="body" sz="quarter" idx="15"/>
          </p:nvPr>
        </p:nvSpPr>
        <p:spPr/>
        <p:txBody>
          <a:bodyPr/>
          <a:lstStyle/>
          <a:p>
            <a:r>
              <a:rPr lang="en-US" dirty="0"/>
              <a:t>text</a:t>
            </a:r>
          </a:p>
        </p:txBody>
      </p:sp>
      <p:sp>
        <p:nvSpPr>
          <p:cNvPr id="8" name="TextBox 7">
            <a:extLst>
              <a:ext uri="{FF2B5EF4-FFF2-40B4-BE49-F238E27FC236}">
                <a16:creationId xmlns:a16="http://schemas.microsoft.com/office/drawing/2014/main" id="{F9BE6FB8-41DB-6FD7-C105-0773A1C483DC}"/>
              </a:ext>
            </a:extLst>
          </p:cNvPr>
          <p:cNvSpPr txBox="1"/>
          <p:nvPr/>
        </p:nvSpPr>
        <p:spPr>
          <a:xfrm>
            <a:off x="914399" y="1822995"/>
            <a:ext cx="10248902" cy="1754326"/>
          </a:xfrm>
          <a:prstGeom prst="rect">
            <a:avLst/>
          </a:prstGeom>
          <a:noFill/>
        </p:spPr>
        <p:txBody>
          <a:bodyPr wrap="square">
            <a:spAutoFit/>
          </a:bodyPr>
          <a:lstStyle/>
          <a:p>
            <a:pPr algn="l"/>
            <a:r>
              <a:rPr lang="en-AU" b="0" i="0" dirty="0">
                <a:effectLst/>
                <a:latin typeface="Söhne"/>
              </a:rPr>
              <a:t>The UPDATE statement is used to modify existing records in a table. It's particularly handy when you need to change data due to corrections, updates, or other reasons. Clauses are very important to ensure we only update the right data. </a:t>
            </a:r>
          </a:p>
          <a:p>
            <a:pPr algn="l"/>
            <a:r>
              <a:rPr lang="en-AU" b="0" i="0" dirty="0">
                <a:effectLst/>
                <a:latin typeface="Söhne"/>
              </a:rPr>
              <a:t>Common examples of </a:t>
            </a:r>
            <a:r>
              <a:rPr lang="en-AU" dirty="0">
                <a:latin typeface="Söhne"/>
              </a:rPr>
              <a:t>use might be updating an employees income, updating whether a record is currently valid, updating the date a record was last altered. </a:t>
            </a:r>
            <a:br>
              <a:rPr lang="en-AU" dirty="0"/>
            </a:br>
            <a:endParaRPr lang="en-AU" dirty="0"/>
          </a:p>
        </p:txBody>
      </p:sp>
      <p:sp>
        <p:nvSpPr>
          <p:cNvPr id="3" name="Title 1">
            <a:extLst>
              <a:ext uri="{FF2B5EF4-FFF2-40B4-BE49-F238E27FC236}">
                <a16:creationId xmlns:a16="http://schemas.microsoft.com/office/drawing/2014/main" id="{97A7B839-A26A-246B-4E84-379C0974E595}"/>
              </a:ext>
            </a:extLst>
          </p:cNvPr>
          <p:cNvSpPr txBox="1">
            <a:spLocks/>
          </p:cNvSpPr>
          <p:nvPr/>
        </p:nvSpPr>
        <p:spPr>
          <a:xfrm>
            <a:off x="1028699" y="3503657"/>
            <a:ext cx="9708322" cy="1826906"/>
          </a:xfrm>
          <a:prstGeom prst="rect">
            <a:avLst/>
          </a:prstGeom>
        </p:spPr>
        <p:txBody>
          <a:bodyPr vert="horz" lIns="0" tIns="45720" rIns="0" bIns="0" rtlCol="0" anchor="t"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sz="2000" b="1" i="0" dirty="0">
                <a:solidFill>
                  <a:srgbClr val="004F59"/>
                </a:solidFill>
                <a:effectLst/>
                <a:latin typeface="+mn-lt"/>
              </a:rPr>
              <a:t>UPDATE</a:t>
            </a:r>
            <a:r>
              <a:rPr lang="en-AU" sz="2000" b="0" i="0" dirty="0">
                <a:effectLst/>
                <a:latin typeface="+mn-lt"/>
              </a:rPr>
              <a:t> </a:t>
            </a:r>
            <a:r>
              <a:rPr lang="en-AU" sz="2000" b="0" i="0" dirty="0" err="1">
                <a:effectLst/>
                <a:latin typeface="+mn-lt"/>
              </a:rPr>
              <a:t>table_name</a:t>
            </a:r>
            <a:r>
              <a:rPr lang="en-AU" sz="2000" b="0" i="0" dirty="0">
                <a:effectLst/>
                <a:latin typeface="+mn-lt"/>
              </a:rPr>
              <a:t> </a:t>
            </a:r>
            <a:r>
              <a:rPr lang="en-AU" sz="2000" b="1" i="0" dirty="0">
                <a:solidFill>
                  <a:srgbClr val="004F59"/>
                </a:solidFill>
                <a:effectLst/>
                <a:latin typeface="+mn-lt"/>
              </a:rPr>
              <a:t>SET</a:t>
            </a:r>
            <a:r>
              <a:rPr lang="en-AU" sz="2000" b="0" i="0" dirty="0">
                <a:effectLst/>
                <a:latin typeface="+mn-lt"/>
              </a:rPr>
              <a:t> column1 = value1, column2 = value2, ... </a:t>
            </a:r>
            <a:r>
              <a:rPr lang="en-AU" sz="2000" b="1" i="0" dirty="0">
                <a:solidFill>
                  <a:srgbClr val="004F59"/>
                </a:solidFill>
                <a:effectLst/>
                <a:latin typeface="+mn-lt"/>
              </a:rPr>
              <a:t>WHERE</a:t>
            </a:r>
            <a:r>
              <a:rPr lang="en-AU" sz="2000" b="0" i="0" dirty="0">
                <a:effectLst/>
                <a:latin typeface="+mn-lt"/>
              </a:rPr>
              <a:t> condition;</a:t>
            </a:r>
            <a:endParaRPr lang="en-AU" sz="4000" b="1" dirty="0">
              <a:latin typeface="+mn-lt"/>
            </a:endParaRPr>
          </a:p>
        </p:txBody>
      </p:sp>
      <p:sp>
        <p:nvSpPr>
          <p:cNvPr id="7" name="Title 1">
            <a:extLst>
              <a:ext uri="{FF2B5EF4-FFF2-40B4-BE49-F238E27FC236}">
                <a16:creationId xmlns:a16="http://schemas.microsoft.com/office/drawing/2014/main" id="{D53FB89F-3CCD-E664-A4EA-6C61770F24B9}"/>
              </a:ext>
            </a:extLst>
          </p:cNvPr>
          <p:cNvSpPr txBox="1">
            <a:spLocks/>
          </p:cNvSpPr>
          <p:nvPr/>
        </p:nvSpPr>
        <p:spPr>
          <a:xfrm>
            <a:off x="1028699" y="4111012"/>
            <a:ext cx="10896601" cy="1826906"/>
          </a:xfrm>
          <a:prstGeom prst="rect">
            <a:avLst/>
          </a:prstGeom>
        </p:spPr>
        <p:txBody>
          <a:bodyPr vert="horz" lIns="0" tIns="45720" rIns="0" bIns="0" rtlCol="0" anchor="t"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sz="2000" b="1" dirty="0">
                <a:solidFill>
                  <a:srgbClr val="004F59"/>
                </a:solidFill>
                <a:effectLst/>
                <a:latin typeface="+mn-lt"/>
              </a:rPr>
              <a:t>WITH</a:t>
            </a:r>
            <a:r>
              <a:rPr lang="en-AU" sz="2000" dirty="0">
                <a:solidFill>
                  <a:srgbClr val="004F59"/>
                </a:solidFill>
                <a:effectLst/>
                <a:latin typeface="+mn-lt"/>
              </a:rPr>
              <a:t> </a:t>
            </a:r>
            <a:r>
              <a:rPr lang="en-AU" sz="2000" dirty="0" err="1">
                <a:solidFill>
                  <a:srgbClr val="004F59"/>
                </a:solidFill>
                <a:effectLst/>
                <a:latin typeface="+mn-lt"/>
              </a:rPr>
              <a:t>tempRecTable</a:t>
            </a:r>
            <a:r>
              <a:rPr lang="en-AU" sz="2000" dirty="0">
                <a:solidFill>
                  <a:srgbClr val="004F59"/>
                </a:solidFill>
                <a:effectLst/>
                <a:latin typeface="+mn-lt"/>
              </a:rPr>
              <a:t> </a:t>
            </a:r>
            <a:r>
              <a:rPr lang="en-AU" sz="2000" b="1" dirty="0">
                <a:solidFill>
                  <a:srgbClr val="004F59"/>
                </a:solidFill>
                <a:latin typeface="+mn-lt"/>
              </a:rPr>
              <a:t>AS</a:t>
            </a:r>
            <a:r>
              <a:rPr lang="en-AU" sz="2000" dirty="0">
                <a:solidFill>
                  <a:srgbClr val="004F59"/>
                </a:solidFill>
                <a:effectLst/>
                <a:latin typeface="+mn-lt"/>
              </a:rPr>
              <a:t> (</a:t>
            </a:r>
          </a:p>
          <a:p>
            <a:r>
              <a:rPr lang="en-AU" sz="2000" b="1" dirty="0">
                <a:solidFill>
                  <a:srgbClr val="004F59"/>
                </a:solidFill>
                <a:effectLst/>
                <a:latin typeface="+mn-lt"/>
              </a:rPr>
              <a:t>SELECT MAX</a:t>
            </a:r>
            <a:r>
              <a:rPr lang="en-AU" sz="2000" dirty="0">
                <a:solidFill>
                  <a:srgbClr val="004F59"/>
                </a:solidFill>
                <a:effectLst/>
                <a:latin typeface="+mn-lt"/>
              </a:rPr>
              <a:t>(</a:t>
            </a:r>
            <a:r>
              <a:rPr lang="en-AU" sz="2000" dirty="0" err="1">
                <a:solidFill>
                  <a:srgbClr val="004F59"/>
                </a:solidFill>
                <a:effectLst/>
                <a:latin typeface="+mn-lt"/>
              </a:rPr>
              <a:t>record_sales</a:t>
            </a:r>
            <a:r>
              <a:rPr lang="en-AU" sz="2000" dirty="0">
                <a:solidFill>
                  <a:srgbClr val="004F59"/>
                </a:solidFill>
                <a:effectLst/>
                <a:latin typeface="+mn-lt"/>
              </a:rPr>
              <a:t>) </a:t>
            </a:r>
            <a:r>
              <a:rPr lang="en-AU" sz="2000" b="1" dirty="0">
                <a:solidFill>
                  <a:srgbClr val="004F59"/>
                </a:solidFill>
                <a:latin typeface="+mn-lt"/>
              </a:rPr>
              <a:t>AS</a:t>
            </a:r>
            <a:r>
              <a:rPr lang="en-AU" sz="2000" dirty="0">
                <a:solidFill>
                  <a:srgbClr val="004F59"/>
                </a:solidFill>
                <a:effectLst/>
                <a:latin typeface="+mn-lt"/>
              </a:rPr>
              <a:t> quantity</a:t>
            </a:r>
          </a:p>
          <a:p>
            <a:r>
              <a:rPr lang="en-AU" sz="2000" b="1" dirty="0">
                <a:solidFill>
                  <a:srgbClr val="004F59"/>
                </a:solidFill>
                <a:effectLst/>
                <a:latin typeface="+mn-lt"/>
              </a:rPr>
              <a:t>FROM</a:t>
            </a:r>
            <a:r>
              <a:rPr lang="en-AU" sz="2000" dirty="0">
                <a:solidFill>
                  <a:srgbClr val="004F59"/>
                </a:solidFill>
                <a:effectLst/>
                <a:latin typeface="+mn-lt"/>
              </a:rPr>
              <a:t> </a:t>
            </a:r>
            <a:r>
              <a:rPr lang="en-AU" sz="2000" dirty="0" err="1">
                <a:solidFill>
                  <a:srgbClr val="004F59"/>
                </a:solidFill>
                <a:effectLst/>
                <a:latin typeface="+mn-lt"/>
              </a:rPr>
              <a:t>salesTable</a:t>
            </a:r>
            <a:endParaRPr lang="en-AU" sz="2000" dirty="0">
              <a:solidFill>
                <a:srgbClr val="004F59"/>
              </a:solidFill>
              <a:effectLst/>
              <a:latin typeface="+mn-lt"/>
            </a:endParaRPr>
          </a:p>
          <a:p>
            <a:r>
              <a:rPr lang="en-AU" sz="2000" dirty="0">
                <a:solidFill>
                  <a:srgbClr val="004F59"/>
                </a:solidFill>
                <a:effectLst/>
                <a:latin typeface="+mn-lt"/>
              </a:rPr>
              <a:t>)</a:t>
            </a:r>
          </a:p>
          <a:p>
            <a:r>
              <a:rPr lang="en-AU" sz="2000" b="1" dirty="0">
                <a:solidFill>
                  <a:srgbClr val="004F59"/>
                </a:solidFill>
                <a:latin typeface="+mn-lt"/>
              </a:rPr>
              <a:t>UPDATE</a:t>
            </a:r>
            <a:r>
              <a:rPr lang="en-AU" sz="2000" dirty="0">
                <a:solidFill>
                  <a:srgbClr val="004F59"/>
                </a:solidFill>
                <a:effectLst/>
                <a:latin typeface="+mn-lt"/>
              </a:rPr>
              <a:t> Records</a:t>
            </a:r>
          </a:p>
          <a:p>
            <a:r>
              <a:rPr lang="en-AU" sz="2000" b="1" dirty="0">
                <a:solidFill>
                  <a:srgbClr val="004F59"/>
                </a:solidFill>
                <a:effectLst/>
                <a:latin typeface="+mn-lt"/>
              </a:rPr>
              <a:t>SET</a:t>
            </a:r>
            <a:r>
              <a:rPr lang="en-AU" sz="2000" dirty="0">
                <a:solidFill>
                  <a:srgbClr val="004F59"/>
                </a:solidFill>
                <a:effectLst/>
                <a:latin typeface="+mn-lt"/>
              </a:rPr>
              <a:t> </a:t>
            </a:r>
            <a:r>
              <a:rPr lang="en-AU" sz="2000" dirty="0" err="1">
                <a:solidFill>
                  <a:srgbClr val="004F59"/>
                </a:solidFill>
                <a:effectLst/>
                <a:latin typeface="+mn-lt"/>
              </a:rPr>
              <a:t>sales_quantity</a:t>
            </a:r>
            <a:r>
              <a:rPr lang="en-AU" sz="2000">
                <a:solidFill>
                  <a:srgbClr val="004F59"/>
                </a:solidFill>
                <a:effectLst/>
                <a:latin typeface="+mn-lt"/>
              </a:rPr>
              <a:t> </a:t>
            </a:r>
            <a:r>
              <a:rPr lang="en-AU" sz="2000" dirty="0">
                <a:solidFill>
                  <a:srgbClr val="004F59"/>
                </a:solidFill>
                <a:effectLst/>
                <a:latin typeface="+mn-lt"/>
              </a:rPr>
              <a:t>= quantity </a:t>
            </a:r>
            <a:r>
              <a:rPr lang="en-AU" sz="2000" b="1" dirty="0">
                <a:solidFill>
                  <a:srgbClr val="004F59"/>
                </a:solidFill>
                <a:effectLst/>
                <a:latin typeface="+mn-lt"/>
              </a:rPr>
              <a:t>FROM</a:t>
            </a:r>
            <a:r>
              <a:rPr lang="en-AU" sz="2000" dirty="0">
                <a:solidFill>
                  <a:srgbClr val="004F59"/>
                </a:solidFill>
                <a:effectLst/>
                <a:latin typeface="+mn-lt"/>
              </a:rPr>
              <a:t> </a:t>
            </a:r>
            <a:r>
              <a:rPr lang="en-AU" sz="2000" dirty="0" err="1">
                <a:solidFill>
                  <a:srgbClr val="004F59"/>
                </a:solidFill>
                <a:effectLst/>
                <a:latin typeface="+mn-lt"/>
              </a:rPr>
              <a:t>tempRecTable</a:t>
            </a:r>
            <a:endParaRPr lang="en-AU" sz="2000" dirty="0">
              <a:solidFill>
                <a:srgbClr val="004F59"/>
              </a:solidFill>
              <a:effectLst/>
              <a:latin typeface="+mn-lt"/>
            </a:endParaRPr>
          </a:p>
          <a:p>
            <a:r>
              <a:rPr lang="en-AU" sz="2000" b="1" dirty="0">
                <a:solidFill>
                  <a:srgbClr val="004F59"/>
                </a:solidFill>
                <a:latin typeface="+mn-lt"/>
              </a:rPr>
              <a:t>WHERE</a:t>
            </a:r>
            <a:r>
              <a:rPr lang="en-AU" sz="2000" dirty="0">
                <a:solidFill>
                  <a:srgbClr val="004F59"/>
                </a:solidFill>
                <a:effectLst/>
                <a:latin typeface="+mn-lt"/>
              </a:rPr>
              <a:t> </a:t>
            </a:r>
            <a:r>
              <a:rPr lang="en-AU" sz="2000" dirty="0" err="1">
                <a:solidFill>
                  <a:srgbClr val="004F59"/>
                </a:solidFill>
                <a:effectLst/>
                <a:latin typeface="+mn-lt"/>
              </a:rPr>
              <a:t>Album_</a:t>
            </a:r>
            <a:r>
              <a:rPr lang="en-AU" sz="2000" dirty="0" err="1">
                <a:solidFill>
                  <a:srgbClr val="004F59"/>
                </a:solidFill>
                <a:latin typeface="+mn-lt"/>
              </a:rPr>
              <a:t>id</a:t>
            </a:r>
            <a:r>
              <a:rPr lang="en-AU" sz="2000" dirty="0">
                <a:solidFill>
                  <a:srgbClr val="004F59"/>
                </a:solidFill>
                <a:latin typeface="+mn-lt"/>
              </a:rPr>
              <a:t> </a:t>
            </a:r>
            <a:r>
              <a:rPr lang="en-AU" sz="2000" b="1" dirty="0">
                <a:solidFill>
                  <a:srgbClr val="004F59"/>
                </a:solidFill>
                <a:latin typeface="+mn-lt"/>
              </a:rPr>
              <a:t>IN </a:t>
            </a:r>
            <a:r>
              <a:rPr lang="en-AU" sz="2000" dirty="0">
                <a:solidFill>
                  <a:srgbClr val="004F59"/>
                </a:solidFill>
                <a:effectLst/>
                <a:latin typeface="+mn-lt"/>
              </a:rPr>
              <a:t>(</a:t>
            </a:r>
            <a:r>
              <a:rPr lang="en-AU" sz="2000" b="1" dirty="0">
                <a:solidFill>
                  <a:srgbClr val="004F59"/>
                </a:solidFill>
                <a:latin typeface="+mn-lt"/>
              </a:rPr>
              <a:t>SELECT</a:t>
            </a:r>
            <a:r>
              <a:rPr lang="en-AU" sz="2000" dirty="0">
                <a:solidFill>
                  <a:srgbClr val="004F59"/>
                </a:solidFill>
                <a:effectLst/>
                <a:latin typeface="+mn-lt"/>
              </a:rPr>
              <a:t> </a:t>
            </a:r>
            <a:r>
              <a:rPr lang="en-AU" sz="2000" dirty="0" err="1">
                <a:solidFill>
                  <a:srgbClr val="004F59"/>
                </a:solidFill>
                <a:effectLst/>
                <a:latin typeface="+mn-lt"/>
              </a:rPr>
              <a:t>Album_id</a:t>
            </a:r>
            <a:r>
              <a:rPr lang="en-AU" sz="2000" dirty="0">
                <a:solidFill>
                  <a:srgbClr val="004F59"/>
                </a:solidFill>
                <a:effectLst/>
                <a:latin typeface="+mn-lt"/>
              </a:rPr>
              <a:t> </a:t>
            </a:r>
            <a:r>
              <a:rPr lang="en-AU" sz="2000" b="1" dirty="0">
                <a:solidFill>
                  <a:srgbClr val="004F59"/>
                </a:solidFill>
                <a:latin typeface="+mn-lt"/>
              </a:rPr>
              <a:t>FROM</a:t>
            </a:r>
            <a:r>
              <a:rPr lang="en-AU" sz="2000" dirty="0">
                <a:solidFill>
                  <a:srgbClr val="004F59"/>
                </a:solidFill>
                <a:effectLst/>
                <a:latin typeface="+mn-lt"/>
              </a:rPr>
              <a:t> </a:t>
            </a:r>
            <a:r>
              <a:rPr lang="en-AU" sz="2000" dirty="0" err="1">
                <a:solidFill>
                  <a:srgbClr val="004F59"/>
                </a:solidFill>
                <a:effectLst/>
                <a:latin typeface="+mn-lt"/>
              </a:rPr>
              <a:t>britishRecordsCompany</a:t>
            </a:r>
            <a:r>
              <a:rPr lang="en-AU" sz="2000" dirty="0">
                <a:solidFill>
                  <a:srgbClr val="004F59"/>
                </a:solidFill>
                <a:effectLst/>
                <a:latin typeface="+mn-lt"/>
              </a:rPr>
              <a:t> </a:t>
            </a:r>
            <a:r>
              <a:rPr lang="en-AU" sz="2000" b="1" dirty="0">
                <a:solidFill>
                  <a:srgbClr val="004F59"/>
                </a:solidFill>
                <a:latin typeface="+mn-lt"/>
              </a:rPr>
              <a:t>WHERE </a:t>
            </a:r>
            <a:r>
              <a:rPr lang="en-AU" sz="2000" dirty="0">
                <a:solidFill>
                  <a:srgbClr val="004F59"/>
                </a:solidFill>
                <a:latin typeface="+mn-lt"/>
              </a:rPr>
              <a:t>Artist = ‘Bruno Mars’</a:t>
            </a:r>
            <a:r>
              <a:rPr lang="en-AU" sz="2000" dirty="0">
                <a:solidFill>
                  <a:srgbClr val="004F59"/>
                </a:solidFill>
                <a:effectLst/>
                <a:latin typeface="+mn-lt"/>
              </a:rPr>
              <a:t>);</a:t>
            </a:r>
          </a:p>
        </p:txBody>
      </p:sp>
    </p:spTree>
    <p:extLst>
      <p:ext uri="{BB962C8B-B14F-4D97-AF65-F5344CB8AC3E}">
        <p14:creationId xmlns:p14="http://schemas.microsoft.com/office/powerpoint/2010/main" val="185120637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6D97002-9789-4C37-A9CC-6B11437C8FD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B6D97002-9789-4C37-A9CC-6B11437C8FD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BC3A2CE-2FB1-42EB-847E-7D463C580E7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dirty="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20BAB8EF-6C62-445B-8017-FE6D3898359A}"/>
              </a:ext>
            </a:extLst>
          </p:cNvPr>
          <p:cNvSpPr>
            <a:spLocks noGrp="1"/>
          </p:cNvSpPr>
          <p:nvPr>
            <p:ph type="title"/>
          </p:nvPr>
        </p:nvSpPr>
        <p:spPr/>
        <p:txBody>
          <a:bodyPr anchor="b"/>
          <a:lstStyle/>
          <a:p>
            <a:r>
              <a:rPr lang="en-US" dirty="0"/>
              <a:t>DELETES</a:t>
            </a:r>
          </a:p>
        </p:txBody>
      </p:sp>
      <p:sp>
        <p:nvSpPr>
          <p:cNvPr id="6" name="Text Placeholder 5">
            <a:extLst>
              <a:ext uri="{FF2B5EF4-FFF2-40B4-BE49-F238E27FC236}">
                <a16:creationId xmlns:a16="http://schemas.microsoft.com/office/drawing/2014/main" id="{6AA88BCC-ED99-46EE-AA67-2707E10EFB1B}"/>
              </a:ext>
            </a:extLst>
          </p:cNvPr>
          <p:cNvSpPr>
            <a:spLocks noGrp="1"/>
          </p:cNvSpPr>
          <p:nvPr>
            <p:ph type="body" sz="quarter" idx="15"/>
          </p:nvPr>
        </p:nvSpPr>
        <p:spPr/>
        <p:txBody>
          <a:bodyPr/>
          <a:lstStyle/>
          <a:p>
            <a:r>
              <a:rPr lang="en-US" dirty="0"/>
              <a:t>text</a:t>
            </a:r>
          </a:p>
        </p:txBody>
      </p:sp>
      <p:sp>
        <p:nvSpPr>
          <p:cNvPr id="8" name="TextBox 7">
            <a:extLst>
              <a:ext uri="{FF2B5EF4-FFF2-40B4-BE49-F238E27FC236}">
                <a16:creationId xmlns:a16="http://schemas.microsoft.com/office/drawing/2014/main" id="{F9BE6FB8-41DB-6FD7-C105-0773A1C483DC}"/>
              </a:ext>
            </a:extLst>
          </p:cNvPr>
          <p:cNvSpPr txBox="1"/>
          <p:nvPr/>
        </p:nvSpPr>
        <p:spPr>
          <a:xfrm>
            <a:off x="914399" y="1822995"/>
            <a:ext cx="10248902" cy="984885"/>
          </a:xfrm>
          <a:prstGeom prst="rect">
            <a:avLst/>
          </a:prstGeom>
          <a:noFill/>
        </p:spPr>
        <p:txBody>
          <a:bodyPr wrap="square">
            <a:spAutoFit/>
          </a:bodyPr>
          <a:lstStyle/>
          <a:p>
            <a:pPr algn="l"/>
            <a:r>
              <a:rPr lang="en-AU" sz="2000" i="0" dirty="0">
                <a:effectLst/>
              </a:rPr>
              <a:t>The DELETE statement is used to remove rows from a table. It should be used carefully with clauses to remove only the desired data, otherwise we can unintentionally lose rows. </a:t>
            </a:r>
            <a:br>
              <a:rPr lang="en-AU" dirty="0"/>
            </a:br>
            <a:endParaRPr lang="en-AU" dirty="0"/>
          </a:p>
        </p:txBody>
      </p:sp>
      <p:sp>
        <p:nvSpPr>
          <p:cNvPr id="3" name="Title 1">
            <a:extLst>
              <a:ext uri="{FF2B5EF4-FFF2-40B4-BE49-F238E27FC236}">
                <a16:creationId xmlns:a16="http://schemas.microsoft.com/office/drawing/2014/main" id="{97A7B839-A26A-246B-4E84-379C0974E595}"/>
              </a:ext>
            </a:extLst>
          </p:cNvPr>
          <p:cNvSpPr txBox="1">
            <a:spLocks/>
          </p:cNvSpPr>
          <p:nvPr/>
        </p:nvSpPr>
        <p:spPr>
          <a:xfrm>
            <a:off x="1041989" y="3119747"/>
            <a:ext cx="9708322" cy="694860"/>
          </a:xfrm>
          <a:prstGeom prst="rect">
            <a:avLst/>
          </a:prstGeom>
        </p:spPr>
        <p:txBody>
          <a:bodyPr vert="horz" lIns="0" tIns="45720" rIns="0" bIns="0" rtlCol="0" anchor="t"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sz="2000" b="1" i="0" dirty="0">
                <a:solidFill>
                  <a:srgbClr val="004F59"/>
                </a:solidFill>
                <a:effectLst/>
                <a:latin typeface="+mn-lt"/>
              </a:rPr>
              <a:t>DELETE FROM </a:t>
            </a:r>
            <a:r>
              <a:rPr lang="en-AU" sz="2000" i="0" dirty="0" err="1">
                <a:effectLst/>
                <a:latin typeface="+mn-lt"/>
              </a:rPr>
              <a:t>table_name</a:t>
            </a:r>
            <a:r>
              <a:rPr lang="en-AU" sz="2000" b="1" dirty="0">
                <a:solidFill>
                  <a:srgbClr val="004F59"/>
                </a:solidFill>
                <a:latin typeface="+mn-lt"/>
              </a:rPr>
              <a:t> </a:t>
            </a:r>
            <a:r>
              <a:rPr lang="en-AU" sz="2000" b="1" i="0" dirty="0">
                <a:solidFill>
                  <a:srgbClr val="004F59"/>
                </a:solidFill>
                <a:effectLst/>
                <a:latin typeface="+mn-lt"/>
              </a:rPr>
              <a:t>WHERE </a:t>
            </a:r>
            <a:r>
              <a:rPr lang="en-AU" sz="2000" i="0" dirty="0">
                <a:effectLst/>
                <a:latin typeface="+mn-lt"/>
              </a:rPr>
              <a:t>condition;</a:t>
            </a:r>
            <a:endParaRPr lang="en-AU" sz="4000" b="1" dirty="0">
              <a:latin typeface="+mn-lt"/>
            </a:endParaRPr>
          </a:p>
        </p:txBody>
      </p:sp>
      <p:sp>
        <p:nvSpPr>
          <p:cNvPr id="7" name="Title 1">
            <a:extLst>
              <a:ext uri="{FF2B5EF4-FFF2-40B4-BE49-F238E27FC236}">
                <a16:creationId xmlns:a16="http://schemas.microsoft.com/office/drawing/2014/main" id="{D53FB89F-3CCD-E664-A4EA-6C61770F24B9}"/>
              </a:ext>
            </a:extLst>
          </p:cNvPr>
          <p:cNvSpPr txBox="1">
            <a:spLocks/>
          </p:cNvSpPr>
          <p:nvPr/>
        </p:nvSpPr>
        <p:spPr>
          <a:xfrm>
            <a:off x="1041989" y="3533531"/>
            <a:ext cx="10896601" cy="694860"/>
          </a:xfrm>
          <a:prstGeom prst="rect">
            <a:avLst/>
          </a:prstGeom>
        </p:spPr>
        <p:txBody>
          <a:bodyPr vert="horz" lIns="0" tIns="45720" rIns="0" bIns="0" rtlCol="0" anchor="t"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sz="2000" b="1" dirty="0">
                <a:solidFill>
                  <a:srgbClr val="004F59"/>
                </a:solidFill>
                <a:latin typeface="+mn-lt"/>
              </a:rPr>
              <a:t>DELETE FROM </a:t>
            </a:r>
            <a:r>
              <a:rPr lang="en-AU" sz="2000" dirty="0">
                <a:solidFill>
                  <a:srgbClr val="004F59"/>
                </a:solidFill>
                <a:latin typeface="+mn-lt"/>
              </a:rPr>
              <a:t>Records </a:t>
            </a:r>
            <a:r>
              <a:rPr lang="en-AU" sz="2000" b="1" dirty="0">
                <a:solidFill>
                  <a:srgbClr val="004F59"/>
                </a:solidFill>
                <a:latin typeface="+mn-lt"/>
              </a:rPr>
              <a:t>WHERE </a:t>
            </a:r>
            <a:r>
              <a:rPr lang="en-AU" sz="2000" dirty="0" err="1">
                <a:solidFill>
                  <a:srgbClr val="004F59"/>
                </a:solidFill>
                <a:latin typeface="+mn-lt"/>
              </a:rPr>
              <a:t>record_type</a:t>
            </a:r>
            <a:r>
              <a:rPr lang="en-AU" sz="2000" dirty="0">
                <a:solidFill>
                  <a:srgbClr val="004F59"/>
                </a:solidFill>
                <a:latin typeface="+mn-lt"/>
              </a:rPr>
              <a:t> </a:t>
            </a:r>
            <a:r>
              <a:rPr lang="en-AU" sz="2000" b="1" dirty="0">
                <a:solidFill>
                  <a:srgbClr val="004F59"/>
                </a:solidFill>
                <a:latin typeface="+mn-lt"/>
              </a:rPr>
              <a:t>= ‘</a:t>
            </a:r>
            <a:r>
              <a:rPr lang="en-AU" sz="2000" dirty="0">
                <a:solidFill>
                  <a:srgbClr val="004F59"/>
                </a:solidFill>
                <a:latin typeface="+mn-lt"/>
              </a:rPr>
              <a:t>ARPS-382’ </a:t>
            </a:r>
            <a:r>
              <a:rPr lang="en-AU" sz="2000" b="1" dirty="0">
                <a:solidFill>
                  <a:srgbClr val="004F59"/>
                </a:solidFill>
                <a:latin typeface="+mn-lt"/>
              </a:rPr>
              <a:t>OR </a:t>
            </a:r>
            <a:r>
              <a:rPr lang="en-AU" sz="2000" dirty="0">
                <a:solidFill>
                  <a:srgbClr val="004F59"/>
                </a:solidFill>
                <a:latin typeface="+mn-lt"/>
              </a:rPr>
              <a:t>Bytes &gt; 6320000</a:t>
            </a:r>
            <a:r>
              <a:rPr lang="en-AU" sz="2000" b="1" dirty="0">
                <a:solidFill>
                  <a:srgbClr val="004F59"/>
                </a:solidFill>
                <a:latin typeface="+mn-lt"/>
              </a:rPr>
              <a:t>; </a:t>
            </a:r>
            <a:endParaRPr lang="en-AU" sz="2000" dirty="0">
              <a:solidFill>
                <a:srgbClr val="004F59"/>
              </a:solidFill>
              <a:effectLst/>
              <a:latin typeface="+mn-lt"/>
            </a:endParaRPr>
          </a:p>
        </p:txBody>
      </p:sp>
      <p:sp>
        <p:nvSpPr>
          <p:cNvPr id="9" name="TextBox 8">
            <a:extLst>
              <a:ext uri="{FF2B5EF4-FFF2-40B4-BE49-F238E27FC236}">
                <a16:creationId xmlns:a16="http://schemas.microsoft.com/office/drawing/2014/main" id="{2FA0257F-CE74-F347-4767-FAC3FB931002}"/>
              </a:ext>
            </a:extLst>
          </p:cNvPr>
          <p:cNvSpPr txBox="1"/>
          <p:nvPr/>
        </p:nvSpPr>
        <p:spPr>
          <a:xfrm>
            <a:off x="914399" y="4525350"/>
            <a:ext cx="10248902" cy="1015663"/>
          </a:xfrm>
          <a:prstGeom prst="rect">
            <a:avLst/>
          </a:prstGeom>
          <a:noFill/>
        </p:spPr>
        <p:txBody>
          <a:bodyPr wrap="square">
            <a:spAutoFit/>
          </a:bodyPr>
          <a:lstStyle/>
          <a:p>
            <a:pPr algn="l"/>
            <a:r>
              <a:rPr lang="en-AU" sz="2000" i="0" dirty="0">
                <a:effectLst/>
              </a:rPr>
              <a:t>A ‘soft delete’ is a good alternative if we want data to be recoverable. It marks a record as no </a:t>
            </a:r>
            <a:r>
              <a:rPr lang="en-AU" sz="2000" i="0">
                <a:effectLst/>
              </a:rPr>
              <a:t>longer active or</a:t>
            </a:r>
            <a:r>
              <a:rPr lang="en-AU" sz="2000" i="0" dirty="0">
                <a:effectLst/>
              </a:rPr>
              <a:t> valid without deleting it from the database. In practice, this is </a:t>
            </a:r>
            <a:r>
              <a:rPr lang="en-AU" sz="2000" i="0">
                <a:effectLst/>
              </a:rPr>
              <a:t>a </a:t>
            </a:r>
            <a:r>
              <a:rPr lang="en-AU" sz="2000" i="0" dirty="0">
                <a:effectLst/>
              </a:rPr>
              <a:t>true/false </a:t>
            </a:r>
            <a:r>
              <a:rPr lang="en-AU" sz="2000" i="0">
                <a:effectLst/>
              </a:rPr>
              <a:t>column </a:t>
            </a:r>
            <a:r>
              <a:rPr lang="en-AU" sz="2000" i="0" dirty="0">
                <a:effectLst/>
              </a:rPr>
              <a:t>named something like ‘</a:t>
            </a:r>
            <a:r>
              <a:rPr lang="en-AU" sz="2000" i="0" dirty="0" err="1">
                <a:effectLst/>
              </a:rPr>
              <a:t>IsDeleted</a:t>
            </a:r>
            <a:r>
              <a:rPr lang="en-AU" sz="2000" i="0" dirty="0">
                <a:effectLst/>
              </a:rPr>
              <a:t>’, ‘</a:t>
            </a:r>
            <a:r>
              <a:rPr lang="en-AU" sz="2000" i="0" dirty="0" err="1">
                <a:effectLst/>
              </a:rPr>
              <a:t>IsActive</a:t>
            </a:r>
            <a:r>
              <a:rPr lang="en-AU" sz="2000" i="0" dirty="0">
                <a:effectLst/>
              </a:rPr>
              <a:t>’ or ‘</a:t>
            </a:r>
            <a:r>
              <a:rPr lang="en-AU" sz="2000" i="0" dirty="0" err="1">
                <a:effectLst/>
              </a:rPr>
              <a:t>IsArchived</a:t>
            </a:r>
            <a:r>
              <a:rPr lang="en-AU" sz="2000" i="0" dirty="0">
                <a:effectLst/>
              </a:rPr>
              <a:t>’ which is used as a filter. </a:t>
            </a:r>
            <a:endParaRPr lang="en-AU" dirty="0"/>
          </a:p>
        </p:txBody>
      </p:sp>
    </p:spTree>
    <p:extLst>
      <p:ext uri="{BB962C8B-B14F-4D97-AF65-F5344CB8AC3E}">
        <p14:creationId xmlns:p14="http://schemas.microsoft.com/office/powerpoint/2010/main" val="231570165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6D97002-9789-4C37-A9CC-6B11437C8FD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B6D97002-9789-4C37-A9CC-6B11437C8FD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BC3A2CE-2FB1-42EB-847E-7D463C580E7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dirty="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20BAB8EF-6C62-445B-8017-FE6D3898359A}"/>
              </a:ext>
            </a:extLst>
          </p:cNvPr>
          <p:cNvSpPr>
            <a:spLocks noGrp="1"/>
          </p:cNvSpPr>
          <p:nvPr>
            <p:ph type="title"/>
          </p:nvPr>
        </p:nvSpPr>
        <p:spPr/>
        <p:txBody>
          <a:bodyPr anchor="b"/>
          <a:lstStyle/>
          <a:p>
            <a:r>
              <a:rPr lang="en-US" dirty="0"/>
              <a:t>A quick interlude on SQL Injection</a:t>
            </a:r>
          </a:p>
        </p:txBody>
      </p:sp>
      <p:sp>
        <p:nvSpPr>
          <p:cNvPr id="6" name="Text Placeholder 5">
            <a:extLst>
              <a:ext uri="{FF2B5EF4-FFF2-40B4-BE49-F238E27FC236}">
                <a16:creationId xmlns:a16="http://schemas.microsoft.com/office/drawing/2014/main" id="{6AA88BCC-ED99-46EE-AA67-2707E10EFB1B}"/>
              </a:ext>
            </a:extLst>
          </p:cNvPr>
          <p:cNvSpPr>
            <a:spLocks noGrp="1"/>
          </p:cNvSpPr>
          <p:nvPr>
            <p:ph type="body" sz="quarter" idx="15"/>
          </p:nvPr>
        </p:nvSpPr>
        <p:spPr/>
        <p:txBody>
          <a:bodyPr/>
          <a:lstStyle/>
          <a:p>
            <a:r>
              <a:rPr lang="en-US" dirty="0"/>
              <a:t>text</a:t>
            </a:r>
          </a:p>
        </p:txBody>
      </p:sp>
      <p:sp>
        <p:nvSpPr>
          <p:cNvPr id="8" name="Title 1">
            <a:extLst>
              <a:ext uri="{FF2B5EF4-FFF2-40B4-BE49-F238E27FC236}">
                <a16:creationId xmlns:a16="http://schemas.microsoft.com/office/drawing/2014/main" id="{1B9D5910-75A5-DB8A-6217-0F31879F736B}"/>
              </a:ext>
            </a:extLst>
          </p:cNvPr>
          <p:cNvSpPr txBox="1">
            <a:spLocks/>
          </p:cNvSpPr>
          <p:nvPr/>
        </p:nvSpPr>
        <p:spPr>
          <a:xfrm>
            <a:off x="914399" y="1828800"/>
            <a:ext cx="6553201" cy="4178300"/>
          </a:xfrm>
          <a:prstGeom prst="rect">
            <a:avLst/>
          </a:prstGeom>
        </p:spPr>
        <p:txBody>
          <a:bodyPr vert="horz" lIns="0" tIns="45720" rIns="0" bIns="0" rtlCol="0" anchor="t"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pPr marL="285750" indent="-285750" algn="l">
              <a:buFont typeface="Arial" panose="020B0604020202020204" pitchFamily="34" charset="0"/>
              <a:buChar char="•"/>
            </a:pPr>
            <a:r>
              <a:rPr lang="en-AU" sz="1600" b="0" i="0" dirty="0">
                <a:effectLst/>
                <a:latin typeface="+mn-lt"/>
                <a:cs typeface="Calibri" panose="020F0502020204030204" pitchFamily="34" charset="0"/>
              </a:rPr>
              <a:t>In 2008, a series of attacks exploited the SQL injection vulnerabilities of Microsoft's </a:t>
            </a:r>
            <a:r>
              <a:rPr lang="en-AU" sz="1600" b="0" i="0" u="none" strike="noStrike" dirty="0">
                <a:effectLst/>
                <a:latin typeface="+mn-lt"/>
                <a:cs typeface="Calibri" panose="020F0502020204030204" pitchFamily="34" charset="0"/>
                <a:hlinkClick r:id="rId7" tooltip="Internet Information Services">
                  <a:extLst>
                    <a:ext uri="{A12FA001-AC4F-418D-AE19-62706E023703}">
                      <ahyp:hlinkClr xmlns:ahyp="http://schemas.microsoft.com/office/drawing/2018/hyperlinkcolor" val="tx"/>
                    </a:ext>
                  </a:extLst>
                </a:hlinkClick>
              </a:rPr>
              <a:t>IIS web server</a:t>
            </a:r>
            <a:r>
              <a:rPr lang="en-AU" sz="1600" b="0" i="0" dirty="0">
                <a:effectLst/>
                <a:latin typeface="+mn-lt"/>
                <a:cs typeface="Calibri" panose="020F0502020204030204" pitchFamily="34" charset="0"/>
              </a:rPr>
              <a:t> and </a:t>
            </a:r>
            <a:r>
              <a:rPr lang="en-AU" sz="1600" b="0" i="0" u="none" strike="noStrike" dirty="0">
                <a:effectLst/>
                <a:latin typeface="+mn-lt"/>
                <a:cs typeface="Calibri" panose="020F0502020204030204" pitchFamily="34" charset="0"/>
                <a:hlinkClick r:id="rId8" tooltip="Microsoft SQL Server">
                  <a:extLst>
                    <a:ext uri="{A12FA001-AC4F-418D-AE19-62706E023703}">
                      <ahyp:hlinkClr xmlns:ahyp="http://schemas.microsoft.com/office/drawing/2018/hyperlinkcolor" val="tx"/>
                    </a:ext>
                  </a:extLst>
                </a:hlinkClick>
              </a:rPr>
              <a:t>SQL Server database server</a:t>
            </a:r>
            <a:r>
              <a:rPr lang="en-AU" sz="1600" b="0" i="0" dirty="0">
                <a:effectLst/>
                <a:latin typeface="+mn-lt"/>
                <a:cs typeface="Calibri" panose="020F0502020204030204" pitchFamily="34" charset="0"/>
              </a:rPr>
              <a:t>. The attack didn’t require guessing the name of a table or column, and instead corrupted all text columns in all tables in a single request.</a:t>
            </a:r>
            <a:r>
              <a:rPr lang="en-AU" sz="1600" baseline="30000" dirty="0">
                <a:latin typeface="+mn-lt"/>
                <a:cs typeface="Calibri" panose="020F0502020204030204" pitchFamily="34" charset="0"/>
              </a:rPr>
              <a:t> </a:t>
            </a:r>
            <a:r>
              <a:rPr lang="en-AU" sz="1600" b="0" i="0" dirty="0">
                <a:effectLst/>
                <a:latin typeface="+mn-lt"/>
                <a:cs typeface="Calibri" panose="020F0502020204030204" pitchFamily="34" charset="0"/>
              </a:rPr>
              <a:t>A HTML string that references a </a:t>
            </a:r>
            <a:r>
              <a:rPr lang="en-AU" sz="1600" b="0" i="0" u="none" strike="noStrike" dirty="0">
                <a:effectLst/>
                <a:latin typeface="+mn-lt"/>
                <a:cs typeface="Calibri" panose="020F0502020204030204" pitchFamily="34" charset="0"/>
                <a:hlinkClick r:id="rId9" tooltip="Malware">
                  <a:extLst>
                    <a:ext uri="{A12FA001-AC4F-418D-AE19-62706E023703}">
                      <ahyp:hlinkClr xmlns:ahyp="http://schemas.microsoft.com/office/drawing/2018/hyperlinkcolor" val="tx"/>
                    </a:ext>
                  </a:extLst>
                </a:hlinkClick>
              </a:rPr>
              <a:t>malware</a:t>
            </a:r>
            <a:r>
              <a:rPr lang="en-AU" sz="1600" b="0" i="0" dirty="0">
                <a:effectLst/>
                <a:latin typeface="+mn-lt"/>
                <a:cs typeface="Calibri" panose="020F0502020204030204" pitchFamily="34" charset="0"/>
              </a:rPr>
              <a:t> </a:t>
            </a:r>
            <a:r>
              <a:rPr lang="en-AU" sz="1600" b="0" i="0" u="none" strike="noStrike" dirty="0">
                <a:effectLst/>
                <a:latin typeface="+mn-lt"/>
                <a:cs typeface="Calibri" panose="020F0502020204030204" pitchFamily="34" charset="0"/>
                <a:hlinkClick r:id="rId10" tooltip="JavaScript">
                  <a:extLst>
                    <a:ext uri="{A12FA001-AC4F-418D-AE19-62706E023703}">
                      <ahyp:hlinkClr xmlns:ahyp="http://schemas.microsoft.com/office/drawing/2018/hyperlinkcolor" val="tx"/>
                    </a:ext>
                  </a:extLst>
                </a:hlinkClick>
              </a:rPr>
              <a:t>JavaScript</a:t>
            </a:r>
            <a:r>
              <a:rPr lang="en-AU" sz="1600" b="0" i="0" dirty="0">
                <a:effectLst/>
                <a:latin typeface="+mn-lt"/>
                <a:cs typeface="Calibri" panose="020F0502020204030204" pitchFamily="34" charset="0"/>
              </a:rPr>
              <a:t> file was appended to each value. When that database value was later displayed to a website visitor, the script attempted several approaches at gaining control over a visitor's system. The number of exploited web pages was estimated at 500,000.</a:t>
            </a:r>
            <a:endParaRPr lang="en-AU" sz="1600" b="0" i="0" u="none" strike="noStrike" baseline="30000" dirty="0">
              <a:effectLst/>
              <a:latin typeface="+mn-lt"/>
              <a:cs typeface="Calibri" panose="020F0502020204030204" pitchFamily="34" charset="0"/>
            </a:endParaRPr>
          </a:p>
          <a:p>
            <a:pPr algn="l">
              <a:buFont typeface="Arial" panose="020B0604020202020204" pitchFamily="34" charset="0"/>
              <a:buChar char="•"/>
            </a:pPr>
            <a:endParaRPr lang="en-AU" sz="1600" b="0" i="0" dirty="0">
              <a:effectLst/>
              <a:latin typeface="+mn-lt"/>
              <a:cs typeface="Calibri" panose="020F0502020204030204" pitchFamily="34" charset="0"/>
            </a:endParaRPr>
          </a:p>
          <a:p>
            <a:pPr marL="285750" indent="-285750" algn="l">
              <a:buFont typeface="Arial" panose="020B0604020202020204" pitchFamily="34" charset="0"/>
              <a:buChar char="•"/>
            </a:pPr>
            <a:r>
              <a:rPr lang="en-AU" sz="1600" b="0" i="0" dirty="0">
                <a:effectLst/>
                <a:latin typeface="+mn-lt"/>
                <a:cs typeface="Calibri" panose="020F0502020204030204" pitchFamily="34" charset="0"/>
              </a:rPr>
              <a:t>On August 17, 2009, an American citizen, </a:t>
            </a:r>
            <a:r>
              <a:rPr lang="en-AU" sz="1600" b="0" i="0" u="none" strike="noStrike" dirty="0">
                <a:effectLst/>
                <a:latin typeface="+mn-lt"/>
                <a:cs typeface="Calibri" panose="020F0502020204030204" pitchFamily="34" charset="0"/>
                <a:hlinkClick r:id="rId11" tooltip="Albert Gonzalez">
                  <a:extLst>
                    <a:ext uri="{A12FA001-AC4F-418D-AE19-62706E023703}">
                      <ahyp:hlinkClr xmlns:ahyp="http://schemas.microsoft.com/office/drawing/2018/hyperlinkcolor" val="tx"/>
                    </a:ext>
                  </a:extLst>
                </a:hlinkClick>
              </a:rPr>
              <a:t>Albert Gonzalez</a:t>
            </a:r>
            <a:r>
              <a:rPr lang="en-AU" sz="1600" b="0" i="0" dirty="0">
                <a:effectLst/>
                <a:latin typeface="+mn-lt"/>
                <a:cs typeface="Calibri" panose="020F0502020204030204" pitchFamily="34" charset="0"/>
              </a:rPr>
              <a:t>, and two unnamed Russians were charged with the theft of 130 million credit card numbers primarily from 7-Eleven using an SQL injection attack. Reportedly "the biggest case of </a:t>
            </a:r>
            <a:r>
              <a:rPr lang="en-AU" sz="1600" b="0" i="0" u="none" strike="noStrike" dirty="0">
                <a:effectLst/>
                <a:latin typeface="+mn-lt"/>
                <a:cs typeface="Calibri" panose="020F0502020204030204" pitchFamily="34" charset="0"/>
                <a:hlinkClick r:id="rId12" tooltip="Identity theft">
                  <a:extLst>
                    <a:ext uri="{A12FA001-AC4F-418D-AE19-62706E023703}">
                      <ahyp:hlinkClr xmlns:ahyp="http://schemas.microsoft.com/office/drawing/2018/hyperlinkcolor" val="tx"/>
                    </a:ext>
                  </a:extLst>
                </a:hlinkClick>
              </a:rPr>
              <a:t>identity theft</a:t>
            </a:r>
            <a:r>
              <a:rPr lang="en-AU" sz="1600" b="0" i="0" dirty="0">
                <a:effectLst/>
                <a:latin typeface="+mn-lt"/>
                <a:cs typeface="Calibri" panose="020F0502020204030204" pitchFamily="34" charset="0"/>
              </a:rPr>
              <a:t> in American history”. </a:t>
            </a:r>
          </a:p>
          <a:p>
            <a:pPr marL="285750" indent="-285750" algn="l">
              <a:buFont typeface="Arial" panose="020B0604020202020204" pitchFamily="34" charset="0"/>
              <a:buChar char="•"/>
            </a:pPr>
            <a:endParaRPr lang="en-AU" sz="1600" b="0" i="0" baseline="30000" dirty="0">
              <a:effectLst/>
              <a:latin typeface="+mn-lt"/>
              <a:cs typeface="Calibri" panose="020F0502020204030204" pitchFamily="34" charset="0"/>
            </a:endParaRPr>
          </a:p>
          <a:p>
            <a:pPr marL="285750" indent="-285750" algn="l">
              <a:buFont typeface="Arial" panose="020B0604020202020204" pitchFamily="34" charset="0"/>
              <a:buChar char="•"/>
            </a:pPr>
            <a:r>
              <a:rPr lang="en-AU" sz="1600" b="0" i="0" dirty="0">
                <a:effectLst/>
                <a:latin typeface="+mn-lt"/>
                <a:cs typeface="Calibri" panose="020F0502020204030204" pitchFamily="34" charset="0"/>
              </a:rPr>
              <a:t>On March 27, 2011, www.mysql.com, the official homepage for </a:t>
            </a:r>
            <a:r>
              <a:rPr lang="en-AU" sz="1600" b="0" i="0" u="none" strike="noStrike" dirty="0">
                <a:effectLst/>
                <a:latin typeface="+mn-lt"/>
                <a:cs typeface="Calibri" panose="020F0502020204030204" pitchFamily="34" charset="0"/>
                <a:hlinkClick r:id="rId13" tooltip="MySQL">
                  <a:extLst>
                    <a:ext uri="{A12FA001-AC4F-418D-AE19-62706E023703}">
                      <ahyp:hlinkClr xmlns:ahyp="http://schemas.microsoft.com/office/drawing/2018/hyperlinkcolor" val="tx"/>
                    </a:ext>
                  </a:extLst>
                </a:hlinkClick>
              </a:rPr>
              <a:t>MySQL</a:t>
            </a:r>
            <a:r>
              <a:rPr lang="en-AU" sz="1600" b="0" i="0" dirty="0">
                <a:effectLst/>
                <a:latin typeface="+mn-lt"/>
                <a:cs typeface="Calibri" panose="020F0502020204030204" pitchFamily="34" charset="0"/>
              </a:rPr>
              <a:t>, was compromised by a hacker using SQL blind injection</a:t>
            </a:r>
          </a:p>
          <a:p>
            <a:pPr marL="285750" indent="-285750" algn="l">
              <a:buFont typeface="Arial" panose="020B0604020202020204" pitchFamily="34" charset="0"/>
              <a:buChar char="•"/>
            </a:pPr>
            <a:endParaRPr lang="en-AU" sz="1600" dirty="0">
              <a:latin typeface="+mn-lt"/>
              <a:cs typeface="Calibri" panose="020F0502020204030204" pitchFamily="34" charset="0"/>
            </a:endParaRPr>
          </a:p>
          <a:p>
            <a:pPr marL="285750" indent="-285750" algn="l">
              <a:buFont typeface="Arial" panose="020B0604020202020204" pitchFamily="34" charset="0"/>
              <a:buChar char="•"/>
            </a:pPr>
            <a:r>
              <a:rPr lang="en-AU" sz="1600" b="1" i="0" dirty="0">
                <a:effectLst/>
                <a:latin typeface="+mn-lt"/>
              </a:rPr>
              <a:t>Mitigation: </a:t>
            </a:r>
            <a:r>
              <a:rPr lang="en-AU" sz="1600" dirty="0">
                <a:latin typeface="+mn-lt"/>
              </a:rPr>
              <a:t>t</a:t>
            </a:r>
            <a:r>
              <a:rPr lang="en-AU" sz="1600" b="0" i="0" dirty="0">
                <a:effectLst/>
                <a:latin typeface="+mn-lt"/>
              </a:rPr>
              <a:t>he only sure way to prevent SQL Injection attacks is input validation and parametrized queries including prepared statements. The application code should never use inputs directly – they need to be sanitized first.</a:t>
            </a:r>
            <a:endParaRPr lang="en-AU" sz="1600" dirty="0">
              <a:latin typeface="+mn-lt"/>
            </a:endParaRPr>
          </a:p>
        </p:txBody>
      </p:sp>
      <p:pic>
        <p:nvPicPr>
          <p:cNvPr id="6148" name="Picture 4" descr="SQL Injection MEMExplained. Learning about SQL Injection with memes | by  Aman Garg (heizaman) | Medium | Medium">
            <a:extLst>
              <a:ext uri="{FF2B5EF4-FFF2-40B4-BE49-F238E27FC236}">
                <a16:creationId xmlns:a16="http://schemas.microsoft.com/office/drawing/2014/main" id="{E42BD2A1-5BE1-A2E2-A107-06623581912B}"/>
              </a:ext>
            </a:extLst>
          </p:cNvPr>
          <p:cNvPicPr>
            <a:picLocks noChangeAspect="1" noChangeArrowheads="1"/>
          </p:cNvPicPr>
          <p:nvPr/>
        </p:nvPicPr>
        <p:blipFill>
          <a:blip r:embed="rId14" cstate="email">
            <a:extLst>
              <a:ext uri="{28A0092B-C50C-407E-A947-70E740481C1C}">
                <a14:useLocalDpi xmlns:a14="http://schemas.microsoft.com/office/drawing/2010/main" val="0"/>
              </a:ext>
            </a:extLst>
          </a:blip>
          <a:srcRect/>
          <a:stretch>
            <a:fillRect/>
          </a:stretch>
        </p:blipFill>
        <p:spPr bwMode="auto">
          <a:xfrm>
            <a:off x="7895326" y="2118706"/>
            <a:ext cx="3382274" cy="333975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15246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6D97002-9789-4C37-A9CC-6B11437C8FD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B6D97002-9789-4C37-A9CC-6B11437C8FD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BC3A2CE-2FB1-42EB-847E-7D463C580E7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dirty="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20BAB8EF-6C62-445B-8017-FE6D3898359A}"/>
              </a:ext>
            </a:extLst>
          </p:cNvPr>
          <p:cNvSpPr>
            <a:spLocks noGrp="1"/>
          </p:cNvSpPr>
          <p:nvPr>
            <p:ph type="title"/>
          </p:nvPr>
        </p:nvSpPr>
        <p:spPr/>
        <p:txBody>
          <a:bodyPr anchor="b"/>
          <a:lstStyle/>
          <a:p>
            <a:r>
              <a:rPr lang="en-US" sz="3200" dirty="0"/>
              <a:t>Time to check we’re all still awake…</a:t>
            </a:r>
          </a:p>
        </p:txBody>
      </p:sp>
      <p:sp>
        <p:nvSpPr>
          <p:cNvPr id="6" name="Text Placeholder 5">
            <a:extLst>
              <a:ext uri="{FF2B5EF4-FFF2-40B4-BE49-F238E27FC236}">
                <a16:creationId xmlns:a16="http://schemas.microsoft.com/office/drawing/2014/main" id="{6AA88BCC-ED99-46EE-AA67-2707E10EFB1B}"/>
              </a:ext>
            </a:extLst>
          </p:cNvPr>
          <p:cNvSpPr>
            <a:spLocks noGrp="1"/>
          </p:cNvSpPr>
          <p:nvPr>
            <p:ph type="body" sz="quarter" idx="15"/>
          </p:nvPr>
        </p:nvSpPr>
        <p:spPr/>
        <p:txBody>
          <a:bodyPr/>
          <a:lstStyle/>
          <a:p>
            <a:r>
              <a:rPr lang="en-US" dirty="0"/>
              <a:t>text</a:t>
            </a:r>
          </a:p>
        </p:txBody>
      </p:sp>
      <p:sp>
        <p:nvSpPr>
          <p:cNvPr id="12" name="Rectangle 11">
            <a:extLst>
              <a:ext uri="{FF2B5EF4-FFF2-40B4-BE49-F238E27FC236}">
                <a16:creationId xmlns:a16="http://schemas.microsoft.com/office/drawing/2014/main" id="{92D51052-489E-C1B4-66BB-9F31DA882457}"/>
              </a:ext>
            </a:extLst>
          </p:cNvPr>
          <p:cNvSpPr/>
          <p:nvPr/>
        </p:nvSpPr>
        <p:spPr>
          <a:xfrm>
            <a:off x="914399" y="1981758"/>
            <a:ext cx="10614992" cy="4647234"/>
          </a:xfrm>
          <a:prstGeom prst="rect">
            <a:avLst/>
          </a:prstGeom>
          <a:noFill/>
        </p:spPr>
        <p:txBody>
          <a:bodyPr wrap="square" lIns="0" tIns="0" rIns="0" bIns="0" anchor="t">
            <a:spAutoFit/>
          </a:bodyPr>
          <a:lstStyle/>
          <a:p>
            <a:pPr marL="342900" marR="0" lvl="0" indent="-342900" algn="l" defTabSz="914400" rtl="0" eaLnBrk="1" fontAlgn="auto" latinLnBrk="0" hangingPunct="1">
              <a:lnSpc>
                <a:spcPct val="150000"/>
              </a:lnSpc>
              <a:spcBef>
                <a:spcPts val="0"/>
              </a:spcBef>
              <a:spcAft>
                <a:spcPts val="0"/>
              </a:spcAft>
              <a:buClrTx/>
              <a:buSzTx/>
              <a:buAutoNum type="alphaLcParenR"/>
              <a:tabLst/>
              <a:defRPr/>
            </a:pPr>
            <a:r>
              <a:rPr kumimoji="0" lang="en-US" sz="14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Create a new table ‘</a:t>
            </a:r>
            <a:r>
              <a:rPr kumimoji="0" lang="en-US" sz="140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EmployeeRoster</a:t>
            </a:r>
            <a:r>
              <a:rPr kumimoji="0" lang="en-US" sz="14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with just the columns </a:t>
            </a:r>
            <a:r>
              <a:rPr kumimoji="0" lang="en-US" sz="140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EmployeeId</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kumimoji="0" lang="en-US" sz="140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LastName</a:t>
            </a:r>
            <a:r>
              <a:rPr kumimoji="0" lang="en-US" sz="14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FirstName, Title, </a:t>
            </a:r>
            <a:r>
              <a:rPr kumimoji="0" lang="en-US" sz="140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ReportsTo</a:t>
            </a:r>
            <a:r>
              <a:rPr kumimoji="0" lang="en-US" sz="14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from the Employee table, and the 8 rows of data. The column types should be inherited automatically.  </a:t>
            </a:r>
          </a:p>
          <a:p>
            <a:pPr marL="342900" marR="0" lvl="0" indent="-342900" algn="l" defTabSz="914400" rtl="0" eaLnBrk="1" fontAlgn="auto" latinLnBrk="0" hangingPunct="1">
              <a:lnSpc>
                <a:spcPct val="150000"/>
              </a:lnSpc>
              <a:spcBef>
                <a:spcPts val="0"/>
              </a:spcBef>
              <a:spcAft>
                <a:spcPts val="0"/>
              </a:spcAft>
              <a:buClrTx/>
              <a:buSzTx/>
              <a:buAutoNum type="alphaLcParenR"/>
              <a:tabLst/>
              <a:defRPr/>
            </a:pP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Our company has acquired Apple Inc. and our customer Tim </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Goyer</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has become a new employee – ‘Sales Support Agent’. Insert them as a row to the Employee table by selecting FirstName, </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LastName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from the Customer table where Company has the name ‘Apple Inc.’ Have them report to Nancy Edwards. You may insert </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EmployeeID</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as 9. For an extra challenge, you could find the max </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EmployeeId</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of this table and iterate by 1 instead of hard coding the value. </a:t>
            </a:r>
          </a:p>
          <a:p>
            <a:pPr marL="342900" marR="0" lvl="0" indent="-342900" algn="l" defTabSz="914400" rtl="0" eaLnBrk="1" fontAlgn="auto" latinLnBrk="0" hangingPunct="1">
              <a:lnSpc>
                <a:spcPct val="150000"/>
              </a:lnSpc>
              <a:spcBef>
                <a:spcPts val="0"/>
              </a:spcBef>
              <a:spcAft>
                <a:spcPts val="0"/>
              </a:spcAft>
              <a:buClrTx/>
              <a:buSzTx/>
              <a:buAutoNum type="alphaLcParenR"/>
              <a:tabLst/>
              <a:defRPr/>
            </a:pP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Delete Tim </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Goyer</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from the Customer table based on his first and last name. You will notice that this record is gone forever!</a:t>
            </a:r>
          </a:p>
          <a:p>
            <a:pPr marL="342900" marR="0" lvl="0" indent="-342900" algn="l" defTabSz="914400" rtl="0" eaLnBrk="1" fontAlgn="auto" latinLnBrk="0" hangingPunct="1">
              <a:lnSpc>
                <a:spcPct val="150000"/>
              </a:lnSpc>
              <a:spcBef>
                <a:spcPts val="0"/>
              </a:spcBef>
              <a:spcAft>
                <a:spcPts val="0"/>
              </a:spcAft>
              <a:buClrTx/>
              <a:buSzTx/>
              <a:buAutoNum type="alphaLcParenR"/>
              <a:tabLst/>
              <a:defRPr/>
            </a:pPr>
            <a:r>
              <a:rPr kumimoji="0" lang="en-US" sz="14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Using a CTE referencing </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the Employee table, update the ‘Sales Support Agent’ who was hired first to ‘Sales Manager’ in </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EmployeeRoster</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and also update their ’</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ReportsTo</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column to the value 1. </a:t>
            </a:r>
          </a:p>
          <a:p>
            <a:pPr marL="342900" marR="0" lvl="0" indent="-342900" algn="l" defTabSz="914400" rtl="0" eaLnBrk="1" fontAlgn="auto" latinLnBrk="0" hangingPunct="1">
              <a:lnSpc>
                <a:spcPct val="150000"/>
              </a:lnSpc>
              <a:spcBef>
                <a:spcPts val="0"/>
              </a:spcBef>
              <a:spcAft>
                <a:spcPts val="0"/>
              </a:spcAft>
              <a:buClrTx/>
              <a:buSzTx/>
              <a:buAutoNum type="alphaLcParenR"/>
              <a:tabLst/>
              <a:defRPr/>
            </a:pP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Add a column to the table called ‘</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ActiveCustomers</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with type Integer. The syntax for adding a column is : ALTER TABLE </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tableName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ADD COLUMN </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columnName</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Type;)</a:t>
            </a:r>
          </a:p>
          <a:p>
            <a:pPr marL="342900" marR="0" lvl="0" indent="-342900" algn="l" defTabSz="914400" rtl="0" eaLnBrk="1" fontAlgn="auto" latinLnBrk="0" hangingPunct="1">
              <a:lnSpc>
                <a:spcPct val="150000"/>
              </a:lnSpc>
              <a:spcBef>
                <a:spcPts val="0"/>
              </a:spcBef>
              <a:spcAft>
                <a:spcPts val="0"/>
              </a:spcAft>
              <a:buClrTx/>
              <a:buSzTx/>
              <a:buAutoNum type="alphaLcParenR"/>
              <a:tabLst/>
              <a:defRPr/>
            </a:pPr>
            <a:r>
              <a:rPr kumimoji="0" lang="en-US" sz="14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Challenge: </a:t>
            </a:r>
            <a:r>
              <a:rPr kumimoji="0" lang="en-US" sz="14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Using a subquery referencing the Customer table (</a:t>
            </a:r>
            <a:r>
              <a:rPr kumimoji="0" lang="en-US" sz="140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SupportRepId</a:t>
            </a:r>
            <a:r>
              <a:rPr kumimoji="0" lang="en-US" sz="14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row)</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update the </a:t>
            </a:r>
            <a:r>
              <a:rPr lang="en-US" sz="1400"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ActiveCustomers</a:t>
            </a:r>
            <a:r>
              <a:rPr lang="en-US" sz="1400" dirty="0">
                <a:solidFill>
                  <a:srgbClr val="000000"/>
                </a:solidFill>
                <a:latin typeface="Open Sans" panose="020B0606030504020204" pitchFamily="34" charset="0"/>
                <a:ea typeface="Open Sans" panose="020B0606030504020204" pitchFamily="34" charset="0"/>
                <a:cs typeface="Open Sans" panose="020B0606030504020204" pitchFamily="34" charset="0"/>
              </a:rPr>
              <a:t> column for all rows in the Employee table as a count of the number of customers each Employee is handling</a:t>
            </a:r>
            <a:endParaRPr kumimoji="0" lang="en-US" sz="14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06000"/>
              </a:lnSpc>
              <a:spcBef>
                <a:spcPts val="0"/>
              </a:spcBef>
              <a:spcAft>
                <a:spcPts val="0"/>
              </a:spcAft>
              <a:buClrTx/>
              <a:buSzTx/>
              <a:buAutoNum type="alphaLcParenR"/>
              <a:tabLst/>
              <a:defRPr/>
            </a:pPr>
            <a:endParaRPr kumimoji="0" lang="en-US" sz="14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06000"/>
              </a:lnSpc>
              <a:spcBef>
                <a:spcPts val="0"/>
              </a:spcBef>
              <a:spcAft>
                <a:spcPts val="0"/>
              </a:spcAft>
              <a:buClrTx/>
              <a:buSzTx/>
              <a:buFontTx/>
              <a:buAutoNum type="alphaLcParenR"/>
              <a:tabLst/>
              <a:defRPr/>
            </a:pPr>
            <a:endParaRPr lang="en-US" sz="14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6E962FBF-379E-16FC-9F7F-519BA275D985}"/>
              </a:ext>
            </a:extLst>
          </p:cNvPr>
          <p:cNvSpPr/>
          <p:nvPr/>
        </p:nvSpPr>
        <p:spPr>
          <a:xfrm>
            <a:off x="914400" y="1688890"/>
            <a:ext cx="10614992" cy="279820"/>
          </a:xfrm>
          <a:prstGeom prst="rect">
            <a:avLst/>
          </a:prstGeom>
          <a:noFill/>
        </p:spPr>
        <p:txBody>
          <a:bodyPr wrap="square" lIns="0" tIns="0" rIns="0" bIns="0">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lang="en-US" b="1" dirty="0">
                <a:solidFill>
                  <a:srgbClr val="000000"/>
                </a:solidFill>
                <a:latin typeface="Open Sans" panose="020B0606030504020204" pitchFamily="34" charset="0"/>
                <a:ea typeface="Open Sans" panose="020B0606030504020204" pitchFamily="34" charset="0"/>
                <a:cs typeface="Open Sans" panose="020B0606030504020204" pitchFamily="34" charset="0"/>
              </a:rPr>
              <a:t>Practice Questions</a:t>
            </a:r>
            <a:endParaRPr kumimoji="0" lang="en-US" sz="18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068049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6D97002-9789-4C37-A9CC-6B11437C8FD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B6D97002-9789-4C37-A9CC-6B11437C8FD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BC3A2CE-2FB1-42EB-847E-7D463C580E7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dirty="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20BAB8EF-6C62-445B-8017-FE6D3898359A}"/>
              </a:ext>
            </a:extLst>
          </p:cNvPr>
          <p:cNvSpPr>
            <a:spLocks noGrp="1"/>
          </p:cNvSpPr>
          <p:nvPr>
            <p:ph type="title"/>
          </p:nvPr>
        </p:nvSpPr>
        <p:spPr/>
        <p:txBody>
          <a:bodyPr anchor="b"/>
          <a:lstStyle/>
          <a:p>
            <a:r>
              <a:rPr lang="en-US" sz="3200" dirty="0"/>
              <a:t>ANSWERS</a:t>
            </a:r>
          </a:p>
        </p:txBody>
      </p:sp>
      <p:sp>
        <p:nvSpPr>
          <p:cNvPr id="6" name="Text Placeholder 5">
            <a:extLst>
              <a:ext uri="{FF2B5EF4-FFF2-40B4-BE49-F238E27FC236}">
                <a16:creationId xmlns:a16="http://schemas.microsoft.com/office/drawing/2014/main" id="{6AA88BCC-ED99-46EE-AA67-2707E10EFB1B}"/>
              </a:ext>
            </a:extLst>
          </p:cNvPr>
          <p:cNvSpPr>
            <a:spLocks noGrp="1"/>
          </p:cNvSpPr>
          <p:nvPr>
            <p:ph type="body" sz="quarter" idx="15"/>
          </p:nvPr>
        </p:nvSpPr>
        <p:spPr/>
        <p:txBody>
          <a:bodyPr/>
          <a:lstStyle/>
          <a:p>
            <a:r>
              <a:rPr lang="en-US" dirty="0"/>
              <a:t>text</a:t>
            </a:r>
          </a:p>
        </p:txBody>
      </p:sp>
      <p:sp>
        <p:nvSpPr>
          <p:cNvPr id="12" name="Rectangle 11">
            <a:extLst>
              <a:ext uri="{FF2B5EF4-FFF2-40B4-BE49-F238E27FC236}">
                <a16:creationId xmlns:a16="http://schemas.microsoft.com/office/drawing/2014/main" id="{92D51052-489E-C1B4-66BB-9F31DA882457}"/>
              </a:ext>
            </a:extLst>
          </p:cNvPr>
          <p:cNvSpPr/>
          <p:nvPr/>
        </p:nvSpPr>
        <p:spPr>
          <a:xfrm>
            <a:off x="914399" y="1624516"/>
            <a:ext cx="10614992" cy="5233484"/>
          </a:xfrm>
          <a:prstGeom prst="rect">
            <a:avLst/>
          </a:prstGeom>
          <a:noFill/>
        </p:spPr>
        <p:txBody>
          <a:bodyPr wrap="square" lIns="0" tIns="0" rIns="0" bIns="0" anchor="t">
            <a:spAutoFit/>
          </a:bodyPr>
          <a:lstStyle/>
          <a:p>
            <a:r>
              <a:rPr lang="en-AU" sz="1000" dirty="0">
                <a:solidFill>
                  <a:srgbClr val="669768"/>
                </a:solidFill>
                <a:effectLst/>
                <a:latin typeface="Menlo" panose="020B0609030804020204" pitchFamily="49" charset="0"/>
              </a:rPr>
              <a:t>--a)</a:t>
            </a:r>
            <a:endParaRPr lang="en-AU" sz="1000" dirty="0">
              <a:solidFill>
                <a:srgbClr val="AAAAAA"/>
              </a:solidFill>
              <a:effectLst/>
              <a:latin typeface="Menlo" panose="020B0609030804020204" pitchFamily="49" charset="0"/>
            </a:endParaRPr>
          </a:p>
          <a:p>
            <a:r>
              <a:rPr lang="en-AU" sz="1000" b="1" dirty="0">
                <a:solidFill>
                  <a:srgbClr val="739ECA"/>
                </a:solidFill>
                <a:effectLst/>
                <a:latin typeface="Menlo" panose="020B0609030804020204" pitchFamily="49" charset="0"/>
              </a:rPr>
              <a:t>CREATE</a:t>
            </a:r>
            <a:r>
              <a:rPr lang="en-AU" sz="1000" dirty="0">
                <a:solidFill>
                  <a:srgbClr val="AAAAAA"/>
                </a:solidFill>
                <a:effectLst/>
                <a:latin typeface="Menlo" panose="020B0609030804020204" pitchFamily="49" charset="0"/>
              </a:rPr>
              <a:t> </a:t>
            </a:r>
            <a:r>
              <a:rPr lang="en-AU" sz="1000" b="1" dirty="0">
                <a:solidFill>
                  <a:srgbClr val="739ECA"/>
                </a:solidFill>
                <a:effectLst/>
                <a:latin typeface="Menlo" panose="020B0609030804020204" pitchFamily="49" charset="0"/>
              </a:rPr>
              <a:t>TABLE</a:t>
            </a:r>
            <a:r>
              <a:rPr lang="en-AU" sz="1000" dirty="0">
                <a:solidFill>
                  <a:srgbClr val="AAAAAA"/>
                </a:solidFill>
                <a:effectLst/>
                <a:latin typeface="Menlo" panose="020B0609030804020204" pitchFamily="49" charset="0"/>
              </a:rPr>
              <a:t> </a:t>
            </a:r>
            <a:r>
              <a:rPr lang="en-AU" sz="1000" b="1" dirty="0">
                <a:solidFill>
                  <a:srgbClr val="739ECA"/>
                </a:solidFill>
                <a:effectLst/>
                <a:latin typeface="Menlo" panose="020B0609030804020204" pitchFamily="49" charset="0"/>
              </a:rPr>
              <a:t>if</a:t>
            </a:r>
            <a:r>
              <a:rPr lang="en-AU" sz="1000" dirty="0">
                <a:solidFill>
                  <a:srgbClr val="AAAAAA"/>
                </a:solidFill>
                <a:effectLst/>
                <a:latin typeface="Menlo" panose="020B0609030804020204" pitchFamily="49" charset="0"/>
              </a:rPr>
              <a:t> </a:t>
            </a:r>
            <a:r>
              <a:rPr lang="en-AU" sz="1000" b="1" dirty="0">
                <a:solidFill>
                  <a:srgbClr val="739ECA"/>
                </a:solidFill>
                <a:effectLst/>
                <a:latin typeface="Menlo" panose="020B0609030804020204" pitchFamily="49" charset="0"/>
              </a:rPr>
              <a:t>not</a:t>
            </a:r>
            <a:r>
              <a:rPr lang="en-AU" sz="1000" dirty="0">
                <a:solidFill>
                  <a:srgbClr val="AAAAAA"/>
                </a:solidFill>
                <a:effectLst/>
                <a:latin typeface="Menlo" panose="020B0609030804020204" pitchFamily="49" charset="0"/>
              </a:rPr>
              <a:t> </a:t>
            </a:r>
            <a:r>
              <a:rPr lang="en-AU" sz="1000" b="1" dirty="0">
                <a:solidFill>
                  <a:srgbClr val="739ECA"/>
                </a:solidFill>
                <a:effectLst/>
                <a:latin typeface="Menlo" panose="020B0609030804020204" pitchFamily="49" charset="0"/>
              </a:rPr>
              <a:t>exists</a:t>
            </a:r>
            <a:r>
              <a:rPr lang="en-AU" sz="1000" dirty="0">
                <a:solidFill>
                  <a:srgbClr val="AAAAAA"/>
                </a:solidFill>
                <a:effectLst/>
                <a:latin typeface="Menlo" panose="020B0609030804020204" pitchFamily="49" charset="0"/>
              </a:rPr>
              <a:t> </a:t>
            </a:r>
            <a:r>
              <a:rPr lang="en-AU" sz="1000" dirty="0" err="1">
                <a:solidFill>
                  <a:srgbClr val="9E9E9E"/>
                </a:solidFill>
                <a:effectLst/>
                <a:latin typeface="Menlo" panose="020B0609030804020204" pitchFamily="49" charset="0"/>
              </a:rPr>
              <a:t>EmployeeRoster</a:t>
            </a:r>
            <a:r>
              <a:rPr lang="en-AU" sz="1000" dirty="0">
                <a:solidFill>
                  <a:srgbClr val="AAAAAA"/>
                </a:solidFill>
                <a:effectLst/>
                <a:latin typeface="Menlo" panose="020B0609030804020204" pitchFamily="49" charset="0"/>
              </a:rPr>
              <a:t> </a:t>
            </a:r>
            <a:r>
              <a:rPr lang="en-AU" sz="1000" b="1" dirty="0">
                <a:solidFill>
                  <a:srgbClr val="739ECA"/>
                </a:solidFill>
                <a:effectLst/>
                <a:latin typeface="Menlo" panose="020B0609030804020204" pitchFamily="49" charset="0"/>
              </a:rPr>
              <a:t>as</a:t>
            </a:r>
            <a:endParaRPr lang="en-AU" sz="1000" dirty="0">
              <a:solidFill>
                <a:srgbClr val="AAAAAA"/>
              </a:solidFill>
              <a:effectLst/>
              <a:latin typeface="Menlo" panose="020B0609030804020204" pitchFamily="49" charset="0"/>
            </a:endParaRPr>
          </a:p>
          <a:p>
            <a:r>
              <a:rPr lang="en-AU" sz="1000" b="1" dirty="0">
                <a:solidFill>
                  <a:srgbClr val="739ECA"/>
                </a:solidFill>
                <a:effectLst/>
                <a:latin typeface="Menlo" panose="020B0609030804020204" pitchFamily="49" charset="0"/>
              </a:rPr>
              <a:t>select</a:t>
            </a:r>
            <a:r>
              <a:rPr lang="en-AU" sz="1000" dirty="0">
                <a:solidFill>
                  <a:srgbClr val="AAAAAA"/>
                </a:solidFill>
                <a:effectLst/>
                <a:latin typeface="Menlo" panose="020B0609030804020204" pitchFamily="49" charset="0"/>
              </a:rPr>
              <a:t> </a:t>
            </a:r>
            <a:r>
              <a:rPr lang="en-AU" sz="1000" dirty="0" err="1">
                <a:solidFill>
                  <a:srgbClr val="9E9E9E"/>
                </a:solidFill>
                <a:effectLst/>
                <a:latin typeface="Menlo" panose="020B0609030804020204" pitchFamily="49" charset="0"/>
              </a:rPr>
              <a:t>EmployeeID</a:t>
            </a:r>
            <a:r>
              <a:rPr lang="en-AU" sz="1000" dirty="0">
                <a:solidFill>
                  <a:srgbClr val="AAAAAA"/>
                </a:solidFill>
                <a:effectLst/>
                <a:latin typeface="Menlo" panose="020B0609030804020204" pitchFamily="49" charset="0"/>
              </a:rPr>
              <a:t>, </a:t>
            </a:r>
            <a:r>
              <a:rPr lang="en-AU" sz="1000" dirty="0" err="1">
                <a:solidFill>
                  <a:srgbClr val="9E9E9E"/>
                </a:solidFill>
                <a:effectLst/>
                <a:latin typeface="Menlo" panose="020B0609030804020204" pitchFamily="49" charset="0"/>
              </a:rPr>
              <a:t>LastName</a:t>
            </a:r>
            <a:r>
              <a:rPr lang="en-AU" sz="1000" dirty="0">
                <a:solidFill>
                  <a:srgbClr val="AAAAAA"/>
                </a:solidFill>
                <a:effectLst/>
                <a:latin typeface="Menlo" panose="020B0609030804020204" pitchFamily="49" charset="0"/>
              </a:rPr>
              <a:t>, </a:t>
            </a:r>
            <a:r>
              <a:rPr lang="en-AU" sz="1000" dirty="0">
                <a:solidFill>
                  <a:srgbClr val="9E9E9E"/>
                </a:solidFill>
                <a:effectLst/>
                <a:latin typeface="Menlo" panose="020B0609030804020204" pitchFamily="49" charset="0"/>
              </a:rPr>
              <a:t>FirstName</a:t>
            </a:r>
            <a:r>
              <a:rPr lang="en-AU" sz="1000" dirty="0">
                <a:solidFill>
                  <a:srgbClr val="AAAAAA"/>
                </a:solidFill>
                <a:effectLst/>
                <a:latin typeface="Menlo" panose="020B0609030804020204" pitchFamily="49" charset="0"/>
              </a:rPr>
              <a:t>, </a:t>
            </a:r>
            <a:r>
              <a:rPr lang="en-AU" sz="1000" dirty="0">
                <a:solidFill>
                  <a:srgbClr val="9E9E9E"/>
                </a:solidFill>
                <a:effectLst/>
                <a:latin typeface="Menlo" panose="020B0609030804020204" pitchFamily="49" charset="0"/>
              </a:rPr>
              <a:t>Title</a:t>
            </a:r>
            <a:r>
              <a:rPr lang="en-AU" sz="1000" dirty="0">
                <a:solidFill>
                  <a:srgbClr val="AAAAAA"/>
                </a:solidFill>
                <a:effectLst/>
                <a:latin typeface="Menlo" panose="020B0609030804020204" pitchFamily="49" charset="0"/>
              </a:rPr>
              <a:t>, </a:t>
            </a:r>
            <a:r>
              <a:rPr lang="en-AU" sz="1000" dirty="0" err="1">
                <a:solidFill>
                  <a:srgbClr val="9E9E9E"/>
                </a:solidFill>
                <a:effectLst/>
                <a:latin typeface="Menlo" panose="020B0609030804020204" pitchFamily="49" charset="0"/>
              </a:rPr>
              <a:t>ReportsTo</a:t>
            </a:r>
            <a:endParaRPr lang="en-AU" sz="1000" dirty="0">
              <a:solidFill>
                <a:srgbClr val="AAAAAA"/>
              </a:solidFill>
              <a:effectLst/>
              <a:latin typeface="Menlo" panose="020B0609030804020204" pitchFamily="49" charset="0"/>
            </a:endParaRPr>
          </a:p>
          <a:p>
            <a:r>
              <a:rPr lang="en-AU" sz="1000" b="1" dirty="0">
                <a:solidFill>
                  <a:srgbClr val="739ECA"/>
                </a:solidFill>
                <a:effectLst/>
                <a:latin typeface="Menlo" panose="020B0609030804020204" pitchFamily="49" charset="0"/>
              </a:rPr>
              <a:t>from</a:t>
            </a:r>
            <a:r>
              <a:rPr lang="en-AU" sz="1000" dirty="0">
                <a:solidFill>
                  <a:srgbClr val="AAAAAA"/>
                </a:solidFill>
                <a:effectLst/>
                <a:latin typeface="Menlo" panose="020B0609030804020204" pitchFamily="49" charset="0"/>
              </a:rPr>
              <a:t> </a:t>
            </a:r>
            <a:r>
              <a:rPr lang="en-AU" sz="1000" dirty="0">
                <a:solidFill>
                  <a:srgbClr val="9E9E9E"/>
                </a:solidFill>
                <a:effectLst/>
                <a:latin typeface="Menlo" panose="020B0609030804020204" pitchFamily="49" charset="0"/>
              </a:rPr>
              <a:t>Employee</a:t>
            </a:r>
            <a:r>
              <a:rPr lang="en-AU" sz="1000" dirty="0">
                <a:solidFill>
                  <a:srgbClr val="EECC64"/>
                </a:solidFill>
                <a:effectLst/>
                <a:latin typeface="Menlo" panose="020B0609030804020204" pitchFamily="49" charset="0"/>
              </a:rPr>
              <a:t>;</a:t>
            </a:r>
            <a:endParaRPr lang="en-AU" sz="1000" dirty="0">
              <a:solidFill>
                <a:srgbClr val="AAAAAA"/>
              </a:solidFill>
              <a:effectLst/>
              <a:latin typeface="Menlo" panose="020B0609030804020204" pitchFamily="49" charset="0"/>
            </a:endParaRPr>
          </a:p>
          <a:p>
            <a:r>
              <a:rPr lang="en-AU" sz="1000" dirty="0">
                <a:solidFill>
                  <a:srgbClr val="669768"/>
                </a:solidFill>
                <a:effectLst/>
                <a:latin typeface="Menlo" panose="020B0609030804020204" pitchFamily="49" charset="0"/>
              </a:rPr>
              <a:t>--b)</a:t>
            </a:r>
            <a:endParaRPr lang="en-AU" sz="1000" dirty="0">
              <a:solidFill>
                <a:srgbClr val="AAAAAA"/>
              </a:solidFill>
              <a:effectLst/>
              <a:latin typeface="Menlo" panose="020B0609030804020204" pitchFamily="49" charset="0"/>
            </a:endParaRPr>
          </a:p>
          <a:p>
            <a:r>
              <a:rPr lang="en-AU" sz="1000" b="1" dirty="0">
                <a:solidFill>
                  <a:srgbClr val="739ECA"/>
                </a:solidFill>
                <a:effectLst/>
                <a:latin typeface="Menlo" panose="020B0609030804020204" pitchFamily="49" charset="0"/>
              </a:rPr>
              <a:t>With</a:t>
            </a:r>
            <a:r>
              <a:rPr lang="en-AU" sz="1000" dirty="0">
                <a:solidFill>
                  <a:srgbClr val="AAAAAA"/>
                </a:solidFill>
                <a:effectLst/>
                <a:latin typeface="Menlo" panose="020B0609030804020204" pitchFamily="49" charset="0"/>
              </a:rPr>
              <a:t> </a:t>
            </a:r>
            <a:r>
              <a:rPr lang="en-AU" sz="1000" dirty="0" err="1">
                <a:solidFill>
                  <a:srgbClr val="9E9E9E"/>
                </a:solidFill>
                <a:effectLst/>
                <a:latin typeface="Menlo" panose="020B0609030804020204" pitchFamily="49" charset="0"/>
              </a:rPr>
              <a:t>max_id</a:t>
            </a:r>
            <a:r>
              <a:rPr lang="en-AU" sz="1000" dirty="0">
                <a:solidFill>
                  <a:srgbClr val="AAAAAA"/>
                </a:solidFill>
                <a:effectLst/>
                <a:latin typeface="Menlo" panose="020B0609030804020204" pitchFamily="49" charset="0"/>
              </a:rPr>
              <a:t> </a:t>
            </a:r>
            <a:r>
              <a:rPr lang="en-AU" sz="1000" b="1" dirty="0">
                <a:solidFill>
                  <a:srgbClr val="739ECA"/>
                </a:solidFill>
                <a:effectLst/>
                <a:latin typeface="Menlo" panose="020B0609030804020204" pitchFamily="49" charset="0"/>
              </a:rPr>
              <a:t>as</a:t>
            </a:r>
            <a:endParaRPr lang="en-AU" sz="1000" dirty="0">
              <a:solidFill>
                <a:srgbClr val="AAAAAA"/>
              </a:solidFill>
              <a:effectLst/>
              <a:latin typeface="Menlo" panose="020B0609030804020204" pitchFamily="49" charset="0"/>
            </a:endParaRPr>
          </a:p>
          <a:p>
            <a:r>
              <a:rPr lang="en-AU" sz="1000" dirty="0">
                <a:solidFill>
                  <a:srgbClr val="AAAAAA"/>
                </a:solidFill>
                <a:effectLst/>
                <a:latin typeface="Menlo" panose="020B0609030804020204" pitchFamily="49" charset="0"/>
              </a:rPr>
              <a:t>(</a:t>
            </a:r>
            <a:r>
              <a:rPr lang="en-AU" sz="1000" b="1" dirty="0">
                <a:solidFill>
                  <a:srgbClr val="739ECA"/>
                </a:solidFill>
                <a:effectLst/>
                <a:latin typeface="Menlo" panose="020B0609030804020204" pitchFamily="49" charset="0"/>
              </a:rPr>
              <a:t>select</a:t>
            </a:r>
            <a:r>
              <a:rPr lang="en-AU" sz="1000" dirty="0">
                <a:solidFill>
                  <a:srgbClr val="AAAAAA"/>
                </a:solidFill>
                <a:effectLst/>
                <a:latin typeface="Menlo" panose="020B0609030804020204" pitchFamily="49" charset="0"/>
              </a:rPr>
              <a:t> </a:t>
            </a:r>
            <a:r>
              <a:rPr lang="en-AU" sz="1000" b="1" dirty="0">
                <a:solidFill>
                  <a:srgbClr val="C1AA6C"/>
                </a:solidFill>
                <a:effectLst/>
                <a:latin typeface="Menlo" panose="020B0609030804020204" pitchFamily="49" charset="0"/>
              </a:rPr>
              <a:t>max</a:t>
            </a:r>
            <a:r>
              <a:rPr lang="en-AU" sz="1000" dirty="0">
                <a:solidFill>
                  <a:srgbClr val="AAAAAA"/>
                </a:solidFill>
                <a:effectLst/>
                <a:latin typeface="Menlo" panose="020B0609030804020204" pitchFamily="49" charset="0"/>
              </a:rPr>
              <a:t>(</a:t>
            </a:r>
            <a:r>
              <a:rPr lang="en-AU" sz="1000" dirty="0" err="1">
                <a:solidFill>
                  <a:srgbClr val="9E9E9E"/>
                </a:solidFill>
                <a:effectLst/>
                <a:latin typeface="Menlo" panose="020B0609030804020204" pitchFamily="49" charset="0"/>
              </a:rPr>
              <a:t>EmployeeId</a:t>
            </a:r>
            <a:r>
              <a:rPr lang="en-AU" sz="1000" dirty="0">
                <a:solidFill>
                  <a:srgbClr val="AAAAAA"/>
                </a:solidFill>
                <a:effectLst/>
                <a:latin typeface="Menlo" panose="020B0609030804020204" pitchFamily="49" charset="0"/>
              </a:rPr>
              <a:t>)+</a:t>
            </a:r>
            <a:r>
              <a:rPr lang="en-AU" sz="1000" dirty="0">
                <a:solidFill>
                  <a:srgbClr val="C0C0C0"/>
                </a:solidFill>
                <a:effectLst/>
                <a:latin typeface="Menlo" panose="020B0609030804020204" pitchFamily="49" charset="0"/>
              </a:rPr>
              <a:t>1</a:t>
            </a:r>
            <a:r>
              <a:rPr lang="en-AU" sz="1000" dirty="0">
                <a:solidFill>
                  <a:srgbClr val="AAAAAA"/>
                </a:solidFill>
                <a:effectLst/>
                <a:latin typeface="Menlo" panose="020B0609030804020204" pitchFamily="49" charset="0"/>
              </a:rPr>
              <a:t> </a:t>
            </a:r>
            <a:r>
              <a:rPr lang="en-AU" sz="1000" b="1" dirty="0">
                <a:solidFill>
                  <a:srgbClr val="739ECA"/>
                </a:solidFill>
                <a:effectLst/>
                <a:latin typeface="Menlo" panose="020B0609030804020204" pitchFamily="49" charset="0"/>
              </a:rPr>
              <a:t>as</a:t>
            </a:r>
            <a:r>
              <a:rPr lang="en-AU" sz="1000" dirty="0">
                <a:solidFill>
                  <a:srgbClr val="AAAAAA"/>
                </a:solidFill>
                <a:effectLst/>
                <a:latin typeface="Menlo" panose="020B0609030804020204" pitchFamily="49" charset="0"/>
              </a:rPr>
              <a:t> </a:t>
            </a:r>
            <a:r>
              <a:rPr lang="en-AU" sz="1000" dirty="0" err="1">
                <a:solidFill>
                  <a:srgbClr val="9E9E9E"/>
                </a:solidFill>
                <a:effectLst/>
                <a:latin typeface="Menlo" panose="020B0609030804020204" pitchFamily="49" charset="0"/>
              </a:rPr>
              <a:t>max_em_id</a:t>
            </a:r>
            <a:r>
              <a:rPr lang="en-AU" sz="1000" dirty="0">
                <a:solidFill>
                  <a:srgbClr val="AAAAAA"/>
                </a:solidFill>
                <a:effectLst/>
                <a:latin typeface="Menlo" panose="020B0609030804020204" pitchFamily="49" charset="0"/>
              </a:rPr>
              <a:t> </a:t>
            </a:r>
          </a:p>
          <a:p>
            <a:r>
              <a:rPr lang="en-AU" sz="1000" b="1" dirty="0">
                <a:solidFill>
                  <a:srgbClr val="739ECA"/>
                </a:solidFill>
                <a:effectLst/>
                <a:latin typeface="Menlo" panose="020B0609030804020204" pitchFamily="49" charset="0"/>
              </a:rPr>
              <a:t>from</a:t>
            </a:r>
            <a:r>
              <a:rPr lang="en-AU" sz="1000" dirty="0">
                <a:solidFill>
                  <a:srgbClr val="AAAAAA"/>
                </a:solidFill>
                <a:effectLst/>
                <a:latin typeface="Menlo" panose="020B0609030804020204" pitchFamily="49" charset="0"/>
              </a:rPr>
              <a:t> </a:t>
            </a:r>
            <a:r>
              <a:rPr lang="en-AU" sz="1000" dirty="0" err="1">
                <a:solidFill>
                  <a:srgbClr val="9E9E9E"/>
                </a:solidFill>
                <a:effectLst/>
                <a:latin typeface="Menlo" panose="020B0609030804020204" pitchFamily="49" charset="0"/>
              </a:rPr>
              <a:t>EmployeeRoster</a:t>
            </a:r>
            <a:r>
              <a:rPr lang="en-AU" sz="1000" dirty="0">
                <a:solidFill>
                  <a:srgbClr val="AAAAAA"/>
                </a:solidFill>
                <a:effectLst/>
                <a:latin typeface="Menlo" panose="020B0609030804020204" pitchFamily="49" charset="0"/>
              </a:rPr>
              <a:t>)</a:t>
            </a:r>
          </a:p>
          <a:p>
            <a:r>
              <a:rPr lang="en-AU" sz="1000" b="1" dirty="0">
                <a:solidFill>
                  <a:srgbClr val="739ECA"/>
                </a:solidFill>
                <a:effectLst/>
                <a:latin typeface="Menlo" panose="020B0609030804020204" pitchFamily="49" charset="0"/>
              </a:rPr>
              <a:t>INSERT</a:t>
            </a:r>
            <a:r>
              <a:rPr lang="en-AU" sz="1000" dirty="0">
                <a:solidFill>
                  <a:srgbClr val="AAAAAA"/>
                </a:solidFill>
                <a:effectLst/>
                <a:latin typeface="Menlo" panose="020B0609030804020204" pitchFamily="49" charset="0"/>
              </a:rPr>
              <a:t> </a:t>
            </a:r>
            <a:r>
              <a:rPr lang="en-AU" sz="1000" b="1" dirty="0">
                <a:solidFill>
                  <a:srgbClr val="739ECA"/>
                </a:solidFill>
                <a:effectLst/>
                <a:latin typeface="Menlo" panose="020B0609030804020204" pitchFamily="49" charset="0"/>
              </a:rPr>
              <a:t>INTO</a:t>
            </a:r>
            <a:r>
              <a:rPr lang="en-AU" sz="1000" dirty="0">
                <a:solidFill>
                  <a:srgbClr val="AAAAAA"/>
                </a:solidFill>
                <a:effectLst/>
                <a:latin typeface="Menlo" panose="020B0609030804020204" pitchFamily="49" charset="0"/>
              </a:rPr>
              <a:t> </a:t>
            </a:r>
            <a:r>
              <a:rPr lang="en-AU" sz="1000" dirty="0" err="1">
                <a:solidFill>
                  <a:srgbClr val="9E9E9E"/>
                </a:solidFill>
                <a:effectLst/>
                <a:latin typeface="Menlo" panose="020B0609030804020204" pitchFamily="49" charset="0"/>
              </a:rPr>
              <a:t>EmployeeRoster</a:t>
            </a:r>
            <a:r>
              <a:rPr lang="en-AU" sz="1000" dirty="0">
                <a:solidFill>
                  <a:srgbClr val="AAAAAA"/>
                </a:solidFill>
                <a:effectLst/>
                <a:latin typeface="Menlo" panose="020B0609030804020204" pitchFamily="49" charset="0"/>
              </a:rPr>
              <a:t>(</a:t>
            </a:r>
            <a:r>
              <a:rPr lang="en-AU" sz="1000" dirty="0" err="1">
                <a:solidFill>
                  <a:srgbClr val="9E9E9E"/>
                </a:solidFill>
                <a:effectLst/>
                <a:latin typeface="Menlo" panose="020B0609030804020204" pitchFamily="49" charset="0"/>
              </a:rPr>
              <a:t>EmployeeId</a:t>
            </a:r>
            <a:r>
              <a:rPr lang="en-AU" sz="1000" dirty="0">
                <a:solidFill>
                  <a:srgbClr val="AAAAAA"/>
                </a:solidFill>
                <a:effectLst/>
                <a:latin typeface="Menlo" panose="020B0609030804020204" pitchFamily="49" charset="0"/>
              </a:rPr>
              <a:t>, </a:t>
            </a:r>
            <a:r>
              <a:rPr lang="en-AU" sz="1000" dirty="0" err="1">
                <a:solidFill>
                  <a:srgbClr val="9E9E9E"/>
                </a:solidFill>
                <a:effectLst/>
                <a:latin typeface="Menlo" panose="020B0609030804020204" pitchFamily="49" charset="0"/>
              </a:rPr>
              <a:t>LastName</a:t>
            </a:r>
            <a:r>
              <a:rPr lang="en-AU" sz="1000" dirty="0">
                <a:solidFill>
                  <a:srgbClr val="AAAAAA"/>
                </a:solidFill>
                <a:effectLst/>
                <a:latin typeface="Menlo" panose="020B0609030804020204" pitchFamily="49" charset="0"/>
              </a:rPr>
              <a:t>, </a:t>
            </a:r>
            <a:r>
              <a:rPr lang="en-AU" sz="1000" dirty="0">
                <a:solidFill>
                  <a:srgbClr val="9E9E9E"/>
                </a:solidFill>
                <a:effectLst/>
                <a:latin typeface="Menlo" panose="020B0609030804020204" pitchFamily="49" charset="0"/>
              </a:rPr>
              <a:t>FirstName</a:t>
            </a:r>
            <a:r>
              <a:rPr lang="en-AU" sz="1000" dirty="0">
                <a:solidFill>
                  <a:srgbClr val="AAAAAA"/>
                </a:solidFill>
                <a:effectLst/>
                <a:latin typeface="Menlo" panose="020B0609030804020204" pitchFamily="49" charset="0"/>
              </a:rPr>
              <a:t>, </a:t>
            </a:r>
            <a:r>
              <a:rPr lang="en-AU" sz="1000" dirty="0">
                <a:solidFill>
                  <a:srgbClr val="9E9E9E"/>
                </a:solidFill>
                <a:effectLst/>
                <a:latin typeface="Menlo" panose="020B0609030804020204" pitchFamily="49" charset="0"/>
              </a:rPr>
              <a:t>Title</a:t>
            </a:r>
            <a:r>
              <a:rPr lang="en-AU" sz="1000" dirty="0">
                <a:solidFill>
                  <a:srgbClr val="AAAAAA"/>
                </a:solidFill>
                <a:effectLst/>
                <a:latin typeface="Menlo" panose="020B0609030804020204" pitchFamily="49" charset="0"/>
              </a:rPr>
              <a:t>, </a:t>
            </a:r>
            <a:r>
              <a:rPr lang="en-AU" sz="1000" dirty="0" err="1">
                <a:solidFill>
                  <a:srgbClr val="9E9E9E"/>
                </a:solidFill>
                <a:effectLst/>
                <a:latin typeface="Menlo" panose="020B0609030804020204" pitchFamily="49" charset="0"/>
              </a:rPr>
              <a:t>ReportsTo</a:t>
            </a:r>
            <a:r>
              <a:rPr lang="en-AU" sz="1000" dirty="0">
                <a:solidFill>
                  <a:srgbClr val="AAAAAA"/>
                </a:solidFill>
                <a:effectLst/>
                <a:latin typeface="Menlo" panose="020B0609030804020204" pitchFamily="49" charset="0"/>
              </a:rPr>
              <a:t>)</a:t>
            </a:r>
          </a:p>
          <a:p>
            <a:r>
              <a:rPr lang="en-AU" sz="1000" b="1" dirty="0">
                <a:solidFill>
                  <a:srgbClr val="739ECA"/>
                </a:solidFill>
                <a:effectLst/>
                <a:latin typeface="Menlo" panose="020B0609030804020204" pitchFamily="49" charset="0"/>
              </a:rPr>
              <a:t>SELECT</a:t>
            </a:r>
            <a:r>
              <a:rPr lang="en-AU" sz="1000" dirty="0">
                <a:solidFill>
                  <a:srgbClr val="AAAAAA"/>
                </a:solidFill>
                <a:effectLst/>
                <a:latin typeface="Menlo" panose="020B0609030804020204" pitchFamily="49" charset="0"/>
              </a:rPr>
              <a:t> </a:t>
            </a:r>
            <a:r>
              <a:rPr lang="en-AU" sz="1000" dirty="0" err="1">
                <a:solidFill>
                  <a:srgbClr val="9E9E9E"/>
                </a:solidFill>
                <a:effectLst/>
                <a:latin typeface="Menlo" panose="020B0609030804020204" pitchFamily="49" charset="0"/>
              </a:rPr>
              <a:t>max_em_id</a:t>
            </a:r>
            <a:r>
              <a:rPr lang="en-AU" sz="1000" dirty="0">
                <a:solidFill>
                  <a:srgbClr val="AAAAAA"/>
                </a:solidFill>
                <a:effectLst/>
                <a:latin typeface="Menlo" panose="020B0609030804020204" pitchFamily="49" charset="0"/>
              </a:rPr>
              <a:t>, </a:t>
            </a:r>
            <a:r>
              <a:rPr lang="en-AU" sz="1000" dirty="0" err="1">
                <a:solidFill>
                  <a:srgbClr val="9E9E9E"/>
                </a:solidFill>
                <a:effectLst/>
                <a:latin typeface="Menlo" panose="020B0609030804020204" pitchFamily="49" charset="0"/>
              </a:rPr>
              <a:t>LastName</a:t>
            </a:r>
            <a:r>
              <a:rPr lang="en-AU" sz="1000" dirty="0">
                <a:solidFill>
                  <a:srgbClr val="AAAAAA"/>
                </a:solidFill>
                <a:effectLst/>
                <a:latin typeface="Menlo" panose="020B0609030804020204" pitchFamily="49" charset="0"/>
              </a:rPr>
              <a:t>, </a:t>
            </a:r>
            <a:r>
              <a:rPr lang="en-AU" sz="1000" dirty="0">
                <a:solidFill>
                  <a:srgbClr val="9E9E9E"/>
                </a:solidFill>
                <a:effectLst/>
                <a:latin typeface="Menlo" panose="020B0609030804020204" pitchFamily="49" charset="0"/>
              </a:rPr>
              <a:t>FirstName</a:t>
            </a:r>
            <a:r>
              <a:rPr lang="en-AU" sz="1000" dirty="0">
                <a:solidFill>
                  <a:srgbClr val="AAAAAA"/>
                </a:solidFill>
                <a:effectLst/>
                <a:latin typeface="Menlo" panose="020B0609030804020204" pitchFamily="49" charset="0"/>
              </a:rPr>
              <a:t>, </a:t>
            </a:r>
            <a:r>
              <a:rPr lang="en-AU" sz="1000" dirty="0">
                <a:solidFill>
                  <a:srgbClr val="CAC580"/>
                </a:solidFill>
                <a:effectLst/>
                <a:latin typeface="Menlo" panose="020B0609030804020204" pitchFamily="49" charset="0"/>
              </a:rPr>
              <a:t>'Sales Support Agent'</a:t>
            </a:r>
            <a:r>
              <a:rPr lang="en-AU" sz="1000" dirty="0">
                <a:solidFill>
                  <a:srgbClr val="AAAAAA"/>
                </a:solidFill>
                <a:effectLst/>
                <a:latin typeface="Menlo" panose="020B0609030804020204" pitchFamily="49" charset="0"/>
              </a:rPr>
              <a:t>, </a:t>
            </a:r>
            <a:r>
              <a:rPr lang="en-AU" sz="1000" dirty="0">
                <a:solidFill>
                  <a:srgbClr val="C0C0C0"/>
                </a:solidFill>
                <a:effectLst/>
                <a:latin typeface="Menlo" panose="020B0609030804020204" pitchFamily="49" charset="0"/>
              </a:rPr>
              <a:t>2</a:t>
            </a:r>
            <a:endParaRPr lang="en-AU" sz="1000" dirty="0">
              <a:solidFill>
                <a:srgbClr val="AAAAAA"/>
              </a:solidFill>
              <a:effectLst/>
              <a:latin typeface="Menlo" panose="020B0609030804020204" pitchFamily="49" charset="0"/>
            </a:endParaRPr>
          </a:p>
          <a:p>
            <a:r>
              <a:rPr lang="en-AU" sz="1000" b="1" dirty="0">
                <a:solidFill>
                  <a:srgbClr val="739ECA"/>
                </a:solidFill>
                <a:effectLst/>
                <a:latin typeface="Menlo" panose="020B0609030804020204" pitchFamily="49" charset="0"/>
              </a:rPr>
              <a:t>FROM</a:t>
            </a:r>
            <a:r>
              <a:rPr lang="en-AU" sz="1000" dirty="0">
                <a:solidFill>
                  <a:srgbClr val="AAAAAA"/>
                </a:solidFill>
                <a:effectLst/>
                <a:latin typeface="Menlo" panose="020B0609030804020204" pitchFamily="49" charset="0"/>
              </a:rPr>
              <a:t> </a:t>
            </a:r>
            <a:r>
              <a:rPr lang="en-AU" sz="1000" dirty="0" err="1">
                <a:solidFill>
                  <a:srgbClr val="9E9E9E"/>
                </a:solidFill>
                <a:effectLst/>
                <a:latin typeface="Menlo" panose="020B0609030804020204" pitchFamily="49" charset="0"/>
              </a:rPr>
              <a:t>max_id</a:t>
            </a:r>
            <a:r>
              <a:rPr lang="en-AU" sz="1000" dirty="0">
                <a:solidFill>
                  <a:srgbClr val="AAAAAA"/>
                </a:solidFill>
                <a:effectLst/>
                <a:latin typeface="Menlo" panose="020B0609030804020204" pitchFamily="49" charset="0"/>
              </a:rPr>
              <a:t>, </a:t>
            </a:r>
            <a:r>
              <a:rPr lang="en-AU" sz="1000" dirty="0">
                <a:solidFill>
                  <a:srgbClr val="9E9E9E"/>
                </a:solidFill>
                <a:effectLst/>
                <a:latin typeface="Menlo" panose="020B0609030804020204" pitchFamily="49" charset="0"/>
              </a:rPr>
              <a:t>Customer</a:t>
            </a:r>
            <a:endParaRPr lang="en-AU" sz="1000" dirty="0">
              <a:solidFill>
                <a:srgbClr val="AAAAAA"/>
              </a:solidFill>
              <a:effectLst/>
              <a:latin typeface="Menlo" panose="020B0609030804020204" pitchFamily="49" charset="0"/>
            </a:endParaRPr>
          </a:p>
          <a:p>
            <a:r>
              <a:rPr lang="en-AU" sz="1000" b="1" dirty="0">
                <a:solidFill>
                  <a:srgbClr val="739ECA"/>
                </a:solidFill>
                <a:effectLst/>
                <a:latin typeface="Menlo" panose="020B0609030804020204" pitchFamily="49" charset="0"/>
              </a:rPr>
              <a:t>WHERE</a:t>
            </a:r>
            <a:r>
              <a:rPr lang="en-AU" sz="1000" dirty="0">
                <a:solidFill>
                  <a:srgbClr val="AAAAAA"/>
                </a:solidFill>
                <a:effectLst/>
                <a:latin typeface="Menlo" panose="020B0609030804020204" pitchFamily="49" charset="0"/>
              </a:rPr>
              <a:t> </a:t>
            </a:r>
            <a:r>
              <a:rPr lang="en-AU" sz="1000" dirty="0">
                <a:solidFill>
                  <a:srgbClr val="9E9E9E"/>
                </a:solidFill>
                <a:effectLst/>
                <a:latin typeface="Menlo" panose="020B0609030804020204" pitchFamily="49" charset="0"/>
              </a:rPr>
              <a:t>Company</a:t>
            </a:r>
            <a:r>
              <a:rPr lang="en-AU" sz="1000" dirty="0">
                <a:solidFill>
                  <a:srgbClr val="AAAAAA"/>
                </a:solidFill>
                <a:effectLst/>
                <a:latin typeface="Menlo" panose="020B0609030804020204" pitchFamily="49" charset="0"/>
              </a:rPr>
              <a:t> = </a:t>
            </a:r>
            <a:r>
              <a:rPr lang="en-AU" sz="1000" dirty="0">
                <a:solidFill>
                  <a:srgbClr val="CAC580"/>
                </a:solidFill>
                <a:effectLst/>
                <a:latin typeface="Menlo" panose="020B0609030804020204" pitchFamily="49" charset="0"/>
              </a:rPr>
              <a:t>'Apple Inc.'</a:t>
            </a:r>
            <a:r>
              <a:rPr lang="en-AU" sz="1000" dirty="0">
                <a:solidFill>
                  <a:srgbClr val="EECC64"/>
                </a:solidFill>
                <a:effectLst/>
                <a:latin typeface="Menlo" panose="020B0609030804020204" pitchFamily="49" charset="0"/>
              </a:rPr>
              <a:t>;</a:t>
            </a:r>
            <a:endParaRPr lang="en-AU" sz="1000" dirty="0">
              <a:solidFill>
                <a:srgbClr val="AAAAAA"/>
              </a:solidFill>
              <a:effectLst/>
              <a:latin typeface="Menlo" panose="020B0609030804020204" pitchFamily="49" charset="0"/>
            </a:endParaRPr>
          </a:p>
          <a:p>
            <a:r>
              <a:rPr lang="en-AU" sz="1000" dirty="0">
                <a:solidFill>
                  <a:srgbClr val="669768"/>
                </a:solidFill>
                <a:effectLst/>
                <a:latin typeface="Menlo" panose="020B0609030804020204" pitchFamily="49" charset="0"/>
              </a:rPr>
              <a:t>--c)</a:t>
            </a:r>
            <a:endParaRPr lang="en-AU" sz="1000" dirty="0">
              <a:solidFill>
                <a:srgbClr val="AAAAAA"/>
              </a:solidFill>
              <a:effectLst/>
              <a:latin typeface="Menlo" panose="020B0609030804020204" pitchFamily="49" charset="0"/>
            </a:endParaRPr>
          </a:p>
          <a:p>
            <a:r>
              <a:rPr lang="en-AU" sz="1000" b="1" dirty="0">
                <a:solidFill>
                  <a:srgbClr val="739ECA"/>
                </a:solidFill>
                <a:effectLst/>
                <a:latin typeface="Menlo" panose="020B0609030804020204" pitchFamily="49" charset="0"/>
              </a:rPr>
              <a:t>delete</a:t>
            </a:r>
            <a:r>
              <a:rPr lang="en-AU" sz="1000" dirty="0">
                <a:solidFill>
                  <a:srgbClr val="AAAAAA"/>
                </a:solidFill>
                <a:effectLst/>
                <a:latin typeface="Menlo" panose="020B0609030804020204" pitchFamily="49" charset="0"/>
              </a:rPr>
              <a:t> </a:t>
            </a:r>
            <a:r>
              <a:rPr lang="en-AU" sz="1000" b="1" dirty="0">
                <a:solidFill>
                  <a:srgbClr val="739ECA"/>
                </a:solidFill>
                <a:effectLst/>
                <a:latin typeface="Menlo" panose="020B0609030804020204" pitchFamily="49" charset="0"/>
              </a:rPr>
              <a:t>from</a:t>
            </a:r>
            <a:r>
              <a:rPr lang="en-AU" sz="1000" dirty="0">
                <a:solidFill>
                  <a:srgbClr val="AAAAAA"/>
                </a:solidFill>
                <a:effectLst/>
                <a:latin typeface="Menlo" panose="020B0609030804020204" pitchFamily="49" charset="0"/>
              </a:rPr>
              <a:t> </a:t>
            </a:r>
            <a:r>
              <a:rPr lang="en-AU" sz="1000" dirty="0">
                <a:solidFill>
                  <a:srgbClr val="9E9E9E"/>
                </a:solidFill>
                <a:effectLst/>
                <a:latin typeface="Menlo" panose="020B0609030804020204" pitchFamily="49" charset="0"/>
              </a:rPr>
              <a:t>Customer</a:t>
            </a:r>
            <a:r>
              <a:rPr lang="en-AU" sz="1000" dirty="0">
                <a:solidFill>
                  <a:srgbClr val="AAAAAA"/>
                </a:solidFill>
                <a:effectLst/>
                <a:latin typeface="Menlo" panose="020B0609030804020204" pitchFamily="49" charset="0"/>
              </a:rPr>
              <a:t> </a:t>
            </a:r>
            <a:r>
              <a:rPr lang="en-AU" sz="1000" b="1" dirty="0">
                <a:solidFill>
                  <a:srgbClr val="739ECA"/>
                </a:solidFill>
                <a:effectLst/>
                <a:latin typeface="Menlo" panose="020B0609030804020204" pitchFamily="49" charset="0"/>
              </a:rPr>
              <a:t>where</a:t>
            </a:r>
            <a:r>
              <a:rPr lang="en-AU" sz="1000" dirty="0">
                <a:solidFill>
                  <a:srgbClr val="AAAAAA"/>
                </a:solidFill>
                <a:effectLst/>
                <a:latin typeface="Menlo" panose="020B0609030804020204" pitchFamily="49" charset="0"/>
              </a:rPr>
              <a:t> </a:t>
            </a:r>
            <a:r>
              <a:rPr lang="en-AU" sz="1000" dirty="0">
                <a:solidFill>
                  <a:srgbClr val="9E9E9E"/>
                </a:solidFill>
                <a:effectLst/>
                <a:latin typeface="Menlo" panose="020B0609030804020204" pitchFamily="49" charset="0"/>
              </a:rPr>
              <a:t>FirstName</a:t>
            </a:r>
            <a:r>
              <a:rPr lang="en-AU" sz="1000" dirty="0">
                <a:solidFill>
                  <a:srgbClr val="AAAAAA"/>
                </a:solidFill>
                <a:effectLst/>
                <a:latin typeface="Menlo" panose="020B0609030804020204" pitchFamily="49" charset="0"/>
              </a:rPr>
              <a:t> = </a:t>
            </a:r>
            <a:r>
              <a:rPr lang="en-AU" sz="1000" dirty="0">
                <a:solidFill>
                  <a:srgbClr val="CAC580"/>
                </a:solidFill>
                <a:effectLst/>
                <a:latin typeface="Menlo" panose="020B0609030804020204" pitchFamily="49" charset="0"/>
              </a:rPr>
              <a:t>'Tim'</a:t>
            </a:r>
            <a:r>
              <a:rPr lang="en-AU" sz="1000" dirty="0">
                <a:solidFill>
                  <a:srgbClr val="AAAAAA"/>
                </a:solidFill>
                <a:effectLst/>
                <a:latin typeface="Menlo" panose="020B0609030804020204" pitchFamily="49" charset="0"/>
              </a:rPr>
              <a:t> </a:t>
            </a:r>
            <a:r>
              <a:rPr lang="en-AU" sz="1000" b="1" dirty="0">
                <a:solidFill>
                  <a:srgbClr val="739ECA"/>
                </a:solidFill>
                <a:effectLst/>
                <a:latin typeface="Menlo" panose="020B0609030804020204" pitchFamily="49" charset="0"/>
              </a:rPr>
              <a:t>and</a:t>
            </a:r>
            <a:r>
              <a:rPr lang="en-AU" sz="1000" dirty="0">
                <a:solidFill>
                  <a:srgbClr val="AAAAAA"/>
                </a:solidFill>
                <a:effectLst/>
                <a:latin typeface="Menlo" panose="020B0609030804020204" pitchFamily="49" charset="0"/>
              </a:rPr>
              <a:t> </a:t>
            </a:r>
            <a:r>
              <a:rPr lang="en-AU" sz="1000" dirty="0" err="1">
                <a:solidFill>
                  <a:srgbClr val="9E9E9E"/>
                </a:solidFill>
                <a:effectLst/>
                <a:latin typeface="Menlo" panose="020B0609030804020204" pitchFamily="49" charset="0"/>
              </a:rPr>
              <a:t>LastName</a:t>
            </a:r>
            <a:r>
              <a:rPr lang="en-AU" sz="1000" dirty="0">
                <a:solidFill>
                  <a:srgbClr val="AAAAAA"/>
                </a:solidFill>
                <a:effectLst/>
                <a:latin typeface="Menlo" panose="020B0609030804020204" pitchFamily="49" charset="0"/>
              </a:rPr>
              <a:t> = </a:t>
            </a:r>
            <a:r>
              <a:rPr lang="en-AU" sz="1000" dirty="0">
                <a:solidFill>
                  <a:srgbClr val="CAC580"/>
                </a:solidFill>
                <a:effectLst/>
                <a:latin typeface="Menlo" panose="020B0609030804020204" pitchFamily="49" charset="0"/>
              </a:rPr>
              <a:t>'</a:t>
            </a:r>
            <a:r>
              <a:rPr lang="en-AU" sz="1000" dirty="0" err="1">
                <a:solidFill>
                  <a:srgbClr val="CAC580"/>
                </a:solidFill>
                <a:effectLst/>
                <a:latin typeface="Menlo" panose="020B0609030804020204" pitchFamily="49" charset="0"/>
              </a:rPr>
              <a:t>Goyer</a:t>
            </a:r>
            <a:r>
              <a:rPr lang="en-AU" sz="1000" dirty="0">
                <a:solidFill>
                  <a:srgbClr val="CAC580"/>
                </a:solidFill>
                <a:effectLst/>
                <a:latin typeface="Menlo" panose="020B0609030804020204" pitchFamily="49" charset="0"/>
              </a:rPr>
              <a:t>'</a:t>
            </a:r>
            <a:r>
              <a:rPr lang="en-AU" sz="1000" dirty="0">
                <a:solidFill>
                  <a:srgbClr val="EECC64"/>
                </a:solidFill>
                <a:effectLst/>
                <a:latin typeface="Menlo" panose="020B0609030804020204" pitchFamily="49" charset="0"/>
              </a:rPr>
              <a:t>;</a:t>
            </a:r>
            <a:endParaRPr lang="en-AU" sz="1000" dirty="0">
              <a:solidFill>
                <a:srgbClr val="AAAAAA"/>
              </a:solidFill>
              <a:effectLst/>
              <a:latin typeface="Menlo" panose="020B0609030804020204" pitchFamily="49" charset="0"/>
            </a:endParaRPr>
          </a:p>
          <a:p>
            <a:r>
              <a:rPr lang="en-AU" sz="1000" dirty="0">
                <a:solidFill>
                  <a:srgbClr val="669768"/>
                </a:solidFill>
                <a:effectLst/>
                <a:latin typeface="Menlo" panose="020B0609030804020204" pitchFamily="49" charset="0"/>
              </a:rPr>
              <a:t>--d)</a:t>
            </a:r>
            <a:endParaRPr lang="en-AU" sz="1000" dirty="0">
              <a:solidFill>
                <a:srgbClr val="AAAAAA"/>
              </a:solidFill>
              <a:effectLst/>
              <a:latin typeface="Menlo" panose="020B0609030804020204" pitchFamily="49" charset="0"/>
            </a:endParaRPr>
          </a:p>
          <a:p>
            <a:r>
              <a:rPr lang="en-AU" sz="1000" b="1" dirty="0">
                <a:solidFill>
                  <a:srgbClr val="739ECA"/>
                </a:solidFill>
                <a:effectLst/>
                <a:latin typeface="Menlo" panose="020B0609030804020204" pitchFamily="49" charset="0"/>
              </a:rPr>
              <a:t>UPDATE</a:t>
            </a:r>
            <a:r>
              <a:rPr lang="en-AU" sz="1000" dirty="0">
                <a:solidFill>
                  <a:srgbClr val="AAAAAA"/>
                </a:solidFill>
                <a:effectLst/>
                <a:latin typeface="Menlo" panose="020B0609030804020204" pitchFamily="49" charset="0"/>
              </a:rPr>
              <a:t> </a:t>
            </a:r>
            <a:r>
              <a:rPr lang="en-AU" sz="1000" dirty="0" err="1">
                <a:solidFill>
                  <a:srgbClr val="9E9E9E"/>
                </a:solidFill>
                <a:effectLst/>
                <a:latin typeface="Menlo" panose="020B0609030804020204" pitchFamily="49" charset="0"/>
              </a:rPr>
              <a:t>EmployeeRoster</a:t>
            </a:r>
            <a:endParaRPr lang="en-AU" sz="1000" dirty="0">
              <a:solidFill>
                <a:srgbClr val="AAAAAA"/>
              </a:solidFill>
              <a:effectLst/>
              <a:latin typeface="Menlo" panose="020B0609030804020204" pitchFamily="49" charset="0"/>
            </a:endParaRPr>
          </a:p>
          <a:p>
            <a:r>
              <a:rPr lang="en-AU" sz="1000" b="1" dirty="0">
                <a:solidFill>
                  <a:srgbClr val="739ECA"/>
                </a:solidFill>
                <a:effectLst/>
                <a:latin typeface="Menlo" panose="020B0609030804020204" pitchFamily="49" charset="0"/>
              </a:rPr>
              <a:t>SET</a:t>
            </a:r>
            <a:r>
              <a:rPr lang="en-AU" sz="1000" dirty="0">
                <a:solidFill>
                  <a:srgbClr val="AAAAAA"/>
                </a:solidFill>
                <a:effectLst/>
                <a:latin typeface="Menlo" panose="020B0609030804020204" pitchFamily="49" charset="0"/>
              </a:rPr>
              <a:t> </a:t>
            </a:r>
            <a:r>
              <a:rPr lang="en-AU" sz="1000" dirty="0">
                <a:solidFill>
                  <a:srgbClr val="9E9E9E"/>
                </a:solidFill>
                <a:effectLst/>
                <a:latin typeface="Menlo" panose="020B0609030804020204" pitchFamily="49" charset="0"/>
              </a:rPr>
              <a:t>Title</a:t>
            </a:r>
            <a:r>
              <a:rPr lang="en-AU" sz="1000" dirty="0">
                <a:solidFill>
                  <a:srgbClr val="AAAAAA"/>
                </a:solidFill>
                <a:effectLst/>
                <a:latin typeface="Menlo" panose="020B0609030804020204" pitchFamily="49" charset="0"/>
              </a:rPr>
              <a:t> = </a:t>
            </a:r>
            <a:r>
              <a:rPr lang="en-AU" sz="1000" dirty="0">
                <a:solidFill>
                  <a:srgbClr val="CAC580"/>
                </a:solidFill>
                <a:effectLst/>
                <a:latin typeface="Menlo" panose="020B0609030804020204" pitchFamily="49" charset="0"/>
              </a:rPr>
              <a:t>'Sales Manager'</a:t>
            </a:r>
            <a:r>
              <a:rPr lang="en-AU" sz="1000" dirty="0">
                <a:solidFill>
                  <a:srgbClr val="AAAAAA"/>
                </a:solidFill>
                <a:effectLst/>
                <a:latin typeface="Menlo" panose="020B0609030804020204" pitchFamily="49" charset="0"/>
              </a:rPr>
              <a:t>, </a:t>
            </a:r>
            <a:r>
              <a:rPr lang="en-AU" sz="1000" dirty="0" err="1">
                <a:solidFill>
                  <a:srgbClr val="9E9E9E"/>
                </a:solidFill>
                <a:effectLst/>
                <a:latin typeface="Menlo" panose="020B0609030804020204" pitchFamily="49" charset="0"/>
              </a:rPr>
              <a:t>ReportsTo</a:t>
            </a:r>
            <a:r>
              <a:rPr lang="en-AU" sz="1000" dirty="0">
                <a:solidFill>
                  <a:srgbClr val="AAAAAA"/>
                </a:solidFill>
                <a:effectLst/>
                <a:latin typeface="Menlo" panose="020B0609030804020204" pitchFamily="49" charset="0"/>
              </a:rPr>
              <a:t> = </a:t>
            </a:r>
            <a:r>
              <a:rPr lang="en-AU" sz="1000" dirty="0">
                <a:solidFill>
                  <a:srgbClr val="C0C0C0"/>
                </a:solidFill>
                <a:effectLst/>
                <a:latin typeface="Menlo" panose="020B0609030804020204" pitchFamily="49" charset="0"/>
              </a:rPr>
              <a:t>1</a:t>
            </a:r>
            <a:endParaRPr lang="en-AU" sz="1000" dirty="0">
              <a:solidFill>
                <a:srgbClr val="AAAAAA"/>
              </a:solidFill>
              <a:effectLst/>
              <a:latin typeface="Menlo" panose="020B0609030804020204" pitchFamily="49" charset="0"/>
            </a:endParaRPr>
          </a:p>
          <a:p>
            <a:r>
              <a:rPr lang="en-AU" sz="1000" b="1" dirty="0">
                <a:solidFill>
                  <a:srgbClr val="739ECA"/>
                </a:solidFill>
                <a:effectLst/>
                <a:latin typeface="Menlo" panose="020B0609030804020204" pitchFamily="49" charset="0"/>
              </a:rPr>
              <a:t>WHERE</a:t>
            </a:r>
            <a:r>
              <a:rPr lang="en-AU" sz="1000" dirty="0">
                <a:solidFill>
                  <a:srgbClr val="AAAAAA"/>
                </a:solidFill>
                <a:effectLst/>
                <a:latin typeface="Menlo" panose="020B0609030804020204" pitchFamily="49" charset="0"/>
              </a:rPr>
              <a:t> </a:t>
            </a:r>
            <a:r>
              <a:rPr lang="en-AU" sz="1000" dirty="0" err="1">
                <a:solidFill>
                  <a:srgbClr val="9E9E9E"/>
                </a:solidFill>
                <a:effectLst/>
                <a:latin typeface="Menlo" panose="020B0609030804020204" pitchFamily="49" charset="0"/>
              </a:rPr>
              <a:t>EmployeeId</a:t>
            </a:r>
            <a:r>
              <a:rPr lang="en-AU" sz="1000" dirty="0">
                <a:solidFill>
                  <a:srgbClr val="AAAAAA"/>
                </a:solidFill>
                <a:effectLst/>
                <a:latin typeface="Menlo" panose="020B0609030804020204" pitchFamily="49" charset="0"/>
              </a:rPr>
              <a:t> = </a:t>
            </a:r>
          </a:p>
          <a:p>
            <a:r>
              <a:rPr lang="en-AU" sz="1000" dirty="0">
                <a:solidFill>
                  <a:srgbClr val="AAAAAA"/>
                </a:solidFill>
                <a:effectLst/>
                <a:latin typeface="Menlo" panose="020B0609030804020204" pitchFamily="49" charset="0"/>
              </a:rPr>
              <a:t>(</a:t>
            </a:r>
            <a:r>
              <a:rPr lang="en-AU" sz="1000" b="1" dirty="0">
                <a:solidFill>
                  <a:srgbClr val="739ECA"/>
                </a:solidFill>
                <a:effectLst/>
                <a:latin typeface="Menlo" panose="020B0609030804020204" pitchFamily="49" charset="0"/>
              </a:rPr>
              <a:t>select</a:t>
            </a:r>
            <a:r>
              <a:rPr lang="en-AU" sz="1000" dirty="0">
                <a:solidFill>
                  <a:srgbClr val="AAAAAA"/>
                </a:solidFill>
                <a:effectLst/>
                <a:latin typeface="Menlo" panose="020B0609030804020204" pitchFamily="49" charset="0"/>
              </a:rPr>
              <a:t> </a:t>
            </a:r>
            <a:r>
              <a:rPr lang="en-AU" sz="1000" dirty="0" err="1">
                <a:solidFill>
                  <a:srgbClr val="9E9E9E"/>
                </a:solidFill>
                <a:effectLst/>
                <a:latin typeface="Menlo" panose="020B0609030804020204" pitchFamily="49" charset="0"/>
              </a:rPr>
              <a:t>EmployeeId</a:t>
            </a:r>
            <a:r>
              <a:rPr lang="en-AU" sz="1000" dirty="0">
                <a:solidFill>
                  <a:srgbClr val="AAAAAA"/>
                </a:solidFill>
                <a:effectLst/>
                <a:latin typeface="Menlo" panose="020B0609030804020204" pitchFamily="49" charset="0"/>
              </a:rPr>
              <a:t> </a:t>
            </a:r>
            <a:r>
              <a:rPr lang="en-AU" sz="1000" b="1" dirty="0">
                <a:solidFill>
                  <a:srgbClr val="739ECA"/>
                </a:solidFill>
                <a:effectLst/>
                <a:latin typeface="Menlo" panose="020B0609030804020204" pitchFamily="49" charset="0"/>
              </a:rPr>
              <a:t>from</a:t>
            </a:r>
            <a:r>
              <a:rPr lang="en-AU" sz="1000" dirty="0">
                <a:solidFill>
                  <a:srgbClr val="AAAAAA"/>
                </a:solidFill>
                <a:effectLst/>
                <a:latin typeface="Menlo" panose="020B0609030804020204" pitchFamily="49" charset="0"/>
              </a:rPr>
              <a:t> </a:t>
            </a:r>
            <a:r>
              <a:rPr lang="en-AU" sz="1000" dirty="0">
                <a:solidFill>
                  <a:srgbClr val="9E9E9E"/>
                </a:solidFill>
                <a:effectLst/>
                <a:latin typeface="Menlo" panose="020B0609030804020204" pitchFamily="49" charset="0"/>
              </a:rPr>
              <a:t>Employee</a:t>
            </a:r>
            <a:endParaRPr lang="en-AU" sz="1000" dirty="0">
              <a:solidFill>
                <a:srgbClr val="AAAAAA"/>
              </a:solidFill>
              <a:effectLst/>
              <a:latin typeface="Menlo" panose="020B0609030804020204" pitchFamily="49" charset="0"/>
            </a:endParaRPr>
          </a:p>
          <a:p>
            <a:r>
              <a:rPr lang="en-AU" sz="1000" b="1" dirty="0">
                <a:solidFill>
                  <a:srgbClr val="739ECA"/>
                </a:solidFill>
                <a:effectLst/>
                <a:latin typeface="Menlo" panose="020B0609030804020204" pitchFamily="49" charset="0"/>
              </a:rPr>
              <a:t>where</a:t>
            </a:r>
            <a:r>
              <a:rPr lang="en-AU" sz="1000" dirty="0">
                <a:solidFill>
                  <a:srgbClr val="AAAAAA"/>
                </a:solidFill>
                <a:effectLst/>
                <a:latin typeface="Menlo" panose="020B0609030804020204" pitchFamily="49" charset="0"/>
              </a:rPr>
              <a:t> </a:t>
            </a:r>
            <a:r>
              <a:rPr lang="en-AU" sz="1000" dirty="0">
                <a:solidFill>
                  <a:srgbClr val="9E9E9E"/>
                </a:solidFill>
                <a:effectLst/>
                <a:latin typeface="Menlo" panose="020B0609030804020204" pitchFamily="49" charset="0"/>
              </a:rPr>
              <a:t>Title</a:t>
            </a:r>
            <a:r>
              <a:rPr lang="en-AU" sz="1000" dirty="0">
                <a:solidFill>
                  <a:srgbClr val="AAAAAA"/>
                </a:solidFill>
                <a:effectLst/>
                <a:latin typeface="Menlo" panose="020B0609030804020204" pitchFamily="49" charset="0"/>
              </a:rPr>
              <a:t> = </a:t>
            </a:r>
            <a:r>
              <a:rPr lang="en-AU" sz="1000" dirty="0">
                <a:solidFill>
                  <a:srgbClr val="CAC580"/>
                </a:solidFill>
                <a:effectLst/>
                <a:latin typeface="Menlo" panose="020B0609030804020204" pitchFamily="49" charset="0"/>
              </a:rPr>
              <a:t>'Sales Support Agent'</a:t>
            </a:r>
            <a:endParaRPr lang="en-AU" sz="1000" dirty="0">
              <a:solidFill>
                <a:srgbClr val="AAAAAA"/>
              </a:solidFill>
              <a:effectLst/>
              <a:latin typeface="Menlo" panose="020B0609030804020204" pitchFamily="49" charset="0"/>
            </a:endParaRPr>
          </a:p>
          <a:p>
            <a:r>
              <a:rPr lang="en-AU" sz="1000" b="1" dirty="0">
                <a:solidFill>
                  <a:srgbClr val="739ECA"/>
                </a:solidFill>
                <a:effectLst/>
                <a:latin typeface="Menlo" panose="020B0609030804020204" pitchFamily="49" charset="0"/>
              </a:rPr>
              <a:t>order</a:t>
            </a:r>
            <a:r>
              <a:rPr lang="en-AU" sz="1000" dirty="0">
                <a:solidFill>
                  <a:srgbClr val="AAAAAA"/>
                </a:solidFill>
                <a:effectLst/>
                <a:latin typeface="Menlo" panose="020B0609030804020204" pitchFamily="49" charset="0"/>
              </a:rPr>
              <a:t> </a:t>
            </a:r>
            <a:r>
              <a:rPr lang="en-AU" sz="1000" b="1" dirty="0">
                <a:solidFill>
                  <a:srgbClr val="739ECA"/>
                </a:solidFill>
                <a:effectLst/>
                <a:latin typeface="Menlo" panose="020B0609030804020204" pitchFamily="49" charset="0"/>
              </a:rPr>
              <a:t>by</a:t>
            </a:r>
            <a:r>
              <a:rPr lang="en-AU" sz="1000" dirty="0">
                <a:solidFill>
                  <a:srgbClr val="AAAAAA"/>
                </a:solidFill>
                <a:effectLst/>
                <a:latin typeface="Menlo" panose="020B0609030804020204" pitchFamily="49" charset="0"/>
              </a:rPr>
              <a:t> </a:t>
            </a:r>
            <a:r>
              <a:rPr lang="en-AU" sz="1000" dirty="0" err="1">
                <a:solidFill>
                  <a:srgbClr val="9E9E9E"/>
                </a:solidFill>
                <a:effectLst/>
                <a:latin typeface="Menlo" panose="020B0609030804020204" pitchFamily="49" charset="0"/>
              </a:rPr>
              <a:t>HireDate</a:t>
            </a:r>
            <a:r>
              <a:rPr lang="en-AU" sz="1000" dirty="0">
                <a:solidFill>
                  <a:srgbClr val="AAAAAA"/>
                </a:solidFill>
                <a:effectLst/>
                <a:latin typeface="Menlo" panose="020B0609030804020204" pitchFamily="49" charset="0"/>
              </a:rPr>
              <a:t> </a:t>
            </a:r>
            <a:r>
              <a:rPr lang="en-AU" sz="1000" b="1" dirty="0">
                <a:solidFill>
                  <a:srgbClr val="739ECA"/>
                </a:solidFill>
                <a:effectLst/>
                <a:latin typeface="Menlo" panose="020B0609030804020204" pitchFamily="49" charset="0"/>
              </a:rPr>
              <a:t>ASC</a:t>
            </a:r>
            <a:r>
              <a:rPr lang="en-AU" sz="1000" dirty="0">
                <a:solidFill>
                  <a:srgbClr val="AAAAAA"/>
                </a:solidFill>
                <a:effectLst/>
                <a:latin typeface="Menlo" panose="020B0609030804020204" pitchFamily="49" charset="0"/>
              </a:rPr>
              <a:t> </a:t>
            </a:r>
          </a:p>
          <a:p>
            <a:r>
              <a:rPr lang="en-AU" sz="1000" b="1" dirty="0">
                <a:solidFill>
                  <a:srgbClr val="739ECA"/>
                </a:solidFill>
                <a:effectLst/>
                <a:latin typeface="Menlo" panose="020B0609030804020204" pitchFamily="49" charset="0"/>
              </a:rPr>
              <a:t>Limit</a:t>
            </a:r>
            <a:r>
              <a:rPr lang="en-AU" sz="1000" dirty="0">
                <a:solidFill>
                  <a:srgbClr val="AAAAAA"/>
                </a:solidFill>
                <a:effectLst/>
                <a:latin typeface="Menlo" panose="020B0609030804020204" pitchFamily="49" charset="0"/>
              </a:rPr>
              <a:t> </a:t>
            </a:r>
            <a:r>
              <a:rPr lang="en-AU" sz="1000" dirty="0">
                <a:solidFill>
                  <a:srgbClr val="C0C0C0"/>
                </a:solidFill>
                <a:effectLst/>
                <a:latin typeface="Menlo" panose="020B0609030804020204" pitchFamily="49" charset="0"/>
              </a:rPr>
              <a:t>1</a:t>
            </a:r>
            <a:r>
              <a:rPr lang="en-AU" sz="1000" dirty="0">
                <a:solidFill>
                  <a:srgbClr val="AAAAAA"/>
                </a:solidFill>
                <a:effectLst/>
                <a:latin typeface="Menlo" panose="020B0609030804020204" pitchFamily="49" charset="0"/>
              </a:rPr>
              <a:t>)</a:t>
            </a:r>
            <a:r>
              <a:rPr lang="en-AU" sz="1000" dirty="0">
                <a:solidFill>
                  <a:srgbClr val="EECC64"/>
                </a:solidFill>
                <a:effectLst/>
                <a:latin typeface="Menlo" panose="020B0609030804020204" pitchFamily="49" charset="0"/>
              </a:rPr>
              <a:t>;</a:t>
            </a:r>
            <a:endParaRPr lang="en-AU" sz="1000" dirty="0">
              <a:solidFill>
                <a:srgbClr val="AAAAAA"/>
              </a:solidFill>
              <a:effectLst/>
              <a:latin typeface="Menlo" panose="020B0609030804020204" pitchFamily="49" charset="0"/>
            </a:endParaRPr>
          </a:p>
          <a:p>
            <a:r>
              <a:rPr lang="en-AU" sz="1000" dirty="0">
                <a:solidFill>
                  <a:srgbClr val="669768"/>
                </a:solidFill>
                <a:effectLst/>
                <a:latin typeface="Menlo" panose="020B0609030804020204" pitchFamily="49" charset="0"/>
              </a:rPr>
              <a:t>--e)</a:t>
            </a:r>
            <a:endParaRPr lang="en-AU" sz="1000" dirty="0">
              <a:solidFill>
                <a:srgbClr val="AAAAAA"/>
              </a:solidFill>
              <a:effectLst/>
              <a:latin typeface="Menlo" panose="020B0609030804020204" pitchFamily="49" charset="0"/>
            </a:endParaRPr>
          </a:p>
          <a:p>
            <a:r>
              <a:rPr lang="en-AU" sz="1000" b="1" dirty="0">
                <a:solidFill>
                  <a:srgbClr val="739ECA"/>
                </a:solidFill>
                <a:effectLst/>
                <a:latin typeface="Menlo" panose="020B0609030804020204" pitchFamily="49" charset="0"/>
              </a:rPr>
              <a:t>ALTER</a:t>
            </a:r>
            <a:r>
              <a:rPr lang="en-AU" sz="1000" dirty="0">
                <a:solidFill>
                  <a:srgbClr val="AAAAAA"/>
                </a:solidFill>
                <a:effectLst/>
                <a:latin typeface="Menlo" panose="020B0609030804020204" pitchFamily="49" charset="0"/>
              </a:rPr>
              <a:t> </a:t>
            </a:r>
            <a:r>
              <a:rPr lang="en-AU" sz="1000" b="1" dirty="0">
                <a:solidFill>
                  <a:srgbClr val="739ECA"/>
                </a:solidFill>
                <a:effectLst/>
                <a:latin typeface="Menlo" panose="020B0609030804020204" pitchFamily="49" charset="0"/>
              </a:rPr>
              <a:t>TABLE</a:t>
            </a:r>
            <a:r>
              <a:rPr lang="en-AU" sz="1000" dirty="0">
                <a:solidFill>
                  <a:srgbClr val="AAAAAA"/>
                </a:solidFill>
                <a:effectLst/>
                <a:latin typeface="Menlo" panose="020B0609030804020204" pitchFamily="49" charset="0"/>
              </a:rPr>
              <a:t> </a:t>
            </a:r>
            <a:r>
              <a:rPr lang="en-AU" sz="1000" dirty="0" err="1">
                <a:solidFill>
                  <a:srgbClr val="9E9E9E"/>
                </a:solidFill>
                <a:effectLst/>
                <a:latin typeface="Menlo" panose="020B0609030804020204" pitchFamily="49" charset="0"/>
              </a:rPr>
              <a:t>EmployeeRoster</a:t>
            </a:r>
            <a:endParaRPr lang="en-AU" sz="1000" dirty="0">
              <a:solidFill>
                <a:srgbClr val="AAAAAA"/>
              </a:solidFill>
              <a:effectLst/>
              <a:latin typeface="Menlo" panose="020B0609030804020204" pitchFamily="49" charset="0"/>
            </a:endParaRPr>
          </a:p>
          <a:p>
            <a:r>
              <a:rPr lang="en-AU" sz="1000" b="1" dirty="0">
                <a:solidFill>
                  <a:srgbClr val="739ECA"/>
                </a:solidFill>
                <a:effectLst/>
                <a:latin typeface="Menlo" panose="020B0609030804020204" pitchFamily="49" charset="0"/>
              </a:rPr>
              <a:t>ADD</a:t>
            </a:r>
            <a:r>
              <a:rPr lang="en-AU" sz="1000" dirty="0">
                <a:solidFill>
                  <a:srgbClr val="AAAAAA"/>
                </a:solidFill>
                <a:effectLst/>
                <a:latin typeface="Menlo" panose="020B0609030804020204" pitchFamily="49" charset="0"/>
              </a:rPr>
              <a:t> </a:t>
            </a:r>
            <a:r>
              <a:rPr lang="en-AU" sz="1000" b="1" dirty="0">
                <a:solidFill>
                  <a:srgbClr val="739ECA"/>
                </a:solidFill>
                <a:effectLst/>
                <a:latin typeface="Menlo" panose="020B0609030804020204" pitchFamily="49" charset="0"/>
              </a:rPr>
              <a:t>COLUMN</a:t>
            </a:r>
            <a:r>
              <a:rPr lang="en-AU" sz="1000" dirty="0">
                <a:solidFill>
                  <a:srgbClr val="AAAAAA"/>
                </a:solidFill>
                <a:effectLst/>
                <a:latin typeface="Menlo" panose="020B0609030804020204" pitchFamily="49" charset="0"/>
              </a:rPr>
              <a:t> </a:t>
            </a:r>
            <a:r>
              <a:rPr lang="en-AU" sz="1000" dirty="0" err="1">
                <a:solidFill>
                  <a:srgbClr val="9E9E9E"/>
                </a:solidFill>
                <a:effectLst/>
                <a:latin typeface="Menlo" panose="020B0609030804020204" pitchFamily="49" charset="0"/>
              </a:rPr>
              <a:t>ActiveCustomers</a:t>
            </a:r>
            <a:r>
              <a:rPr lang="en-AU" sz="1000" dirty="0">
                <a:solidFill>
                  <a:srgbClr val="AAAAAA"/>
                </a:solidFill>
                <a:effectLst/>
                <a:latin typeface="Menlo" panose="020B0609030804020204" pitchFamily="49" charset="0"/>
              </a:rPr>
              <a:t> </a:t>
            </a:r>
            <a:r>
              <a:rPr lang="en-AU" sz="1000" b="1" dirty="0">
                <a:solidFill>
                  <a:srgbClr val="739ECA"/>
                </a:solidFill>
                <a:effectLst/>
                <a:latin typeface="Menlo" panose="020B0609030804020204" pitchFamily="49" charset="0"/>
              </a:rPr>
              <a:t>INT</a:t>
            </a:r>
            <a:r>
              <a:rPr lang="en-AU" sz="1000" dirty="0">
                <a:solidFill>
                  <a:srgbClr val="EECC64"/>
                </a:solidFill>
                <a:effectLst/>
                <a:latin typeface="Menlo" panose="020B0609030804020204" pitchFamily="49" charset="0"/>
              </a:rPr>
              <a:t>;</a:t>
            </a:r>
            <a:endParaRPr lang="en-AU" sz="1000" dirty="0">
              <a:solidFill>
                <a:srgbClr val="AAAAAA"/>
              </a:solidFill>
              <a:effectLst/>
              <a:latin typeface="Menlo" panose="020B0609030804020204" pitchFamily="49" charset="0"/>
            </a:endParaRPr>
          </a:p>
          <a:p>
            <a:r>
              <a:rPr lang="en-AU" sz="1000" dirty="0">
                <a:solidFill>
                  <a:srgbClr val="669768"/>
                </a:solidFill>
                <a:effectLst/>
                <a:latin typeface="Menlo" panose="020B0609030804020204" pitchFamily="49" charset="0"/>
              </a:rPr>
              <a:t>--f)</a:t>
            </a:r>
            <a:endParaRPr lang="en-AU" sz="1000" dirty="0">
              <a:solidFill>
                <a:srgbClr val="AAAAAA"/>
              </a:solidFill>
              <a:effectLst/>
              <a:latin typeface="Menlo" panose="020B0609030804020204" pitchFamily="49" charset="0"/>
            </a:endParaRPr>
          </a:p>
          <a:p>
            <a:r>
              <a:rPr lang="en-AU" sz="1000" b="1" dirty="0">
                <a:solidFill>
                  <a:srgbClr val="739ECA"/>
                </a:solidFill>
                <a:effectLst/>
                <a:latin typeface="Menlo" panose="020B0609030804020204" pitchFamily="49" charset="0"/>
              </a:rPr>
              <a:t>UPDATE</a:t>
            </a:r>
            <a:r>
              <a:rPr lang="en-AU" sz="1000" dirty="0">
                <a:solidFill>
                  <a:srgbClr val="AAAAAA"/>
                </a:solidFill>
                <a:effectLst/>
                <a:latin typeface="Menlo" panose="020B0609030804020204" pitchFamily="49" charset="0"/>
              </a:rPr>
              <a:t> </a:t>
            </a:r>
            <a:r>
              <a:rPr lang="en-AU" sz="1000" dirty="0" err="1">
                <a:solidFill>
                  <a:srgbClr val="9E9E9E"/>
                </a:solidFill>
                <a:effectLst/>
                <a:latin typeface="Menlo" panose="020B0609030804020204" pitchFamily="49" charset="0"/>
              </a:rPr>
              <a:t>EmployeeRoster</a:t>
            </a:r>
            <a:endParaRPr lang="en-AU" sz="1000" dirty="0">
              <a:solidFill>
                <a:srgbClr val="AAAAAA"/>
              </a:solidFill>
              <a:effectLst/>
              <a:latin typeface="Menlo" panose="020B0609030804020204" pitchFamily="49" charset="0"/>
            </a:endParaRPr>
          </a:p>
          <a:p>
            <a:r>
              <a:rPr lang="en-AU" sz="1000" b="1" dirty="0">
                <a:solidFill>
                  <a:srgbClr val="739ECA"/>
                </a:solidFill>
                <a:effectLst/>
                <a:latin typeface="Menlo" panose="020B0609030804020204" pitchFamily="49" charset="0"/>
              </a:rPr>
              <a:t>SET</a:t>
            </a:r>
            <a:r>
              <a:rPr lang="en-AU" sz="1000" dirty="0">
                <a:solidFill>
                  <a:srgbClr val="AAAAAA"/>
                </a:solidFill>
                <a:effectLst/>
                <a:latin typeface="Menlo" panose="020B0609030804020204" pitchFamily="49" charset="0"/>
              </a:rPr>
              <a:t> </a:t>
            </a:r>
            <a:r>
              <a:rPr lang="en-AU" sz="1000" dirty="0" err="1">
                <a:solidFill>
                  <a:srgbClr val="9E9E9E"/>
                </a:solidFill>
                <a:effectLst/>
                <a:latin typeface="Menlo" panose="020B0609030804020204" pitchFamily="49" charset="0"/>
              </a:rPr>
              <a:t>ActiveCustomers</a:t>
            </a:r>
            <a:r>
              <a:rPr lang="en-AU" sz="1000" dirty="0">
                <a:solidFill>
                  <a:srgbClr val="AAAAAA"/>
                </a:solidFill>
                <a:effectLst/>
                <a:latin typeface="Menlo" panose="020B0609030804020204" pitchFamily="49" charset="0"/>
              </a:rPr>
              <a:t> = (</a:t>
            </a:r>
          </a:p>
          <a:p>
            <a:r>
              <a:rPr lang="en-AU" sz="1000" b="1" dirty="0">
                <a:solidFill>
                  <a:srgbClr val="739ECA"/>
                </a:solidFill>
                <a:effectLst/>
                <a:latin typeface="Menlo" panose="020B0609030804020204" pitchFamily="49" charset="0"/>
              </a:rPr>
              <a:t>SELECT</a:t>
            </a:r>
            <a:r>
              <a:rPr lang="en-AU" sz="1000" dirty="0">
                <a:solidFill>
                  <a:srgbClr val="AAAAAA"/>
                </a:solidFill>
                <a:effectLst/>
                <a:latin typeface="Menlo" panose="020B0609030804020204" pitchFamily="49" charset="0"/>
              </a:rPr>
              <a:t> </a:t>
            </a:r>
            <a:r>
              <a:rPr lang="en-AU" sz="1000" b="1" dirty="0">
                <a:solidFill>
                  <a:srgbClr val="C1AA6C"/>
                </a:solidFill>
                <a:effectLst/>
                <a:latin typeface="Menlo" panose="020B0609030804020204" pitchFamily="49" charset="0"/>
              </a:rPr>
              <a:t>COUNT</a:t>
            </a:r>
            <a:r>
              <a:rPr lang="en-AU" sz="1000" dirty="0">
                <a:solidFill>
                  <a:srgbClr val="AAAAAA"/>
                </a:solidFill>
                <a:effectLst/>
                <a:latin typeface="Menlo" panose="020B0609030804020204" pitchFamily="49" charset="0"/>
              </a:rPr>
              <a:t>(*) </a:t>
            </a:r>
            <a:r>
              <a:rPr lang="en-AU" sz="1000" b="1" dirty="0">
                <a:solidFill>
                  <a:srgbClr val="739ECA"/>
                </a:solidFill>
                <a:effectLst/>
                <a:latin typeface="Menlo" panose="020B0609030804020204" pitchFamily="49" charset="0"/>
              </a:rPr>
              <a:t>AS</a:t>
            </a:r>
            <a:r>
              <a:rPr lang="en-AU" sz="1000" dirty="0">
                <a:solidFill>
                  <a:srgbClr val="AAAAAA"/>
                </a:solidFill>
                <a:effectLst/>
                <a:latin typeface="Menlo" panose="020B0609030804020204" pitchFamily="49" charset="0"/>
              </a:rPr>
              <a:t> </a:t>
            </a:r>
            <a:r>
              <a:rPr lang="en-AU" sz="1000" dirty="0" err="1">
                <a:solidFill>
                  <a:srgbClr val="9E9E9E"/>
                </a:solidFill>
                <a:effectLst/>
                <a:latin typeface="Menlo" panose="020B0609030804020204" pitchFamily="49" charset="0"/>
              </a:rPr>
              <a:t>customer_count</a:t>
            </a:r>
            <a:endParaRPr lang="en-AU" sz="1000" dirty="0">
              <a:solidFill>
                <a:srgbClr val="AAAAAA"/>
              </a:solidFill>
              <a:effectLst/>
              <a:latin typeface="Menlo" panose="020B0609030804020204" pitchFamily="49" charset="0"/>
            </a:endParaRPr>
          </a:p>
          <a:p>
            <a:r>
              <a:rPr lang="en-AU" sz="1000" b="1" dirty="0">
                <a:solidFill>
                  <a:srgbClr val="739ECA"/>
                </a:solidFill>
                <a:effectLst/>
                <a:latin typeface="Menlo" panose="020B0609030804020204" pitchFamily="49" charset="0"/>
              </a:rPr>
              <a:t>FROM</a:t>
            </a:r>
            <a:r>
              <a:rPr lang="en-AU" sz="1000" dirty="0">
                <a:solidFill>
                  <a:srgbClr val="AAAAAA"/>
                </a:solidFill>
                <a:effectLst/>
                <a:latin typeface="Menlo" panose="020B0609030804020204" pitchFamily="49" charset="0"/>
              </a:rPr>
              <a:t> </a:t>
            </a:r>
            <a:r>
              <a:rPr lang="en-AU" sz="1000" dirty="0">
                <a:solidFill>
                  <a:srgbClr val="9E9E9E"/>
                </a:solidFill>
                <a:effectLst/>
                <a:latin typeface="Menlo" panose="020B0609030804020204" pitchFamily="49" charset="0"/>
              </a:rPr>
              <a:t>Customer</a:t>
            </a:r>
            <a:endParaRPr lang="en-AU" sz="1000" dirty="0">
              <a:solidFill>
                <a:srgbClr val="AAAAAA"/>
              </a:solidFill>
              <a:effectLst/>
              <a:latin typeface="Menlo" panose="020B0609030804020204" pitchFamily="49" charset="0"/>
            </a:endParaRPr>
          </a:p>
          <a:p>
            <a:r>
              <a:rPr lang="en-AU" sz="1000" b="1" dirty="0">
                <a:solidFill>
                  <a:srgbClr val="739ECA"/>
                </a:solidFill>
                <a:effectLst/>
                <a:latin typeface="Menlo" panose="020B0609030804020204" pitchFamily="49" charset="0"/>
              </a:rPr>
              <a:t>WHERE</a:t>
            </a:r>
            <a:r>
              <a:rPr lang="en-AU" sz="1000" dirty="0">
                <a:solidFill>
                  <a:srgbClr val="AAAAAA"/>
                </a:solidFill>
                <a:effectLst/>
                <a:latin typeface="Menlo" panose="020B0609030804020204" pitchFamily="49" charset="0"/>
              </a:rPr>
              <a:t> </a:t>
            </a:r>
            <a:r>
              <a:rPr lang="en-AU" sz="1000" dirty="0" err="1">
                <a:solidFill>
                  <a:srgbClr val="9E9E9E"/>
                </a:solidFill>
                <a:effectLst/>
                <a:latin typeface="Menlo" panose="020B0609030804020204" pitchFamily="49" charset="0"/>
              </a:rPr>
              <a:t>EmployeeRoster</a:t>
            </a:r>
            <a:r>
              <a:rPr lang="en-AU" sz="1000" dirty="0" err="1">
                <a:solidFill>
                  <a:srgbClr val="AAAAAA"/>
                </a:solidFill>
                <a:effectLst/>
                <a:latin typeface="Menlo" panose="020B0609030804020204" pitchFamily="49" charset="0"/>
              </a:rPr>
              <a:t>.</a:t>
            </a:r>
            <a:r>
              <a:rPr lang="en-AU" sz="1000" dirty="0" err="1">
                <a:solidFill>
                  <a:srgbClr val="9E9E9E"/>
                </a:solidFill>
                <a:effectLst/>
                <a:latin typeface="Menlo" panose="020B0609030804020204" pitchFamily="49" charset="0"/>
              </a:rPr>
              <a:t>EmployeeId</a:t>
            </a:r>
            <a:r>
              <a:rPr lang="en-AU" sz="1000" dirty="0">
                <a:solidFill>
                  <a:srgbClr val="AAAAAA"/>
                </a:solidFill>
                <a:effectLst/>
                <a:latin typeface="Menlo" panose="020B0609030804020204" pitchFamily="49" charset="0"/>
              </a:rPr>
              <a:t> = </a:t>
            </a:r>
            <a:r>
              <a:rPr lang="en-AU" sz="1000" dirty="0" err="1">
                <a:solidFill>
                  <a:srgbClr val="9E9E9E"/>
                </a:solidFill>
                <a:effectLst/>
                <a:latin typeface="Menlo" panose="020B0609030804020204" pitchFamily="49" charset="0"/>
              </a:rPr>
              <a:t>Customer</a:t>
            </a:r>
            <a:r>
              <a:rPr lang="en-AU" sz="1000" dirty="0" err="1">
                <a:solidFill>
                  <a:srgbClr val="AAAAAA"/>
                </a:solidFill>
                <a:effectLst/>
                <a:latin typeface="Menlo" panose="020B0609030804020204" pitchFamily="49" charset="0"/>
              </a:rPr>
              <a:t>.</a:t>
            </a:r>
            <a:r>
              <a:rPr lang="en-AU" sz="1000" dirty="0" err="1">
                <a:solidFill>
                  <a:srgbClr val="9E9E9E"/>
                </a:solidFill>
                <a:effectLst/>
                <a:latin typeface="Menlo" panose="020B0609030804020204" pitchFamily="49" charset="0"/>
              </a:rPr>
              <a:t>SupportRepId</a:t>
            </a:r>
            <a:endParaRPr lang="en-AU" sz="1000" dirty="0">
              <a:solidFill>
                <a:srgbClr val="AAAAAA"/>
              </a:solidFill>
              <a:effectLst/>
              <a:latin typeface="Menlo" panose="020B0609030804020204" pitchFamily="49" charset="0"/>
            </a:endParaRPr>
          </a:p>
          <a:p>
            <a:r>
              <a:rPr lang="en-AU" sz="1000" dirty="0">
                <a:solidFill>
                  <a:srgbClr val="AAAAAA"/>
                </a:solidFill>
                <a:effectLst/>
                <a:latin typeface="Menlo" panose="020B0609030804020204" pitchFamily="49" charset="0"/>
              </a:rPr>
              <a:t>)</a:t>
            </a:r>
            <a:r>
              <a:rPr lang="en-AU" sz="1000" dirty="0">
                <a:solidFill>
                  <a:srgbClr val="EECC64"/>
                </a:solidFill>
                <a:effectLst/>
                <a:latin typeface="Menlo" panose="020B0609030804020204" pitchFamily="49" charset="0"/>
              </a:rPr>
              <a:t>;</a:t>
            </a:r>
            <a:endParaRPr lang="en-AU" sz="1000" dirty="0">
              <a:solidFill>
                <a:srgbClr val="AAAAAA"/>
              </a:solidFill>
              <a:effectLst/>
              <a:latin typeface="Menlo" panose="020B0609030804020204" pitchFamily="49" charset="0"/>
            </a:endParaRPr>
          </a:p>
          <a:p>
            <a:pPr marL="342900" marR="0" lvl="0" indent="-342900" algn="l" defTabSz="914400" rtl="0" eaLnBrk="1" fontAlgn="auto" latinLnBrk="0" hangingPunct="1">
              <a:lnSpc>
                <a:spcPct val="150000"/>
              </a:lnSpc>
              <a:spcBef>
                <a:spcPts val="0"/>
              </a:spcBef>
              <a:spcAft>
                <a:spcPts val="0"/>
              </a:spcAft>
              <a:buClrTx/>
              <a:buSzTx/>
              <a:buAutoNum type="alphaLcParenR"/>
              <a:tabLst/>
              <a:defRPr/>
            </a:pPr>
            <a:endParaRPr kumimoji="0" lang="en-US" sz="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06000"/>
              </a:lnSpc>
              <a:spcBef>
                <a:spcPts val="0"/>
              </a:spcBef>
              <a:spcAft>
                <a:spcPts val="0"/>
              </a:spcAft>
              <a:buClrTx/>
              <a:buSzTx/>
              <a:buFontTx/>
              <a:buAutoNum type="alphaLcParenR"/>
              <a:tabLst/>
              <a:defRPr/>
            </a:pPr>
            <a:endParaRPr lang="en-US" sz="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00124556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C505E3D-DA9D-5247-2658-97B435459BCA}"/>
              </a:ext>
            </a:extLst>
          </p:cNvPr>
          <p:cNvSpPr>
            <a:spLocks noGrp="1"/>
          </p:cNvSpPr>
          <p:nvPr>
            <p:ph type="body" sz="quarter" idx="11"/>
          </p:nvPr>
        </p:nvSpPr>
        <p:spPr/>
        <p:txBody>
          <a:bodyPr/>
          <a:lstStyle/>
          <a:p>
            <a:r>
              <a:rPr lang="en-AU" dirty="0"/>
              <a:t>How to manipulate </a:t>
            </a:r>
          </a:p>
          <a:p>
            <a:r>
              <a:rPr lang="en-AU" dirty="0"/>
              <a:t>String &amp; Dates</a:t>
            </a:r>
          </a:p>
          <a:p>
            <a:endParaRPr lang="en-AU" dirty="0"/>
          </a:p>
        </p:txBody>
      </p:sp>
    </p:spTree>
    <p:extLst>
      <p:ext uri="{BB962C8B-B14F-4D97-AF65-F5344CB8AC3E}">
        <p14:creationId xmlns:p14="http://schemas.microsoft.com/office/powerpoint/2010/main" val="1459117678"/>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7854E0-01CD-E1AD-6491-66FD81E167CF}"/>
              </a:ext>
            </a:extLst>
          </p:cNvPr>
          <p:cNvSpPr>
            <a:spLocks noGrp="1"/>
          </p:cNvSpPr>
          <p:nvPr>
            <p:ph type="title"/>
          </p:nvPr>
        </p:nvSpPr>
        <p:spPr>
          <a:xfrm>
            <a:off x="561600" y="884526"/>
            <a:ext cx="8239486" cy="454969"/>
          </a:xfrm>
        </p:spPr>
        <p:txBody>
          <a:bodyPr/>
          <a:lstStyle/>
          <a:p>
            <a:r>
              <a:rPr lang="en-AU" b="1" dirty="0"/>
              <a:t>When would we want to manipulate our data?</a:t>
            </a:r>
          </a:p>
        </p:txBody>
      </p:sp>
      <p:grpSp>
        <p:nvGrpSpPr>
          <p:cNvPr id="41" name="Group 40">
            <a:extLst>
              <a:ext uri="{FF2B5EF4-FFF2-40B4-BE49-F238E27FC236}">
                <a16:creationId xmlns:a16="http://schemas.microsoft.com/office/drawing/2014/main" id="{AC6997FB-FA5D-6130-654B-3F82406F32AC}"/>
              </a:ext>
            </a:extLst>
          </p:cNvPr>
          <p:cNvGrpSpPr/>
          <p:nvPr/>
        </p:nvGrpSpPr>
        <p:grpSpPr>
          <a:xfrm>
            <a:off x="804672" y="1987296"/>
            <a:ext cx="4235007" cy="3139944"/>
            <a:chOff x="804672" y="1987296"/>
            <a:chExt cx="4235007" cy="3139944"/>
          </a:xfrm>
        </p:grpSpPr>
        <p:grpSp>
          <p:nvGrpSpPr>
            <p:cNvPr id="20" name="Group 19">
              <a:extLst>
                <a:ext uri="{FF2B5EF4-FFF2-40B4-BE49-F238E27FC236}">
                  <a16:creationId xmlns:a16="http://schemas.microsoft.com/office/drawing/2014/main" id="{A53D0456-F192-AE03-7298-E5F0BD40FA4E}"/>
                </a:ext>
              </a:extLst>
            </p:cNvPr>
            <p:cNvGrpSpPr/>
            <p:nvPr/>
          </p:nvGrpSpPr>
          <p:grpSpPr>
            <a:xfrm>
              <a:off x="804672" y="2807208"/>
              <a:ext cx="4235007" cy="2320032"/>
              <a:chOff x="731520" y="2356104"/>
              <a:chExt cx="4235007" cy="2320032"/>
            </a:xfrm>
          </p:grpSpPr>
          <p:pic>
            <p:nvPicPr>
              <p:cNvPr id="5" name="Picture 4">
                <a:extLst>
                  <a:ext uri="{FF2B5EF4-FFF2-40B4-BE49-F238E27FC236}">
                    <a16:creationId xmlns:a16="http://schemas.microsoft.com/office/drawing/2014/main" id="{7C5F1A3D-8056-5E19-5F08-3FF250036BAC}"/>
                  </a:ext>
                </a:extLst>
              </p:cNvPr>
              <p:cNvPicPr>
                <a:picLocks noChangeAspect="1"/>
              </p:cNvPicPr>
              <p:nvPr/>
            </p:nvPicPr>
            <p:blipFill>
              <a:blip r:embed="rId3"/>
              <a:stretch>
                <a:fillRect/>
              </a:stretch>
            </p:blipFill>
            <p:spPr>
              <a:xfrm>
                <a:off x="731520" y="2356104"/>
                <a:ext cx="540000" cy="540000"/>
              </a:xfrm>
              <a:prstGeom prst="rect">
                <a:avLst/>
              </a:prstGeom>
            </p:spPr>
          </p:pic>
          <p:pic>
            <p:nvPicPr>
              <p:cNvPr id="11" name="Picture 10">
                <a:extLst>
                  <a:ext uri="{FF2B5EF4-FFF2-40B4-BE49-F238E27FC236}">
                    <a16:creationId xmlns:a16="http://schemas.microsoft.com/office/drawing/2014/main" id="{6952001D-07FE-20BB-51FB-42BCD655FEB6}"/>
                  </a:ext>
                </a:extLst>
              </p:cNvPr>
              <p:cNvPicPr>
                <a:picLocks noChangeAspect="1"/>
              </p:cNvPicPr>
              <p:nvPr/>
            </p:nvPicPr>
            <p:blipFill>
              <a:blip r:embed="rId4"/>
              <a:stretch>
                <a:fillRect/>
              </a:stretch>
            </p:blipFill>
            <p:spPr>
              <a:xfrm>
                <a:off x="731520" y="3292343"/>
                <a:ext cx="540000" cy="540000"/>
              </a:xfrm>
              <a:prstGeom prst="rect">
                <a:avLst/>
              </a:prstGeom>
            </p:spPr>
          </p:pic>
          <p:pic>
            <p:nvPicPr>
              <p:cNvPr id="15" name="Picture 14">
                <a:extLst>
                  <a:ext uri="{FF2B5EF4-FFF2-40B4-BE49-F238E27FC236}">
                    <a16:creationId xmlns:a16="http://schemas.microsoft.com/office/drawing/2014/main" id="{1C9824F8-DD67-5D5E-37EE-F5CC8E6A2F19}"/>
                  </a:ext>
                </a:extLst>
              </p:cNvPr>
              <p:cNvPicPr>
                <a:picLocks noChangeAspect="1"/>
              </p:cNvPicPr>
              <p:nvPr/>
            </p:nvPicPr>
            <p:blipFill>
              <a:blip r:embed="rId5"/>
              <a:stretch>
                <a:fillRect/>
              </a:stretch>
            </p:blipFill>
            <p:spPr>
              <a:xfrm>
                <a:off x="731520" y="4136136"/>
                <a:ext cx="540000" cy="540000"/>
              </a:xfrm>
              <a:prstGeom prst="rect">
                <a:avLst/>
              </a:prstGeom>
            </p:spPr>
          </p:pic>
          <p:sp>
            <p:nvSpPr>
              <p:cNvPr id="16" name="TextBox 15">
                <a:extLst>
                  <a:ext uri="{FF2B5EF4-FFF2-40B4-BE49-F238E27FC236}">
                    <a16:creationId xmlns:a16="http://schemas.microsoft.com/office/drawing/2014/main" id="{C8CA34A9-567E-57BD-208B-8E43261E9DE9}"/>
                  </a:ext>
                </a:extLst>
              </p:cNvPr>
              <p:cNvSpPr txBox="1"/>
              <p:nvPr/>
            </p:nvSpPr>
            <p:spPr>
              <a:xfrm>
                <a:off x="1755648" y="2523744"/>
                <a:ext cx="1296702" cy="276999"/>
              </a:xfrm>
              <a:prstGeom prst="rect">
                <a:avLst/>
              </a:prstGeom>
              <a:noFill/>
            </p:spPr>
            <p:txBody>
              <a:bodyPr wrap="none" lIns="0" tIns="0" rIns="0" bIns="0" rtlCol="0">
                <a:spAutoFit/>
              </a:bodyPr>
              <a:lstStyle/>
              <a:p>
                <a:pPr>
                  <a:spcBef>
                    <a:spcPts val="600"/>
                  </a:spcBef>
                  <a:buSzPct val="100000"/>
                </a:pPr>
                <a:r>
                  <a:rPr lang="en-AU" dirty="0">
                    <a:solidFill>
                      <a:srgbClr val="313131"/>
                    </a:solidFill>
                  </a:rPr>
                  <a:t>Data Cleaning</a:t>
                </a:r>
              </a:p>
            </p:txBody>
          </p:sp>
          <p:sp>
            <p:nvSpPr>
              <p:cNvPr id="17" name="TextBox 16">
                <a:extLst>
                  <a:ext uri="{FF2B5EF4-FFF2-40B4-BE49-F238E27FC236}">
                    <a16:creationId xmlns:a16="http://schemas.microsoft.com/office/drawing/2014/main" id="{CE928C9E-4BAD-C15A-0684-9ABF1D28EFCA}"/>
                  </a:ext>
                </a:extLst>
              </p:cNvPr>
              <p:cNvSpPr txBox="1"/>
              <p:nvPr/>
            </p:nvSpPr>
            <p:spPr>
              <a:xfrm>
                <a:off x="1755648" y="3350256"/>
                <a:ext cx="1435329" cy="276999"/>
              </a:xfrm>
              <a:prstGeom prst="rect">
                <a:avLst/>
              </a:prstGeom>
              <a:noFill/>
            </p:spPr>
            <p:txBody>
              <a:bodyPr wrap="none" lIns="0" tIns="0" rIns="0" bIns="0" rtlCol="0">
                <a:spAutoFit/>
              </a:bodyPr>
              <a:lstStyle/>
              <a:p>
                <a:pPr>
                  <a:spcBef>
                    <a:spcPts val="600"/>
                  </a:spcBef>
                  <a:buSzPct val="100000"/>
                </a:pPr>
                <a:r>
                  <a:rPr lang="en-AU" dirty="0">
                    <a:solidFill>
                      <a:srgbClr val="313131"/>
                    </a:solidFill>
                  </a:rPr>
                  <a:t>Data Extraction</a:t>
                </a:r>
              </a:p>
            </p:txBody>
          </p:sp>
          <p:sp>
            <p:nvSpPr>
              <p:cNvPr id="18" name="TextBox 17">
                <a:extLst>
                  <a:ext uri="{FF2B5EF4-FFF2-40B4-BE49-F238E27FC236}">
                    <a16:creationId xmlns:a16="http://schemas.microsoft.com/office/drawing/2014/main" id="{4BCF6D34-B5F9-71A4-D7C6-3C6FC8BE66F0}"/>
                  </a:ext>
                </a:extLst>
              </p:cNvPr>
              <p:cNvSpPr txBox="1"/>
              <p:nvPr/>
            </p:nvSpPr>
            <p:spPr>
              <a:xfrm>
                <a:off x="1755648" y="4176768"/>
                <a:ext cx="3210879" cy="276999"/>
              </a:xfrm>
              <a:prstGeom prst="rect">
                <a:avLst/>
              </a:prstGeom>
              <a:noFill/>
            </p:spPr>
            <p:txBody>
              <a:bodyPr wrap="none" lIns="0" tIns="0" rIns="0" bIns="0" rtlCol="0">
                <a:spAutoFit/>
              </a:bodyPr>
              <a:lstStyle/>
              <a:p>
                <a:pPr>
                  <a:spcBef>
                    <a:spcPts val="600"/>
                  </a:spcBef>
                  <a:buSzPct val="100000"/>
                </a:pPr>
                <a:r>
                  <a:rPr lang="en-AU" dirty="0">
                    <a:solidFill>
                      <a:srgbClr val="313131"/>
                    </a:solidFill>
                  </a:rPr>
                  <a:t>Data Formatting &amp; Transformation</a:t>
                </a:r>
              </a:p>
            </p:txBody>
          </p:sp>
        </p:grpSp>
        <p:sp>
          <p:nvSpPr>
            <p:cNvPr id="19" name="TextBox 18">
              <a:extLst>
                <a:ext uri="{FF2B5EF4-FFF2-40B4-BE49-F238E27FC236}">
                  <a16:creationId xmlns:a16="http://schemas.microsoft.com/office/drawing/2014/main" id="{CC0C74CB-7E84-DCC5-B0CF-F266DB9F6D5F}"/>
                </a:ext>
              </a:extLst>
            </p:cNvPr>
            <p:cNvSpPr txBox="1"/>
            <p:nvPr/>
          </p:nvSpPr>
          <p:spPr>
            <a:xfrm>
              <a:off x="1467097" y="1987296"/>
              <a:ext cx="1219886" cy="430887"/>
            </a:xfrm>
            <a:prstGeom prst="rect">
              <a:avLst/>
            </a:prstGeom>
            <a:noFill/>
          </p:spPr>
          <p:txBody>
            <a:bodyPr wrap="none" lIns="0" tIns="0" rIns="0" bIns="0" rtlCol="0">
              <a:spAutoFit/>
            </a:bodyPr>
            <a:lstStyle/>
            <a:p>
              <a:pPr>
                <a:spcBef>
                  <a:spcPts val="600"/>
                </a:spcBef>
                <a:buSzPct val="100000"/>
              </a:pPr>
              <a:r>
                <a:rPr lang="en-AU" sz="2800" b="1" dirty="0">
                  <a:solidFill>
                    <a:srgbClr val="313131"/>
                  </a:solidFill>
                </a:rPr>
                <a:t>Purpose</a:t>
              </a:r>
            </a:p>
          </p:txBody>
        </p:sp>
      </p:grpSp>
      <p:grpSp>
        <p:nvGrpSpPr>
          <p:cNvPr id="42" name="Group 41">
            <a:extLst>
              <a:ext uri="{FF2B5EF4-FFF2-40B4-BE49-F238E27FC236}">
                <a16:creationId xmlns:a16="http://schemas.microsoft.com/office/drawing/2014/main" id="{8FF2C355-B9F6-FB71-4769-7C1C7F5D97FC}"/>
              </a:ext>
            </a:extLst>
          </p:cNvPr>
          <p:cNvGrpSpPr/>
          <p:nvPr/>
        </p:nvGrpSpPr>
        <p:grpSpPr>
          <a:xfrm>
            <a:off x="6672300" y="1987296"/>
            <a:ext cx="3995700" cy="3139944"/>
            <a:chOff x="6672300" y="1987296"/>
            <a:chExt cx="3995700" cy="3139944"/>
          </a:xfrm>
        </p:grpSpPr>
        <p:sp>
          <p:nvSpPr>
            <p:cNvPr id="21" name="TextBox 20">
              <a:extLst>
                <a:ext uri="{FF2B5EF4-FFF2-40B4-BE49-F238E27FC236}">
                  <a16:creationId xmlns:a16="http://schemas.microsoft.com/office/drawing/2014/main" id="{77B1DFB0-07FA-C29E-6271-89EA9623CACA}"/>
                </a:ext>
              </a:extLst>
            </p:cNvPr>
            <p:cNvSpPr txBox="1"/>
            <p:nvPr/>
          </p:nvSpPr>
          <p:spPr>
            <a:xfrm>
              <a:off x="7932769" y="1987296"/>
              <a:ext cx="1474763" cy="430887"/>
            </a:xfrm>
            <a:prstGeom prst="rect">
              <a:avLst/>
            </a:prstGeom>
            <a:noFill/>
          </p:spPr>
          <p:txBody>
            <a:bodyPr wrap="none" lIns="0" tIns="0" rIns="0" bIns="0" rtlCol="0">
              <a:spAutoFit/>
            </a:bodyPr>
            <a:lstStyle/>
            <a:p>
              <a:pPr>
                <a:spcBef>
                  <a:spcPts val="600"/>
                </a:spcBef>
                <a:buSzPct val="100000"/>
              </a:pPr>
              <a:r>
                <a:rPr lang="en-AU" sz="2800" b="1" dirty="0">
                  <a:solidFill>
                    <a:srgbClr val="313131"/>
                  </a:solidFill>
                </a:rPr>
                <a:t>Use Cases</a:t>
              </a:r>
            </a:p>
          </p:txBody>
        </p:sp>
        <p:grpSp>
          <p:nvGrpSpPr>
            <p:cNvPr id="39" name="Group 38">
              <a:extLst>
                <a:ext uri="{FF2B5EF4-FFF2-40B4-BE49-F238E27FC236}">
                  <a16:creationId xmlns:a16="http://schemas.microsoft.com/office/drawing/2014/main" id="{3062AEFE-EEF0-1C6D-F3B2-BC574FFF392B}"/>
                </a:ext>
              </a:extLst>
            </p:cNvPr>
            <p:cNvGrpSpPr/>
            <p:nvPr/>
          </p:nvGrpSpPr>
          <p:grpSpPr>
            <a:xfrm>
              <a:off x="6672300" y="2792976"/>
              <a:ext cx="3995700" cy="2334264"/>
              <a:chOff x="6666985" y="2261868"/>
              <a:chExt cx="3995700" cy="2334264"/>
            </a:xfrm>
          </p:grpSpPr>
          <p:pic>
            <p:nvPicPr>
              <p:cNvPr id="29" name="Picture 28">
                <a:extLst>
                  <a:ext uri="{FF2B5EF4-FFF2-40B4-BE49-F238E27FC236}">
                    <a16:creationId xmlns:a16="http://schemas.microsoft.com/office/drawing/2014/main" id="{50EE4956-DE33-3A40-1F90-DD59A2839801}"/>
                  </a:ext>
                </a:extLst>
              </p:cNvPr>
              <p:cNvPicPr>
                <a:picLocks noChangeAspect="1"/>
              </p:cNvPicPr>
              <p:nvPr/>
            </p:nvPicPr>
            <p:blipFill>
              <a:blip r:embed="rId6"/>
              <a:stretch>
                <a:fillRect/>
              </a:stretch>
            </p:blipFill>
            <p:spPr>
              <a:xfrm>
                <a:off x="6666985" y="2261868"/>
                <a:ext cx="540000" cy="540000"/>
              </a:xfrm>
              <a:prstGeom prst="rect">
                <a:avLst/>
              </a:prstGeom>
            </p:spPr>
          </p:pic>
          <p:pic>
            <p:nvPicPr>
              <p:cNvPr id="31" name="Picture 30">
                <a:extLst>
                  <a:ext uri="{FF2B5EF4-FFF2-40B4-BE49-F238E27FC236}">
                    <a16:creationId xmlns:a16="http://schemas.microsoft.com/office/drawing/2014/main" id="{81691A6B-EA86-78BA-DC3B-38B3BE3D1485}"/>
                  </a:ext>
                </a:extLst>
              </p:cNvPr>
              <p:cNvPicPr>
                <a:picLocks noChangeAspect="1"/>
              </p:cNvPicPr>
              <p:nvPr/>
            </p:nvPicPr>
            <p:blipFill>
              <a:blip r:embed="rId7"/>
              <a:stretch>
                <a:fillRect/>
              </a:stretch>
            </p:blipFill>
            <p:spPr>
              <a:xfrm>
                <a:off x="6666985" y="3159000"/>
                <a:ext cx="540000" cy="540000"/>
              </a:xfrm>
              <a:prstGeom prst="rect">
                <a:avLst/>
              </a:prstGeom>
            </p:spPr>
          </p:pic>
          <p:sp>
            <p:nvSpPr>
              <p:cNvPr id="33" name="TextBox 32">
                <a:extLst>
                  <a:ext uri="{FF2B5EF4-FFF2-40B4-BE49-F238E27FC236}">
                    <a16:creationId xmlns:a16="http://schemas.microsoft.com/office/drawing/2014/main" id="{F9CCE197-0C0C-6150-3333-82AC4190CDFA}"/>
                  </a:ext>
                </a:extLst>
              </p:cNvPr>
              <p:cNvSpPr txBox="1"/>
              <p:nvPr/>
            </p:nvSpPr>
            <p:spPr>
              <a:xfrm>
                <a:off x="7799464" y="2393369"/>
                <a:ext cx="2702086" cy="276999"/>
              </a:xfrm>
              <a:prstGeom prst="rect">
                <a:avLst/>
              </a:prstGeom>
              <a:noFill/>
            </p:spPr>
            <p:txBody>
              <a:bodyPr wrap="none" lIns="0" tIns="0" rIns="0" bIns="0" rtlCol="0">
                <a:spAutoFit/>
              </a:bodyPr>
              <a:lstStyle/>
              <a:p>
                <a:pPr>
                  <a:spcBef>
                    <a:spcPts val="600"/>
                  </a:spcBef>
                  <a:buSzPct val="100000"/>
                </a:pPr>
                <a:r>
                  <a:rPr lang="en-AU" dirty="0">
                    <a:solidFill>
                      <a:srgbClr val="313131"/>
                    </a:solidFill>
                  </a:rPr>
                  <a:t>Standardisation &amp; Validation</a:t>
                </a:r>
              </a:p>
            </p:txBody>
          </p:sp>
          <p:sp>
            <p:nvSpPr>
              <p:cNvPr id="34" name="TextBox 33">
                <a:extLst>
                  <a:ext uri="{FF2B5EF4-FFF2-40B4-BE49-F238E27FC236}">
                    <a16:creationId xmlns:a16="http://schemas.microsoft.com/office/drawing/2014/main" id="{E70A456B-DC6C-9371-D493-F0A99315715A}"/>
                  </a:ext>
                </a:extLst>
              </p:cNvPr>
              <p:cNvSpPr txBox="1"/>
              <p:nvPr/>
            </p:nvSpPr>
            <p:spPr>
              <a:xfrm>
                <a:off x="7797926" y="3211756"/>
                <a:ext cx="2864759" cy="276999"/>
              </a:xfrm>
              <a:prstGeom prst="rect">
                <a:avLst/>
              </a:prstGeom>
              <a:noFill/>
            </p:spPr>
            <p:txBody>
              <a:bodyPr wrap="none" lIns="0" tIns="0" rIns="0" bIns="0" rtlCol="0">
                <a:spAutoFit/>
              </a:bodyPr>
              <a:lstStyle/>
              <a:p>
                <a:pPr>
                  <a:spcBef>
                    <a:spcPts val="600"/>
                  </a:spcBef>
                  <a:buSzPct val="100000"/>
                </a:pPr>
                <a:r>
                  <a:rPr lang="en-AU" dirty="0">
                    <a:solidFill>
                      <a:srgbClr val="313131"/>
                    </a:solidFill>
                  </a:rPr>
                  <a:t>Reporting &amp; Data Presentation</a:t>
                </a:r>
              </a:p>
            </p:txBody>
          </p:sp>
          <p:pic>
            <p:nvPicPr>
              <p:cNvPr id="36" name="Picture 35">
                <a:extLst>
                  <a:ext uri="{FF2B5EF4-FFF2-40B4-BE49-F238E27FC236}">
                    <a16:creationId xmlns:a16="http://schemas.microsoft.com/office/drawing/2014/main" id="{49FFF9B6-7878-241D-F7E9-47AEC2D9D3B6}"/>
                  </a:ext>
                </a:extLst>
              </p:cNvPr>
              <p:cNvPicPr>
                <a:picLocks noChangeAspect="1"/>
              </p:cNvPicPr>
              <p:nvPr/>
            </p:nvPicPr>
            <p:blipFill>
              <a:blip r:embed="rId8"/>
              <a:stretch>
                <a:fillRect/>
              </a:stretch>
            </p:blipFill>
            <p:spPr>
              <a:xfrm>
                <a:off x="6666985" y="4056132"/>
                <a:ext cx="540000" cy="540000"/>
              </a:xfrm>
              <a:prstGeom prst="rect">
                <a:avLst/>
              </a:prstGeom>
            </p:spPr>
          </p:pic>
          <p:sp>
            <p:nvSpPr>
              <p:cNvPr id="37" name="TextBox 36">
                <a:extLst>
                  <a:ext uri="{FF2B5EF4-FFF2-40B4-BE49-F238E27FC236}">
                    <a16:creationId xmlns:a16="http://schemas.microsoft.com/office/drawing/2014/main" id="{62BC4821-81DE-37CD-E5A5-DF70A4EC3EAF}"/>
                  </a:ext>
                </a:extLst>
              </p:cNvPr>
              <p:cNvSpPr txBox="1"/>
              <p:nvPr/>
            </p:nvSpPr>
            <p:spPr>
              <a:xfrm>
                <a:off x="7797925" y="4129137"/>
                <a:ext cx="1595565" cy="276999"/>
              </a:xfrm>
              <a:prstGeom prst="rect">
                <a:avLst/>
              </a:prstGeom>
              <a:noFill/>
            </p:spPr>
            <p:txBody>
              <a:bodyPr wrap="none" lIns="0" tIns="0" rIns="0" bIns="0" rtlCol="0">
                <a:spAutoFit/>
              </a:bodyPr>
              <a:lstStyle/>
              <a:p>
                <a:pPr>
                  <a:spcBef>
                    <a:spcPts val="600"/>
                  </a:spcBef>
                  <a:buSzPct val="100000"/>
                </a:pPr>
                <a:r>
                  <a:rPr lang="en-AU" dirty="0">
                    <a:solidFill>
                      <a:srgbClr val="313131"/>
                    </a:solidFill>
                  </a:rPr>
                  <a:t>Optimise queries</a:t>
                </a:r>
              </a:p>
            </p:txBody>
          </p:sp>
        </p:grpSp>
      </p:grpSp>
      <p:sp>
        <p:nvSpPr>
          <p:cNvPr id="40" name="Isosceles Triangle 39">
            <a:extLst>
              <a:ext uri="{FF2B5EF4-FFF2-40B4-BE49-F238E27FC236}">
                <a16:creationId xmlns:a16="http://schemas.microsoft.com/office/drawing/2014/main" id="{2CE8B11E-76AF-850F-3A43-6F8D0FC9D8D9}"/>
              </a:ext>
            </a:extLst>
          </p:cNvPr>
          <p:cNvSpPr/>
          <p:nvPr/>
        </p:nvSpPr>
        <p:spPr bwMode="gray">
          <a:xfrm rot="5400000">
            <a:off x="5023695" y="3335722"/>
            <a:ext cx="1403678" cy="411667"/>
          </a:xfrm>
          <a:prstGeom prst="triangle">
            <a:avLst/>
          </a:prstGeom>
          <a:solidFill>
            <a:srgbClr val="00ABA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spTree>
    <p:extLst>
      <p:ext uri="{BB962C8B-B14F-4D97-AF65-F5344CB8AC3E}">
        <p14:creationId xmlns:p14="http://schemas.microsoft.com/office/powerpoint/2010/main" val="2679366805"/>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943A1-7343-CED4-4A20-8C95E86A2F76}"/>
              </a:ext>
            </a:extLst>
          </p:cNvPr>
          <p:cNvSpPr>
            <a:spLocks noGrp="1"/>
          </p:cNvSpPr>
          <p:nvPr>
            <p:ph type="title"/>
          </p:nvPr>
        </p:nvSpPr>
        <p:spPr/>
        <p:txBody>
          <a:bodyPr/>
          <a:lstStyle/>
          <a:p>
            <a:r>
              <a:rPr lang="en-AU" b="1" dirty="0"/>
              <a:t>Example of why</a:t>
            </a:r>
            <a:r>
              <a:rPr lang="en-AU" b="1"/>
              <a:t> </a:t>
            </a:r>
            <a:r>
              <a:rPr lang="en-AU" b="1" dirty="0"/>
              <a:t>we need to manipulate values?</a:t>
            </a:r>
            <a:endParaRPr lang="en-AU"/>
          </a:p>
        </p:txBody>
      </p:sp>
      <p:grpSp>
        <p:nvGrpSpPr>
          <p:cNvPr id="3" name="Group 2">
            <a:extLst>
              <a:ext uri="{FF2B5EF4-FFF2-40B4-BE49-F238E27FC236}">
                <a16:creationId xmlns:a16="http://schemas.microsoft.com/office/drawing/2014/main" id="{5869CF98-3752-1B42-6244-BDD0A27CC0C7}"/>
              </a:ext>
            </a:extLst>
          </p:cNvPr>
          <p:cNvGrpSpPr/>
          <p:nvPr/>
        </p:nvGrpSpPr>
        <p:grpSpPr>
          <a:xfrm>
            <a:off x="561600" y="1882212"/>
            <a:ext cx="10833983" cy="3093576"/>
            <a:chOff x="804672" y="3541555"/>
            <a:chExt cx="10833983" cy="3093576"/>
          </a:xfrm>
        </p:grpSpPr>
        <p:pic>
          <p:nvPicPr>
            <p:cNvPr id="4" name="Picture 2" descr="joke - A perfect date for a Programmer !! - devRant">
              <a:extLst>
                <a:ext uri="{FF2B5EF4-FFF2-40B4-BE49-F238E27FC236}">
                  <a16:creationId xmlns:a16="http://schemas.microsoft.com/office/drawing/2014/main" id="{E29B01F7-6007-C545-5908-7D6CCB0116DE}"/>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804672" y="3569366"/>
              <a:ext cx="6544204" cy="306576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joke - A perfect date for a Programmer !! - devRant">
              <a:extLst>
                <a:ext uri="{FF2B5EF4-FFF2-40B4-BE49-F238E27FC236}">
                  <a16:creationId xmlns:a16="http://schemas.microsoft.com/office/drawing/2014/main" id="{FA2C88AF-348B-F24F-DD65-5173F87E6237}"/>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7348876" y="3541555"/>
              <a:ext cx="4289779" cy="306576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4108379"/>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543A9-0626-6E28-69F2-DA17CF2F93E8}"/>
              </a:ext>
            </a:extLst>
          </p:cNvPr>
          <p:cNvSpPr>
            <a:spLocks noGrp="1"/>
          </p:cNvSpPr>
          <p:nvPr>
            <p:ph type="title"/>
          </p:nvPr>
        </p:nvSpPr>
        <p:spPr/>
        <p:txBody>
          <a:bodyPr/>
          <a:lstStyle/>
          <a:p>
            <a:r>
              <a:rPr lang="en-AU" b="1" i="0" dirty="0">
                <a:effectLst/>
                <a:latin typeface="Söhne"/>
              </a:rPr>
              <a:t>String Manipulation Functions</a:t>
            </a:r>
            <a:endParaRPr lang="en-AU" dirty="0"/>
          </a:p>
        </p:txBody>
      </p:sp>
      <p:graphicFrame>
        <p:nvGraphicFramePr>
          <p:cNvPr id="7" name="Table 7">
            <a:extLst>
              <a:ext uri="{FF2B5EF4-FFF2-40B4-BE49-F238E27FC236}">
                <a16:creationId xmlns:a16="http://schemas.microsoft.com/office/drawing/2014/main" id="{F766EE48-3611-66CE-EC1D-EED73D09F7A3}"/>
              </a:ext>
            </a:extLst>
          </p:cNvPr>
          <p:cNvGraphicFramePr>
            <a:graphicFrameLocks noGrp="1"/>
          </p:cNvGraphicFramePr>
          <p:nvPr>
            <p:extLst>
              <p:ext uri="{D42A27DB-BD31-4B8C-83A1-F6EECF244321}">
                <p14:modId xmlns:p14="http://schemas.microsoft.com/office/powerpoint/2010/main" val="3173627218"/>
              </p:ext>
            </p:extLst>
          </p:nvPr>
        </p:nvGraphicFramePr>
        <p:xfrm>
          <a:off x="561597" y="1203760"/>
          <a:ext cx="5546595" cy="3850640"/>
        </p:xfrm>
        <a:graphic>
          <a:graphicData uri="http://schemas.openxmlformats.org/drawingml/2006/table">
            <a:tbl>
              <a:tblPr firstRow="1" bandRow="1">
                <a:tableStyleId>{073A0DAA-6AF3-43AB-8588-CEC1D06C72B9}</a:tableStyleId>
              </a:tblPr>
              <a:tblGrid>
                <a:gridCol w="1984775">
                  <a:extLst>
                    <a:ext uri="{9D8B030D-6E8A-4147-A177-3AD203B41FA5}">
                      <a16:colId xmlns:a16="http://schemas.microsoft.com/office/drawing/2014/main" val="407337945"/>
                    </a:ext>
                  </a:extLst>
                </a:gridCol>
                <a:gridCol w="3561820">
                  <a:extLst>
                    <a:ext uri="{9D8B030D-6E8A-4147-A177-3AD203B41FA5}">
                      <a16:colId xmlns:a16="http://schemas.microsoft.com/office/drawing/2014/main" val="2741929793"/>
                    </a:ext>
                  </a:extLst>
                </a:gridCol>
              </a:tblGrid>
              <a:tr h="370840">
                <a:tc>
                  <a:txBody>
                    <a:bodyPr/>
                    <a:lstStyle/>
                    <a:p>
                      <a:r>
                        <a:rPr lang="en-AU" sz="1200" dirty="0"/>
                        <a:t>Method</a:t>
                      </a:r>
                    </a:p>
                  </a:txBody>
                  <a:tcPr/>
                </a:tc>
                <a:tc>
                  <a:txBody>
                    <a:bodyPr/>
                    <a:lstStyle/>
                    <a:p>
                      <a:r>
                        <a:rPr lang="en-AU" sz="1200" dirty="0"/>
                        <a:t>Definition</a:t>
                      </a:r>
                    </a:p>
                  </a:txBody>
                  <a:tcPr/>
                </a:tc>
                <a:extLst>
                  <a:ext uri="{0D108BD9-81ED-4DB2-BD59-A6C34878D82A}">
                    <a16:rowId xmlns:a16="http://schemas.microsoft.com/office/drawing/2014/main" val="2244615089"/>
                  </a:ext>
                </a:extLst>
              </a:tr>
              <a:tr h="370840">
                <a:tc>
                  <a:txBody>
                    <a:bodyPr/>
                    <a:lstStyle/>
                    <a:p>
                      <a:r>
                        <a:rPr lang="en-AU" sz="1200" b="0" dirty="0">
                          <a:effectLst/>
                        </a:rPr>
                        <a:t>CONCATENATE</a:t>
                      </a:r>
                      <a:endParaRPr lang="en-AU" sz="1200" b="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dirty="0">
                          <a:effectLst/>
                        </a:rPr>
                        <a:t>Add strings together</a:t>
                      </a:r>
                    </a:p>
                    <a:p>
                      <a:endParaRPr lang="en-AU" sz="1200" dirty="0"/>
                    </a:p>
                  </a:txBody>
                  <a:tcPr/>
                </a:tc>
                <a:extLst>
                  <a:ext uri="{0D108BD9-81ED-4DB2-BD59-A6C34878D82A}">
                    <a16:rowId xmlns:a16="http://schemas.microsoft.com/office/drawing/2014/main" val="3287590828"/>
                  </a:ext>
                </a:extLst>
              </a:tr>
              <a:tr h="370840">
                <a:tc>
                  <a:txBody>
                    <a:bodyPr/>
                    <a:lstStyle/>
                    <a:p>
                      <a:r>
                        <a:rPr lang="en-AU" sz="1200" b="0" dirty="0"/>
                        <a:t>SUBSTRING</a:t>
                      </a:r>
                    </a:p>
                  </a:txBody>
                  <a:tcPr/>
                </a:tc>
                <a:tc>
                  <a:txBody>
                    <a:bodyPr/>
                    <a:lstStyle/>
                    <a:p>
                      <a:r>
                        <a:rPr lang="en-AU" sz="1200" dirty="0"/>
                        <a:t>Extracts some characters from a string</a:t>
                      </a:r>
                    </a:p>
                    <a:p>
                      <a:endParaRPr lang="en-AU" sz="1200" dirty="0"/>
                    </a:p>
                  </a:txBody>
                  <a:tcPr/>
                </a:tc>
                <a:extLst>
                  <a:ext uri="{0D108BD9-81ED-4DB2-BD59-A6C34878D82A}">
                    <a16:rowId xmlns:a16="http://schemas.microsoft.com/office/drawing/2014/main" val="30220217"/>
                  </a:ext>
                </a:extLst>
              </a:tr>
              <a:tr h="370840">
                <a:tc>
                  <a:txBody>
                    <a:bodyPr/>
                    <a:lstStyle/>
                    <a:p>
                      <a:r>
                        <a:rPr lang="en-AU" sz="1200" b="0" dirty="0"/>
                        <a:t>STRING LENGTH</a:t>
                      </a:r>
                    </a:p>
                  </a:txBody>
                  <a:tcPr/>
                </a:tc>
                <a:tc>
                  <a:txBody>
                    <a:bodyPr/>
                    <a:lstStyle/>
                    <a:p>
                      <a:r>
                        <a:rPr lang="en-AU" sz="1200" b="0" kern="1200" dirty="0">
                          <a:solidFill>
                            <a:schemeClr val="dk1"/>
                          </a:solidFill>
                          <a:effectLst/>
                        </a:rPr>
                        <a:t>Function returns the length of a string</a:t>
                      </a:r>
                      <a:endParaRPr lang="en-AU" sz="1200" dirty="0"/>
                    </a:p>
                  </a:txBody>
                  <a:tcPr/>
                </a:tc>
                <a:extLst>
                  <a:ext uri="{0D108BD9-81ED-4DB2-BD59-A6C34878D82A}">
                    <a16:rowId xmlns:a16="http://schemas.microsoft.com/office/drawing/2014/main" val="2838697145"/>
                  </a:ext>
                </a:extLst>
              </a:tr>
              <a:tr h="370840">
                <a:tc>
                  <a:txBody>
                    <a:bodyPr/>
                    <a:lstStyle/>
                    <a:p>
                      <a:r>
                        <a:rPr lang="en-AU" sz="1200" b="0" dirty="0"/>
                        <a:t>CASE FORMATTING</a:t>
                      </a:r>
                    </a:p>
                    <a:p>
                      <a:r>
                        <a:rPr lang="en-AU" sz="1200" b="0" dirty="0"/>
                        <a:t>UPPER</a:t>
                      </a:r>
                    </a:p>
                    <a:p>
                      <a:r>
                        <a:rPr lang="en-AU" sz="1200" b="0" dirty="0"/>
                        <a:t>LOWER</a:t>
                      </a:r>
                    </a:p>
                  </a:txBody>
                  <a:tcPr/>
                </a:tc>
                <a:tc>
                  <a:txBody>
                    <a:bodyPr/>
                    <a:lstStyle/>
                    <a:p>
                      <a:r>
                        <a:rPr lang="en-AU" sz="1200" dirty="0"/>
                        <a:t>Function returns characters in a string in all upper / lower case </a:t>
                      </a:r>
                    </a:p>
                  </a:txBody>
                  <a:tcPr/>
                </a:tc>
                <a:extLst>
                  <a:ext uri="{0D108BD9-81ED-4DB2-BD59-A6C34878D82A}">
                    <a16:rowId xmlns:a16="http://schemas.microsoft.com/office/drawing/2014/main" val="2649966433"/>
                  </a:ext>
                </a:extLst>
              </a:tr>
              <a:tr h="370840">
                <a:tc>
                  <a:txBody>
                    <a:bodyPr/>
                    <a:lstStyle/>
                    <a:p>
                      <a:r>
                        <a:rPr lang="en-AU" sz="1200" b="0" dirty="0"/>
                        <a:t>TRIM</a:t>
                      </a:r>
                    </a:p>
                    <a:p>
                      <a:r>
                        <a:rPr lang="en-AU" sz="1200" b="0" dirty="0"/>
                        <a:t>LEFT TRIM</a:t>
                      </a:r>
                    </a:p>
                    <a:p>
                      <a:r>
                        <a:rPr lang="en-AU" sz="1200" b="0" dirty="0"/>
                        <a:t>RIGHT TRIM</a:t>
                      </a:r>
                    </a:p>
                  </a:txBody>
                  <a:tcPr/>
                </a:tc>
                <a:tc>
                  <a:txBody>
                    <a:bodyPr/>
                    <a:lstStyle/>
                    <a:p>
                      <a:r>
                        <a:rPr lang="en-AU" sz="1200" b="0" kern="1200" dirty="0">
                          <a:solidFill>
                            <a:schemeClr val="dk1"/>
                          </a:solidFill>
                          <a:effectLst/>
                        </a:rPr>
                        <a:t>By default, the TRIM() function removes leading and trailing spaces from a string</a:t>
                      </a:r>
                      <a:endParaRPr lang="en-AU" sz="1200" dirty="0"/>
                    </a:p>
                  </a:txBody>
                  <a:tcPr/>
                </a:tc>
                <a:extLst>
                  <a:ext uri="{0D108BD9-81ED-4DB2-BD59-A6C34878D82A}">
                    <a16:rowId xmlns:a16="http://schemas.microsoft.com/office/drawing/2014/main" val="3973093931"/>
                  </a:ext>
                </a:extLst>
              </a:tr>
              <a:tr h="370840">
                <a:tc>
                  <a:txBody>
                    <a:bodyPr/>
                    <a:lstStyle/>
                    <a:p>
                      <a:r>
                        <a:rPr lang="en-AU" sz="1200" b="0" dirty="0"/>
                        <a:t>REPLACE</a:t>
                      </a:r>
                    </a:p>
                  </a:txBody>
                  <a:tcPr/>
                </a:tc>
                <a:tc>
                  <a:txBody>
                    <a:bodyPr/>
                    <a:lstStyle/>
                    <a:p>
                      <a:r>
                        <a:rPr lang="en-AU" sz="1200" b="0" kern="1200" dirty="0">
                          <a:solidFill>
                            <a:schemeClr val="dk1"/>
                          </a:solidFill>
                          <a:effectLst/>
                        </a:rPr>
                        <a:t>Function replaces all occurrences of a substring within a string, with a new substring</a:t>
                      </a:r>
                      <a:endParaRPr lang="en-AU" sz="1200" dirty="0"/>
                    </a:p>
                  </a:txBody>
                  <a:tcPr/>
                </a:tc>
                <a:extLst>
                  <a:ext uri="{0D108BD9-81ED-4DB2-BD59-A6C34878D82A}">
                    <a16:rowId xmlns:a16="http://schemas.microsoft.com/office/drawing/2014/main" val="2741861102"/>
                  </a:ext>
                </a:extLst>
              </a:tr>
              <a:tr h="370840">
                <a:tc>
                  <a:txBody>
                    <a:bodyPr/>
                    <a:lstStyle/>
                    <a:p>
                      <a:r>
                        <a:rPr lang="en-AU" sz="1200" b="0"/>
                        <a:t>CASE Statement</a:t>
                      </a:r>
                      <a:endParaRPr lang="en-AU" sz="1200" b="0" dirty="0"/>
                    </a:p>
                  </a:txBody>
                  <a:tcPr/>
                </a:tc>
                <a:tc>
                  <a:txBody>
                    <a:bodyPr/>
                    <a:lstStyle/>
                    <a:p>
                      <a:r>
                        <a:rPr lang="en-AU" sz="1200" b="0" kern="1200" dirty="0">
                          <a:solidFill>
                            <a:schemeClr val="dk1"/>
                          </a:solidFill>
                          <a:effectLst/>
                        </a:rPr>
                        <a:t>Expression goes through conditions and returns a value when the first condition is met</a:t>
                      </a:r>
                      <a:endParaRPr lang="en-AU" sz="1200" dirty="0"/>
                    </a:p>
                  </a:txBody>
                  <a:tcPr/>
                </a:tc>
                <a:extLst>
                  <a:ext uri="{0D108BD9-81ED-4DB2-BD59-A6C34878D82A}">
                    <a16:rowId xmlns:a16="http://schemas.microsoft.com/office/drawing/2014/main" val="3102292259"/>
                  </a:ext>
                </a:extLst>
              </a:tr>
            </a:tbl>
          </a:graphicData>
        </a:graphic>
      </p:graphicFrame>
      <p:sp>
        <p:nvSpPr>
          <p:cNvPr id="4" name="TextBox 3">
            <a:extLst>
              <a:ext uri="{FF2B5EF4-FFF2-40B4-BE49-F238E27FC236}">
                <a16:creationId xmlns:a16="http://schemas.microsoft.com/office/drawing/2014/main" id="{CB0426D3-6B2F-97AD-58B9-F86250944F2A}"/>
              </a:ext>
            </a:extLst>
          </p:cNvPr>
          <p:cNvSpPr txBox="1"/>
          <p:nvPr/>
        </p:nvSpPr>
        <p:spPr>
          <a:xfrm>
            <a:off x="6299200" y="1203760"/>
            <a:ext cx="5399555" cy="4221479"/>
          </a:xfrm>
          <a:prstGeom prst="rect">
            <a:avLst/>
          </a:prstGeom>
          <a:solidFill>
            <a:srgbClr val="DDEFE8"/>
          </a:solidFill>
        </p:spPr>
        <p:txBody>
          <a:bodyPr wrap="square" lIns="0" tIns="0" rIns="0" bIns="0" rtlCol="0" anchor="t">
            <a:noAutofit/>
          </a:bodyPr>
          <a:lstStyle/>
          <a:p>
            <a:pPr>
              <a:spcBef>
                <a:spcPts val="600"/>
              </a:spcBef>
              <a:buSzPct val="100000"/>
            </a:pPr>
            <a:r>
              <a:rPr lang="en-AU" dirty="0">
                <a:solidFill>
                  <a:srgbClr val="313131"/>
                </a:solidFill>
              </a:rPr>
              <a:t>Please be aware that </a:t>
            </a:r>
            <a:r>
              <a:rPr lang="en-AU" u="sng" dirty="0">
                <a:solidFill>
                  <a:srgbClr val="313131"/>
                </a:solidFill>
              </a:rPr>
              <a:t>different databases may have a different function name </a:t>
            </a:r>
            <a:r>
              <a:rPr lang="en-AU" dirty="0">
                <a:solidFill>
                  <a:srgbClr val="313131"/>
                </a:solidFill>
              </a:rPr>
              <a:t>for the same purpose. </a:t>
            </a:r>
          </a:p>
          <a:p>
            <a:pPr>
              <a:spcBef>
                <a:spcPts val="600"/>
              </a:spcBef>
              <a:buSzPct val="100000"/>
            </a:pPr>
            <a:endParaRPr lang="en-AU" dirty="0">
              <a:solidFill>
                <a:srgbClr val="313131"/>
              </a:solidFill>
            </a:endParaRPr>
          </a:p>
          <a:p>
            <a:pPr>
              <a:spcBef>
                <a:spcPts val="600"/>
              </a:spcBef>
              <a:buSzPct val="100000"/>
            </a:pPr>
            <a:r>
              <a:rPr lang="en-AU" dirty="0">
                <a:solidFill>
                  <a:srgbClr val="313131"/>
                </a:solidFill>
              </a:rPr>
              <a:t>For that reason, it’s good practice to check documentation for syntax and definition!  </a:t>
            </a:r>
          </a:p>
          <a:p>
            <a:pPr>
              <a:spcBef>
                <a:spcPts val="600"/>
              </a:spcBef>
              <a:buSzPct val="100000"/>
            </a:pPr>
            <a:endParaRPr lang="en-AU" dirty="0">
              <a:solidFill>
                <a:srgbClr val="313131"/>
              </a:solidFill>
            </a:endParaRPr>
          </a:p>
          <a:p>
            <a:pPr>
              <a:spcBef>
                <a:spcPts val="600"/>
              </a:spcBef>
              <a:buSzPct val="100000"/>
            </a:pPr>
            <a:r>
              <a:rPr lang="en-AU" dirty="0">
                <a:solidFill>
                  <a:srgbClr val="313131"/>
                </a:solidFill>
                <a:hlinkClick r:id="rId3"/>
              </a:rPr>
              <a:t>https://www.sqlite.org/lang_corefunc.html</a:t>
            </a:r>
            <a:endParaRPr lang="en-AU" dirty="0">
              <a:solidFill>
                <a:srgbClr val="313131"/>
              </a:solidFill>
            </a:endParaRPr>
          </a:p>
          <a:p>
            <a:pPr>
              <a:spcBef>
                <a:spcPts val="600"/>
              </a:spcBef>
            </a:pPr>
            <a:endParaRPr lang="en-AU" dirty="0">
              <a:solidFill>
                <a:srgbClr val="313131"/>
              </a:solidFill>
              <a:cs typeface="Calibri"/>
            </a:endParaRPr>
          </a:p>
          <a:p>
            <a:pPr>
              <a:spcBef>
                <a:spcPts val="600"/>
              </a:spcBef>
            </a:pPr>
            <a:r>
              <a:rPr lang="en-AU" dirty="0">
                <a:solidFill>
                  <a:srgbClr val="313131"/>
                </a:solidFill>
                <a:cs typeface="Calibri"/>
              </a:rPr>
              <a:t>How to read functions</a:t>
            </a:r>
            <a:br>
              <a:rPr lang="en-AU" dirty="0">
                <a:solidFill>
                  <a:srgbClr val="313131"/>
                </a:solidFill>
                <a:cs typeface="Calibri"/>
              </a:rPr>
            </a:br>
            <a:r>
              <a:rPr lang="en-AU" dirty="0">
                <a:solidFill>
                  <a:srgbClr val="313131"/>
                </a:solidFill>
                <a:cs typeface="Calibri"/>
              </a:rPr>
              <a:t>For example: </a:t>
            </a:r>
            <a:r>
              <a:rPr lang="en-AU" sz="1600" dirty="0" err="1">
                <a:solidFill>
                  <a:schemeClr val="dk1"/>
                </a:solidFill>
                <a:latin typeface="Consolas"/>
                <a:cs typeface="Calibri"/>
              </a:rPr>
              <a:t>substr</a:t>
            </a:r>
            <a:r>
              <a:rPr lang="en-AU" sz="1600" dirty="0">
                <a:solidFill>
                  <a:schemeClr val="dk1"/>
                </a:solidFill>
                <a:latin typeface="Consolas"/>
                <a:cs typeface="Calibri"/>
              </a:rPr>
              <a:t>( string, start, length )</a:t>
            </a:r>
          </a:p>
          <a:p>
            <a:pPr>
              <a:spcBef>
                <a:spcPts val="600"/>
              </a:spcBef>
              <a:buSzPct val="100000"/>
            </a:pPr>
            <a:endParaRPr lang="en-AU" dirty="0">
              <a:solidFill>
                <a:srgbClr val="313131"/>
              </a:solidFill>
              <a:cs typeface="Calibri"/>
            </a:endParaRPr>
          </a:p>
          <a:p>
            <a:pPr>
              <a:spcBef>
                <a:spcPts val="600"/>
              </a:spcBef>
              <a:buSzPct val="100000"/>
            </a:pPr>
            <a:endParaRPr lang="en-AU" dirty="0">
              <a:solidFill>
                <a:srgbClr val="313131"/>
              </a:solidFill>
              <a:cs typeface="Calibri"/>
            </a:endParaRPr>
          </a:p>
        </p:txBody>
      </p:sp>
    </p:spTree>
    <p:extLst>
      <p:ext uri="{BB962C8B-B14F-4D97-AF65-F5344CB8AC3E}">
        <p14:creationId xmlns:p14="http://schemas.microsoft.com/office/powerpoint/2010/main" val="665339389"/>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1667DF-58E7-1412-8B9C-728C18F4037A}"/>
              </a:ext>
            </a:extLst>
          </p:cNvPr>
          <p:cNvSpPr txBox="1"/>
          <p:nvPr/>
        </p:nvSpPr>
        <p:spPr>
          <a:xfrm>
            <a:off x="349758" y="208526"/>
            <a:ext cx="6094476" cy="523220"/>
          </a:xfrm>
          <a:prstGeom prst="rect">
            <a:avLst/>
          </a:prstGeom>
          <a:noFill/>
        </p:spPr>
        <p:txBody>
          <a:bodyPr wrap="square">
            <a:spAutoFit/>
          </a:bodyPr>
          <a:lstStyle/>
          <a:p>
            <a:r>
              <a:rPr lang="en-AU" sz="2800" b="1" i="0" dirty="0">
                <a:effectLst/>
                <a:latin typeface="Söhne"/>
              </a:rPr>
              <a:t>What does it mean?</a:t>
            </a:r>
            <a:endParaRPr lang="en-AU" sz="2800" dirty="0"/>
          </a:p>
        </p:txBody>
      </p:sp>
      <p:pic>
        <p:nvPicPr>
          <p:cNvPr id="5" name="Picture 4">
            <a:extLst>
              <a:ext uri="{FF2B5EF4-FFF2-40B4-BE49-F238E27FC236}">
                <a16:creationId xmlns:a16="http://schemas.microsoft.com/office/drawing/2014/main" id="{6B7D6AC4-4F62-9D07-E7A1-5C0A58B450F8}"/>
              </a:ext>
            </a:extLst>
          </p:cNvPr>
          <p:cNvPicPr>
            <a:picLocks noChangeAspect="1"/>
          </p:cNvPicPr>
          <p:nvPr/>
        </p:nvPicPr>
        <p:blipFill>
          <a:blip r:embed="rId2"/>
          <a:stretch>
            <a:fillRect/>
          </a:stretch>
        </p:blipFill>
        <p:spPr>
          <a:xfrm>
            <a:off x="858202" y="3053027"/>
            <a:ext cx="664883" cy="633222"/>
          </a:xfrm>
          <a:prstGeom prst="rect">
            <a:avLst/>
          </a:prstGeom>
        </p:spPr>
      </p:pic>
      <p:pic>
        <p:nvPicPr>
          <p:cNvPr id="21510" name="Picture 6" descr="Microsoft Excel - Wikipedia">
            <a:extLst>
              <a:ext uri="{FF2B5EF4-FFF2-40B4-BE49-F238E27FC236}">
                <a16:creationId xmlns:a16="http://schemas.microsoft.com/office/drawing/2014/main" id="{9E99A668-9D5D-1A55-87D4-089BB8988FE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30971" y="1396300"/>
            <a:ext cx="728472" cy="67725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24E296E4-E148-D5A7-36E1-031AFAD60FB9}"/>
              </a:ext>
            </a:extLst>
          </p:cNvPr>
          <p:cNvCxnSpPr>
            <a:cxnSpLocks/>
            <a:stCxn id="5" idx="3"/>
          </p:cNvCxnSpPr>
          <p:nvPr/>
        </p:nvCxnSpPr>
        <p:spPr>
          <a:xfrm>
            <a:off x="1523085" y="3369638"/>
            <a:ext cx="186019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1512" name="Picture 8" descr="Data transformation - Free electronics icons">
            <a:extLst>
              <a:ext uri="{FF2B5EF4-FFF2-40B4-BE49-F238E27FC236}">
                <a16:creationId xmlns:a16="http://schemas.microsoft.com/office/drawing/2014/main" id="{AE1C02E5-18D0-4D36-2175-3E7C79D12D2C}"/>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399540" y="2825446"/>
            <a:ext cx="1175674" cy="117567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2C07ACD8-2E58-80EC-749C-003F00C621A3}"/>
              </a:ext>
            </a:extLst>
          </p:cNvPr>
          <p:cNvSpPr txBox="1"/>
          <p:nvPr/>
        </p:nvSpPr>
        <p:spPr>
          <a:xfrm>
            <a:off x="5399540" y="4174775"/>
            <a:ext cx="1175674" cy="707886"/>
          </a:xfrm>
          <a:prstGeom prst="rect">
            <a:avLst/>
          </a:prstGeom>
          <a:noFill/>
        </p:spPr>
        <p:txBody>
          <a:bodyPr wrap="square" lIns="0" tIns="0" rIns="0" bIns="0" rtlCol="0">
            <a:spAutoFit/>
          </a:bodyPr>
          <a:lstStyle/>
          <a:p>
            <a:pPr algn="ctr">
              <a:spcBef>
                <a:spcPts val="600"/>
              </a:spcBef>
              <a:buSzPct val="100000"/>
            </a:pPr>
            <a:r>
              <a:rPr lang="en-AU" sz="1200" dirty="0">
                <a:solidFill>
                  <a:srgbClr val="313131"/>
                </a:solidFill>
              </a:rPr>
              <a:t>Transformations/</a:t>
            </a:r>
          </a:p>
          <a:p>
            <a:pPr algn="ctr">
              <a:spcBef>
                <a:spcPts val="600"/>
              </a:spcBef>
              <a:buSzPct val="100000"/>
            </a:pPr>
            <a:r>
              <a:rPr lang="en-AU" sz="1200" dirty="0">
                <a:solidFill>
                  <a:srgbClr val="313131"/>
                </a:solidFill>
              </a:rPr>
              <a:t>Aggregations/</a:t>
            </a:r>
          </a:p>
          <a:p>
            <a:pPr algn="ctr">
              <a:spcBef>
                <a:spcPts val="600"/>
              </a:spcBef>
              <a:buSzPct val="100000"/>
            </a:pPr>
            <a:r>
              <a:rPr lang="en-AU" sz="1200" dirty="0">
                <a:solidFill>
                  <a:srgbClr val="313131"/>
                </a:solidFill>
              </a:rPr>
              <a:t>Value Add</a:t>
            </a:r>
          </a:p>
        </p:txBody>
      </p:sp>
      <p:cxnSp>
        <p:nvCxnSpPr>
          <p:cNvPr id="19" name="Straight Arrow Connector 18">
            <a:extLst>
              <a:ext uri="{FF2B5EF4-FFF2-40B4-BE49-F238E27FC236}">
                <a16:creationId xmlns:a16="http://schemas.microsoft.com/office/drawing/2014/main" id="{C6714D04-F0B4-E402-2AE4-42514533A8FA}"/>
              </a:ext>
            </a:extLst>
          </p:cNvPr>
          <p:cNvCxnSpPr/>
          <p:nvPr/>
        </p:nvCxnSpPr>
        <p:spPr>
          <a:xfrm>
            <a:off x="6922008" y="3447933"/>
            <a:ext cx="987552"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A7C1ECA-F789-AD34-97BF-F87165126B8D}"/>
              </a:ext>
            </a:extLst>
          </p:cNvPr>
          <p:cNvSpPr txBox="1"/>
          <p:nvPr/>
        </p:nvSpPr>
        <p:spPr>
          <a:xfrm>
            <a:off x="7889576" y="3981989"/>
            <a:ext cx="1175674" cy="184666"/>
          </a:xfrm>
          <a:prstGeom prst="rect">
            <a:avLst/>
          </a:prstGeom>
          <a:noFill/>
        </p:spPr>
        <p:txBody>
          <a:bodyPr wrap="square" lIns="0" tIns="0" rIns="0" bIns="0" rtlCol="0">
            <a:spAutoFit/>
          </a:bodyPr>
          <a:lstStyle/>
          <a:p>
            <a:pPr algn="ctr">
              <a:spcBef>
                <a:spcPts val="600"/>
              </a:spcBef>
              <a:buSzPct val="100000"/>
            </a:pPr>
            <a:r>
              <a:rPr lang="en-AU" sz="1200" dirty="0">
                <a:solidFill>
                  <a:srgbClr val="313131"/>
                </a:solidFill>
              </a:rPr>
              <a:t>Power BI Model</a:t>
            </a:r>
          </a:p>
        </p:txBody>
      </p:sp>
      <p:cxnSp>
        <p:nvCxnSpPr>
          <p:cNvPr id="23" name="Straight Arrow Connector 22">
            <a:extLst>
              <a:ext uri="{FF2B5EF4-FFF2-40B4-BE49-F238E27FC236}">
                <a16:creationId xmlns:a16="http://schemas.microsoft.com/office/drawing/2014/main" id="{3B5272FA-8797-792A-87F2-5324CAE333F3}"/>
              </a:ext>
            </a:extLst>
          </p:cNvPr>
          <p:cNvCxnSpPr>
            <a:cxnSpLocks/>
          </p:cNvCxnSpPr>
          <p:nvPr/>
        </p:nvCxnSpPr>
        <p:spPr>
          <a:xfrm flipH="1">
            <a:off x="4616098" y="2148840"/>
            <a:ext cx="479109" cy="56704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8924C63-9A3A-5EF9-251F-8BCD4F584569}"/>
              </a:ext>
            </a:extLst>
          </p:cNvPr>
          <p:cNvCxnSpPr>
            <a:cxnSpLocks/>
          </p:cNvCxnSpPr>
          <p:nvPr/>
        </p:nvCxnSpPr>
        <p:spPr>
          <a:xfrm>
            <a:off x="4730971" y="3418265"/>
            <a:ext cx="464236"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66E656B-4651-871C-66A3-D43DE8F3AE3F}"/>
              </a:ext>
            </a:extLst>
          </p:cNvPr>
          <p:cNvSpPr txBox="1"/>
          <p:nvPr/>
        </p:nvSpPr>
        <p:spPr>
          <a:xfrm>
            <a:off x="485488" y="3686249"/>
            <a:ext cx="1858426" cy="184666"/>
          </a:xfrm>
          <a:prstGeom prst="rect">
            <a:avLst/>
          </a:prstGeom>
          <a:noFill/>
        </p:spPr>
        <p:txBody>
          <a:bodyPr wrap="square" lIns="0" tIns="0" rIns="0" bIns="0" rtlCol="0">
            <a:spAutoFit/>
          </a:bodyPr>
          <a:lstStyle/>
          <a:p>
            <a:pPr>
              <a:spcBef>
                <a:spcPts val="600"/>
              </a:spcBef>
              <a:buSzPct val="100000"/>
            </a:pPr>
            <a:r>
              <a:rPr lang="en-AU" sz="1200" dirty="0">
                <a:solidFill>
                  <a:srgbClr val="313131"/>
                </a:solidFill>
              </a:rPr>
              <a:t>Data stored in a Database</a:t>
            </a:r>
          </a:p>
        </p:txBody>
      </p:sp>
      <p:sp>
        <p:nvSpPr>
          <p:cNvPr id="28" name="TextBox 27">
            <a:extLst>
              <a:ext uri="{FF2B5EF4-FFF2-40B4-BE49-F238E27FC236}">
                <a16:creationId xmlns:a16="http://schemas.microsoft.com/office/drawing/2014/main" id="{DFA2ED40-9E9A-215E-97C1-48B79A58D37A}"/>
              </a:ext>
            </a:extLst>
          </p:cNvPr>
          <p:cNvSpPr txBox="1"/>
          <p:nvPr/>
        </p:nvSpPr>
        <p:spPr>
          <a:xfrm>
            <a:off x="2140385" y="3145360"/>
            <a:ext cx="755161" cy="184666"/>
          </a:xfrm>
          <a:prstGeom prst="rect">
            <a:avLst/>
          </a:prstGeom>
          <a:noFill/>
        </p:spPr>
        <p:txBody>
          <a:bodyPr wrap="square" lIns="0" tIns="0" rIns="0" bIns="0" rtlCol="0">
            <a:spAutoFit/>
          </a:bodyPr>
          <a:lstStyle/>
          <a:p>
            <a:pPr>
              <a:spcBef>
                <a:spcPts val="600"/>
              </a:spcBef>
              <a:buSzPct val="100000"/>
            </a:pPr>
            <a:r>
              <a:rPr lang="en-AU" sz="1200" dirty="0">
                <a:solidFill>
                  <a:srgbClr val="313131"/>
                </a:solidFill>
              </a:rPr>
              <a:t>Raw Data</a:t>
            </a:r>
          </a:p>
        </p:txBody>
      </p:sp>
      <p:sp>
        <p:nvSpPr>
          <p:cNvPr id="29" name="TextBox 28">
            <a:extLst>
              <a:ext uri="{FF2B5EF4-FFF2-40B4-BE49-F238E27FC236}">
                <a16:creationId xmlns:a16="http://schemas.microsoft.com/office/drawing/2014/main" id="{EF21109C-AED9-92B5-A10D-77715742E2F7}"/>
              </a:ext>
            </a:extLst>
          </p:cNvPr>
          <p:cNvSpPr txBox="1"/>
          <p:nvPr/>
        </p:nvSpPr>
        <p:spPr>
          <a:xfrm>
            <a:off x="4854698" y="1142919"/>
            <a:ext cx="1286256" cy="169277"/>
          </a:xfrm>
          <a:prstGeom prst="rect">
            <a:avLst/>
          </a:prstGeom>
          <a:noFill/>
        </p:spPr>
        <p:txBody>
          <a:bodyPr wrap="square" lIns="0" tIns="0" rIns="0" bIns="0" rtlCol="0">
            <a:spAutoFit/>
          </a:bodyPr>
          <a:lstStyle/>
          <a:p>
            <a:pPr>
              <a:spcBef>
                <a:spcPts val="600"/>
              </a:spcBef>
              <a:buSzPct val="100000"/>
            </a:pPr>
            <a:r>
              <a:rPr lang="en-AU" sz="1100" dirty="0">
                <a:solidFill>
                  <a:srgbClr val="313131"/>
                </a:solidFill>
              </a:rPr>
              <a:t>New Data</a:t>
            </a:r>
          </a:p>
        </p:txBody>
      </p:sp>
      <p:pic>
        <p:nvPicPr>
          <p:cNvPr id="21516" name="Picture 12" descr="Table Icon | IconExperience - Professional Icons » O-Collection">
            <a:extLst>
              <a:ext uri="{FF2B5EF4-FFF2-40B4-BE49-F238E27FC236}">
                <a16:creationId xmlns:a16="http://schemas.microsoft.com/office/drawing/2014/main" id="{7BD47FDF-76AB-1FD2-B32A-E8AA2523C0B5}"/>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991732" y="2956979"/>
            <a:ext cx="971363" cy="971363"/>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a:extLst>
              <a:ext uri="{FF2B5EF4-FFF2-40B4-BE49-F238E27FC236}">
                <a16:creationId xmlns:a16="http://schemas.microsoft.com/office/drawing/2014/main" id="{9E000839-CD32-6739-9D51-FB7278484529}"/>
              </a:ext>
            </a:extLst>
          </p:cNvPr>
          <p:cNvCxnSpPr/>
          <p:nvPr/>
        </p:nvCxnSpPr>
        <p:spPr>
          <a:xfrm>
            <a:off x="9241536" y="3472317"/>
            <a:ext cx="987552"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48F9483-4455-95EC-0EE0-BC66EF406D8A}"/>
              </a:ext>
            </a:extLst>
          </p:cNvPr>
          <p:cNvSpPr txBox="1"/>
          <p:nvPr/>
        </p:nvSpPr>
        <p:spPr>
          <a:xfrm>
            <a:off x="10302062" y="3928342"/>
            <a:ext cx="1175674" cy="184666"/>
          </a:xfrm>
          <a:prstGeom prst="rect">
            <a:avLst/>
          </a:prstGeom>
          <a:noFill/>
        </p:spPr>
        <p:txBody>
          <a:bodyPr wrap="square" lIns="0" tIns="0" rIns="0" bIns="0" rtlCol="0">
            <a:spAutoFit/>
          </a:bodyPr>
          <a:lstStyle/>
          <a:p>
            <a:pPr algn="ctr">
              <a:spcBef>
                <a:spcPts val="600"/>
              </a:spcBef>
              <a:buSzPct val="100000"/>
            </a:pPr>
            <a:r>
              <a:rPr lang="en-AU" sz="1200" dirty="0">
                <a:solidFill>
                  <a:srgbClr val="313131"/>
                </a:solidFill>
              </a:rPr>
              <a:t>Dashboard</a:t>
            </a:r>
          </a:p>
        </p:txBody>
      </p:sp>
      <p:pic>
        <p:nvPicPr>
          <p:cNvPr id="21518" name="Picture 14" descr="Microsoft Apps">
            <a:extLst>
              <a:ext uri="{FF2B5EF4-FFF2-40B4-BE49-F238E27FC236}">
                <a16:creationId xmlns:a16="http://schemas.microsoft.com/office/drawing/2014/main" id="{54FE12B8-2CB2-F324-6DBA-CFDBA4A50504}"/>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2856186" y="7541340"/>
            <a:ext cx="100362" cy="100362"/>
          </a:xfrm>
          <a:prstGeom prst="rect">
            <a:avLst/>
          </a:prstGeom>
          <a:noFill/>
          <a:extLst>
            <a:ext uri="{909E8E84-426E-40DD-AFC4-6F175D3DCCD1}">
              <a14:hiddenFill xmlns:a14="http://schemas.microsoft.com/office/drawing/2010/main">
                <a:solidFill>
                  <a:srgbClr val="FFFFFF"/>
                </a:solidFill>
              </a14:hiddenFill>
            </a:ext>
          </a:extLst>
        </p:spPr>
      </p:pic>
      <p:pic>
        <p:nvPicPr>
          <p:cNvPr id="21520" name="Picture 16" descr="Microsoft Power BI Logo and symbol, meaning, history, PNG, brand">
            <a:extLst>
              <a:ext uri="{FF2B5EF4-FFF2-40B4-BE49-F238E27FC236}">
                <a16:creationId xmlns:a16="http://schemas.microsoft.com/office/drawing/2014/main" id="{B7A87399-6838-13E8-E926-6E93CFBC67B0}"/>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356139" y="3460186"/>
            <a:ext cx="987552" cy="555498"/>
          </a:xfrm>
          <a:prstGeom prst="rect">
            <a:avLst/>
          </a:prstGeom>
          <a:noFill/>
          <a:extLst>
            <a:ext uri="{909E8E84-426E-40DD-AFC4-6F175D3DCCD1}">
              <a14:hiddenFill xmlns:a14="http://schemas.microsoft.com/office/drawing/2010/main">
                <a:solidFill>
                  <a:srgbClr val="FFFFFF"/>
                </a:solidFill>
              </a14:hiddenFill>
            </a:ext>
          </a:extLst>
        </p:spPr>
      </p:pic>
      <p:pic>
        <p:nvPicPr>
          <p:cNvPr id="21522" name="Picture 18" descr="Microsoft Apps">
            <a:extLst>
              <a:ext uri="{FF2B5EF4-FFF2-40B4-BE49-F238E27FC236}">
                <a16:creationId xmlns:a16="http://schemas.microsoft.com/office/drawing/2014/main" id="{14F15DDA-0396-1A70-05BE-B3A3EBA48665}"/>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3473203" y="2715881"/>
            <a:ext cx="1203268" cy="1203268"/>
          </a:xfrm>
          <a:prstGeom prst="rect">
            <a:avLst/>
          </a:prstGeom>
          <a:noFill/>
          <a:extLst>
            <a:ext uri="{909E8E84-426E-40DD-AFC4-6F175D3DCCD1}">
              <a14:hiddenFill xmlns:a14="http://schemas.microsoft.com/office/drawing/2010/main">
                <a:solidFill>
                  <a:srgbClr val="FFFFFF"/>
                </a:solidFill>
              </a14:hiddenFill>
            </a:ext>
          </a:extLst>
        </p:spPr>
      </p:pic>
      <p:pic>
        <p:nvPicPr>
          <p:cNvPr id="21524" name="Picture 20" descr="Dashboard Icon png download - 868*504 - Free Transparent Dashboard png  Download. - CleanPNG / KissPNG">
            <a:extLst>
              <a:ext uri="{FF2B5EF4-FFF2-40B4-BE49-F238E27FC236}">
                <a16:creationId xmlns:a16="http://schemas.microsoft.com/office/drawing/2014/main" id="{CAE20095-6753-F4C5-EBD7-F45CBFF50530}"/>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0305418" y="3121560"/>
            <a:ext cx="1172318" cy="677251"/>
          </a:xfrm>
          <a:prstGeom prst="rect">
            <a:avLst/>
          </a:prstGeom>
          <a:noFill/>
          <a:extLst>
            <a:ext uri="{909E8E84-426E-40DD-AFC4-6F175D3DCCD1}">
              <a14:hiddenFill xmlns:a14="http://schemas.microsoft.com/office/drawing/2010/main">
                <a:solidFill>
                  <a:srgbClr val="FFFFFF"/>
                </a:solidFill>
              </a14:hiddenFill>
            </a:ext>
          </a:extLst>
        </p:spPr>
      </p:pic>
      <p:pic>
        <p:nvPicPr>
          <p:cNvPr id="21526" name="Picture 22" descr="Lock - Free security icons">
            <a:extLst>
              <a:ext uri="{FF2B5EF4-FFF2-40B4-BE49-F238E27FC236}">
                <a16:creationId xmlns:a16="http://schemas.microsoft.com/office/drawing/2014/main" id="{4A248029-7E54-F75E-4271-5466D1D7D63B}"/>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8121443" y="2755061"/>
            <a:ext cx="728472" cy="728472"/>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Brace 36">
            <a:extLst>
              <a:ext uri="{FF2B5EF4-FFF2-40B4-BE49-F238E27FC236}">
                <a16:creationId xmlns:a16="http://schemas.microsoft.com/office/drawing/2014/main" id="{9604DCE1-A60D-D06D-1E92-D70495E87CC5}"/>
              </a:ext>
            </a:extLst>
          </p:cNvPr>
          <p:cNvSpPr/>
          <p:nvPr/>
        </p:nvSpPr>
        <p:spPr>
          <a:xfrm rot="5400000">
            <a:off x="4925342" y="3398177"/>
            <a:ext cx="340509" cy="3652821"/>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38" name="TextBox 37">
            <a:extLst>
              <a:ext uri="{FF2B5EF4-FFF2-40B4-BE49-F238E27FC236}">
                <a16:creationId xmlns:a16="http://schemas.microsoft.com/office/drawing/2014/main" id="{CBE61318-79C8-00A1-4011-DA9EFB00B988}"/>
              </a:ext>
            </a:extLst>
          </p:cNvPr>
          <p:cNvSpPr txBox="1"/>
          <p:nvPr/>
        </p:nvSpPr>
        <p:spPr>
          <a:xfrm>
            <a:off x="3983736" y="5461700"/>
            <a:ext cx="5458968" cy="1338828"/>
          </a:xfrm>
          <a:prstGeom prst="rect">
            <a:avLst/>
          </a:prstGeom>
          <a:noFill/>
        </p:spPr>
        <p:txBody>
          <a:bodyPr wrap="square" lIns="0" tIns="0" rIns="0" bIns="0" rtlCol="0">
            <a:spAutoFit/>
          </a:bodyPr>
          <a:lstStyle/>
          <a:p>
            <a:pPr marL="203200" indent="-203200">
              <a:spcBef>
                <a:spcPts val="600"/>
              </a:spcBef>
              <a:buSzPct val="100000"/>
              <a:buFont typeface="Arial"/>
              <a:buChar char="•"/>
            </a:pPr>
            <a:r>
              <a:rPr lang="en-AU" dirty="0">
                <a:solidFill>
                  <a:srgbClr val="313131"/>
                </a:solidFill>
              </a:rPr>
              <a:t>Wastes Compute Resources</a:t>
            </a:r>
          </a:p>
          <a:p>
            <a:pPr marL="203200" indent="-203200">
              <a:spcBef>
                <a:spcPts val="600"/>
              </a:spcBef>
              <a:buSzPct val="100000"/>
              <a:buFont typeface="Arial"/>
              <a:buChar char="•"/>
            </a:pPr>
            <a:r>
              <a:rPr lang="en-AU" dirty="0">
                <a:solidFill>
                  <a:srgbClr val="313131"/>
                </a:solidFill>
              </a:rPr>
              <a:t>Time Consuming</a:t>
            </a:r>
          </a:p>
          <a:p>
            <a:pPr marL="203200" indent="-203200">
              <a:spcBef>
                <a:spcPts val="600"/>
              </a:spcBef>
              <a:buSzPct val="100000"/>
              <a:buFont typeface="Arial"/>
              <a:buChar char="•"/>
            </a:pPr>
            <a:r>
              <a:rPr lang="en-AU" dirty="0">
                <a:solidFill>
                  <a:srgbClr val="313131"/>
                </a:solidFill>
              </a:rPr>
              <a:t>Logic Locked in Power BI</a:t>
            </a:r>
          </a:p>
          <a:p>
            <a:pPr marL="203200" indent="-203200">
              <a:spcBef>
                <a:spcPts val="600"/>
              </a:spcBef>
              <a:buSzPct val="100000"/>
              <a:buFont typeface="Arial"/>
              <a:buChar char="•"/>
            </a:pPr>
            <a:r>
              <a:rPr lang="en-AU" dirty="0">
                <a:solidFill>
                  <a:srgbClr val="313131"/>
                </a:solidFill>
              </a:rPr>
              <a:t>Large Data Volumes Cost to Transport</a:t>
            </a:r>
          </a:p>
        </p:txBody>
      </p:sp>
    </p:spTree>
    <p:extLst>
      <p:ext uri="{BB962C8B-B14F-4D97-AF65-F5344CB8AC3E}">
        <p14:creationId xmlns:p14="http://schemas.microsoft.com/office/powerpoint/2010/main" val="5156922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5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5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5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5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5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5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8">
                                            <p:txEl>
                                              <p:pRg st="0" end="0"/>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8">
                                            <p:txEl>
                                              <p:pRg st="1" end="1"/>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8">
                                            <p:txEl>
                                              <p:pRg st="2" end="2"/>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152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7" grpId="0"/>
      <p:bldP spid="28" grpId="0"/>
      <p:bldP spid="29" grpId="0"/>
      <p:bldP spid="33" grpId="0"/>
      <p:bldP spid="37"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543A9-0626-6E28-69F2-DA17CF2F93E8}"/>
              </a:ext>
            </a:extLst>
          </p:cNvPr>
          <p:cNvSpPr>
            <a:spLocks noGrp="1"/>
          </p:cNvSpPr>
          <p:nvPr>
            <p:ph type="title"/>
          </p:nvPr>
        </p:nvSpPr>
        <p:spPr/>
        <p:txBody>
          <a:bodyPr/>
          <a:lstStyle/>
          <a:p>
            <a:r>
              <a:rPr lang="en-AU" b="1" i="0" dirty="0">
                <a:effectLst/>
                <a:latin typeface="Söhne"/>
              </a:rPr>
              <a:t>Date Manipulation Functions</a:t>
            </a:r>
            <a:endParaRPr lang="en-AU" dirty="0"/>
          </a:p>
        </p:txBody>
      </p:sp>
      <p:graphicFrame>
        <p:nvGraphicFramePr>
          <p:cNvPr id="7" name="Table 7">
            <a:extLst>
              <a:ext uri="{FF2B5EF4-FFF2-40B4-BE49-F238E27FC236}">
                <a16:creationId xmlns:a16="http://schemas.microsoft.com/office/drawing/2014/main" id="{F766EE48-3611-66CE-EC1D-EED73D09F7A3}"/>
              </a:ext>
            </a:extLst>
          </p:cNvPr>
          <p:cNvGraphicFramePr>
            <a:graphicFrameLocks noGrp="1"/>
          </p:cNvGraphicFramePr>
          <p:nvPr>
            <p:extLst>
              <p:ext uri="{D42A27DB-BD31-4B8C-83A1-F6EECF244321}">
                <p14:modId xmlns:p14="http://schemas.microsoft.com/office/powerpoint/2010/main" val="446363481"/>
              </p:ext>
            </p:extLst>
          </p:nvPr>
        </p:nvGraphicFramePr>
        <p:xfrm>
          <a:off x="561597" y="1750533"/>
          <a:ext cx="5546595" cy="3225800"/>
        </p:xfrm>
        <a:graphic>
          <a:graphicData uri="http://schemas.openxmlformats.org/drawingml/2006/table">
            <a:tbl>
              <a:tblPr firstRow="1" bandRow="1">
                <a:tableStyleId>{073A0DAA-6AF3-43AB-8588-CEC1D06C72B9}</a:tableStyleId>
              </a:tblPr>
              <a:tblGrid>
                <a:gridCol w="1984775">
                  <a:extLst>
                    <a:ext uri="{9D8B030D-6E8A-4147-A177-3AD203B41FA5}">
                      <a16:colId xmlns:a16="http://schemas.microsoft.com/office/drawing/2014/main" val="407337945"/>
                    </a:ext>
                  </a:extLst>
                </a:gridCol>
                <a:gridCol w="3561820">
                  <a:extLst>
                    <a:ext uri="{9D8B030D-6E8A-4147-A177-3AD203B41FA5}">
                      <a16:colId xmlns:a16="http://schemas.microsoft.com/office/drawing/2014/main" val="2741929793"/>
                    </a:ext>
                  </a:extLst>
                </a:gridCol>
              </a:tblGrid>
              <a:tr h="370840">
                <a:tc>
                  <a:txBody>
                    <a:bodyPr/>
                    <a:lstStyle/>
                    <a:p>
                      <a:r>
                        <a:rPr lang="en-AU" sz="1200" dirty="0"/>
                        <a:t>Method</a:t>
                      </a:r>
                    </a:p>
                  </a:txBody>
                  <a:tcPr/>
                </a:tc>
                <a:tc>
                  <a:txBody>
                    <a:bodyPr/>
                    <a:lstStyle/>
                    <a:p>
                      <a:r>
                        <a:rPr lang="en-AU" sz="1200" dirty="0"/>
                        <a:t>Definition</a:t>
                      </a:r>
                    </a:p>
                  </a:txBody>
                  <a:tcPr/>
                </a:tc>
                <a:extLst>
                  <a:ext uri="{0D108BD9-81ED-4DB2-BD59-A6C34878D82A}">
                    <a16:rowId xmlns:a16="http://schemas.microsoft.com/office/drawing/2014/main" val="2244615089"/>
                  </a:ext>
                </a:extLst>
              </a:tr>
              <a:tr h="370840">
                <a:tc>
                  <a:txBody>
                    <a:bodyPr/>
                    <a:lstStyle/>
                    <a:p>
                      <a:r>
                        <a:rPr lang="en-AU" sz="1200" b="0" dirty="0"/>
                        <a:t>Date Add</a:t>
                      </a:r>
                    </a:p>
                  </a:txBody>
                  <a:tcPr/>
                </a:tc>
                <a:tc>
                  <a:txBody>
                    <a:bodyPr/>
                    <a:lstStyle/>
                    <a:p>
                      <a:r>
                        <a:rPr lang="en-AU" sz="1200" b="0" i="0" kern="1200" dirty="0">
                          <a:solidFill>
                            <a:schemeClr val="dk1"/>
                          </a:solidFill>
                          <a:effectLst/>
                          <a:latin typeface="+mn-lt"/>
                          <a:ea typeface="+mn-ea"/>
                          <a:cs typeface="+mn-cs"/>
                        </a:rPr>
                        <a:t>function adds a time/date interval to a date and then returns the date</a:t>
                      </a:r>
                      <a:endParaRPr lang="en-AU" sz="1200" dirty="0"/>
                    </a:p>
                  </a:txBody>
                  <a:tcPr/>
                </a:tc>
                <a:extLst>
                  <a:ext uri="{0D108BD9-81ED-4DB2-BD59-A6C34878D82A}">
                    <a16:rowId xmlns:a16="http://schemas.microsoft.com/office/drawing/2014/main" val="3287590828"/>
                  </a:ext>
                </a:extLst>
              </a:tr>
              <a:tr h="370840">
                <a:tc>
                  <a:txBody>
                    <a:bodyPr/>
                    <a:lstStyle/>
                    <a:p>
                      <a:r>
                        <a:rPr lang="en-AU" sz="1200" b="0" dirty="0"/>
                        <a:t>Date difference</a:t>
                      </a:r>
                    </a:p>
                  </a:txBody>
                  <a:tcPr/>
                </a:tc>
                <a:tc>
                  <a:txBody>
                    <a:bodyPr/>
                    <a:lstStyle/>
                    <a:p>
                      <a:r>
                        <a:rPr lang="en-AU" sz="1200" b="0" i="0" kern="1200" dirty="0">
                          <a:solidFill>
                            <a:schemeClr val="dk1"/>
                          </a:solidFill>
                          <a:effectLst/>
                          <a:latin typeface="+mn-lt"/>
                          <a:ea typeface="+mn-ea"/>
                          <a:cs typeface="+mn-cs"/>
                        </a:rPr>
                        <a:t>function returns the difference between two dates</a:t>
                      </a:r>
                      <a:endParaRPr lang="en-AU" sz="1200" dirty="0"/>
                    </a:p>
                  </a:txBody>
                  <a:tcPr/>
                </a:tc>
                <a:extLst>
                  <a:ext uri="{0D108BD9-81ED-4DB2-BD59-A6C34878D82A}">
                    <a16:rowId xmlns:a16="http://schemas.microsoft.com/office/drawing/2014/main" val="30220217"/>
                  </a:ext>
                </a:extLst>
              </a:tr>
              <a:tr h="370840">
                <a:tc>
                  <a:txBody>
                    <a:bodyPr/>
                    <a:lstStyle/>
                    <a:p>
                      <a:r>
                        <a:rPr lang="en-AU" sz="1200" b="0" dirty="0"/>
                        <a:t>Date Part</a:t>
                      </a:r>
                    </a:p>
                  </a:txBody>
                  <a:tcPr/>
                </a:tc>
                <a:tc>
                  <a:txBody>
                    <a:bodyPr/>
                    <a:lstStyle/>
                    <a:p>
                      <a:r>
                        <a:rPr lang="en-AU" sz="1200" b="0" i="0" kern="1200" dirty="0">
                          <a:solidFill>
                            <a:schemeClr val="dk1"/>
                          </a:solidFill>
                          <a:effectLst/>
                          <a:latin typeface="+mn-lt"/>
                          <a:ea typeface="+mn-ea"/>
                          <a:cs typeface="+mn-cs"/>
                        </a:rPr>
                        <a:t>returns a specified part of a date</a:t>
                      </a:r>
                      <a:endParaRPr lang="en-AU" sz="1200" dirty="0"/>
                    </a:p>
                  </a:txBody>
                  <a:tcPr/>
                </a:tc>
                <a:extLst>
                  <a:ext uri="{0D108BD9-81ED-4DB2-BD59-A6C34878D82A}">
                    <a16:rowId xmlns:a16="http://schemas.microsoft.com/office/drawing/2014/main" val="2838697145"/>
                  </a:ext>
                </a:extLst>
              </a:tr>
              <a:tr h="370840">
                <a:tc>
                  <a:txBody>
                    <a:bodyPr/>
                    <a:lstStyle/>
                    <a:p>
                      <a:r>
                        <a:rPr lang="en-AU" sz="1200" b="0" dirty="0" err="1"/>
                        <a:t>Day,Month,Year</a:t>
                      </a:r>
                      <a:endParaRPr lang="en-AU" sz="1200" b="0" dirty="0"/>
                    </a:p>
                  </a:txBody>
                  <a:tcPr/>
                </a:tc>
                <a:tc>
                  <a:txBody>
                    <a:bodyPr/>
                    <a:lstStyle/>
                    <a:p>
                      <a:r>
                        <a:rPr lang="en-AU" sz="1200" b="0" i="0" kern="1200" dirty="0">
                          <a:solidFill>
                            <a:schemeClr val="dk1"/>
                          </a:solidFill>
                          <a:effectLst/>
                          <a:latin typeface="+mn-lt"/>
                          <a:ea typeface="+mn-ea"/>
                          <a:cs typeface="+mn-cs"/>
                        </a:rPr>
                        <a:t>function returns the specified part of a specified date</a:t>
                      </a:r>
                      <a:endParaRPr lang="en-AU" sz="1200" dirty="0"/>
                    </a:p>
                  </a:txBody>
                  <a:tcPr/>
                </a:tc>
                <a:extLst>
                  <a:ext uri="{0D108BD9-81ED-4DB2-BD59-A6C34878D82A}">
                    <a16:rowId xmlns:a16="http://schemas.microsoft.com/office/drawing/2014/main" val="2649966433"/>
                  </a:ext>
                </a:extLst>
              </a:tr>
              <a:tr h="370840">
                <a:tc>
                  <a:txBody>
                    <a:bodyPr/>
                    <a:lstStyle/>
                    <a:p>
                      <a:r>
                        <a:rPr lang="en-AU" sz="1200" b="0" dirty="0"/>
                        <a:t>Date</a:t>
                      </a:r>
                    </a:p>
                  </a:txBody>
                  <a:tcPr/>
                </a:tc>
                <a:tc>
                  <a:txBody>
                    <a:bodyPr/>
                    <a:lstStyle/>
                    <a:p>
                      <a:r>
                        <a:rPr lang="en-AU" sz="1200" b="0" i="0" kern="1200" dirty="0">
                          <a:solidFill>
                            <a:schemeClr val="dk1"/>
                          </a:solidFill>
                          <a:effectLst/>
                          <a:latin typeface="+mn-lt"/>
                          <a:ea typeface="+mn-ea"/>
                          <a:cs typeface="+mn-cs"/>
                        </a:rPr>
                        <a:t>function returns the result as a string value</a:t>
                      </a:r>
                      <a:endParaRPr lang="en-AU" sz="1200" dirty="0"/>
                    </a:p>
                  </a:txBody>
                  <a:tcPr/>
                </a:tc>
                <a:extLst>
                  <a:ext uri="{0D108BD9-81ED-4DB2-BD59-A6C34878D82A}">
                    <a16:rowId xmlns:a16="http://schemas.microsoft.com/office/drawing/2014/main" val="3973093931"/>
                  </a:ext>
                </a:extLst>
              </a:tr>
              <a:tr h="370840">
                <a:tc>
                  <a:txBody>
                    <a:bodyPr/>
                    <a:lstStyle/>
                    <a:p>
                      <a:r>
                        <a:rPr lang="en-AU" sz="1200" b="0" dirty="0"/>
                        <a:t>Current Timestamp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a:solidFill>
                            <a:schemeClr val="dk1"/>
                          </a:solidFill>
                          <a:effectLst/>
                          <a:latin typeface="+mn-lt"/>
                          <a:ea typeface="+mn-ea"/>
                          <a:cs typeface="+mn-cs"/>
                        </a:rPr>
                        <a:t>function returns the current </a:t>
                      </a:r>
                      <a:r>
                        <a:rPr lang="en-AU" sz="1200" b="0" i="0" u="sng" kern="1200">
                          <a:solidFill>
                            <a:schemeClr val="dk1"/>
                          </a:solidFill>
                          <a:effectLst/>
                          <a:latin typeface="+mn-lt"/>
                          <a:ea typeface="+mn-ea"/>
                          <a:cs typeface="+mn-cs"/>
                        </a:rPr>
                        <a:t>system date and time</a:t>
                      </a:r>
                      <a:endParaRPr lang="en-AU" sz="1200" u="sng"/>
                    </a:p>
                    <a:p>
                      <a:endParaRPr lang="en-AU" sz="1200" dirty="0"/>
                    </a:p>
                  </a:txBody>
                  <a:tcPr/>
                </a:tc>
                <a:extLst>
                  <a:ext uri="{0D108BD9-81ED-4DB2-BD59-A6C34878D82A}">
                    <a16:rowId xmlns:a16="http://schemas.microsoft.com/office/drawing/2014/main" val="2741861102"/>
                  </a:ext>
                </a:extLst>
              </a:tr>
              <a:tr h="370840">
                <a:tc>
                  <a:txBody>
                    <a:bodyPr/>
                    <a:lstStyle/>
                    <a:p>
                      <a:r>
                        <a:rPr lang="en-AU" sz="1200" b="0" dirty="0"/>
                        <a:t>Get Date</a:t>
                      </a:r>
                    </a:p>
                  </a:txBody>
                  <a:tcPr/>
                </a:tc>
                <a:tc>
                  <a:txBody>
                    <a:bodyPr/>
                    <a:lstStyle/>
                    <a:p>
                      <a:r>
                        <a:rPr lang="en-AU" sz="1200" b="0" i="0" kern="1200">
                          <a:solidFill>
                            <a:schemeClr val="dk1"/>
                          </a:solidFill>
                          <a:effectLst/>
                          <a:latin typeface="+mn-lt"/>
                          <a:ea typeface="+mn-ea"/>
                          <a:cs typeface="+mn-cs"/>
                        </a:rPr>
                        <a:t>function returns the current </a:t>
                      </a:r>
                      <a:r>
                        <a:rPr lang="en-AU" sz="1200" b="0" i="0" u="sng" kern="1200">
                          <a:solidFill>
                            <a:schemeClr val="dk1"/>
                          </a:solidFill>
                          <a:effectLst/>
                          <a:latin typeface="+mn-lt"/>
                          <a:ea typeface="+mn-ea"/>
                          <a:cs typeface="+mn-cs"/>
                        </a:rPr>
                        <a:t>database system date </a:t>
                      </a:r>
                      <a:r>
                        <a:rPr lang="en-AU" sz="1200" b="0" i="0" kern="1200">
                          <a:solidFill>
                            <a:schemeClr val="dk1"/>
                          </a:solidFill>
                          <a:effectLst/>
                          <a:latin typeface="+mn-lt"/>
                          <a:ea typeface="+mn-ea"/>
                          <a:cs typeface="+mn-cs"/>
                        </a:rPr>
                        <a:t>and time</a:t>
                      </a:r>
                      <a:endParaRPr lang="en-AU" sz="1200" dirty="0"/>
                    </a:p>
                  </a:txBody>
                  <a:tcPr/>
                </a:tc>
                <a:extLst>
                  <a:ext uri="{0D108BD9-81ED-4DB2-BD59-A6C34878D82A}">
                    <a16:rowId xmlns:a16="http://schemas.microsoft.com/office/drawing/2014/main" val="3102292259"/>
                  </a:ext>
                </a:extLst>
              </a:tr>
            </a:tbl>
          </a:graphicData>
        </a:graphic>
      </p:graphicFrame>
      <p:sp>
        <p:nvSpPr>
          <p:cNvPr id="3" name="TextBox 2">
            <a:extLst>
              <a:ext uri="{FF2B5EF4-FFF2-40B4-BE49-F238E27FC236}">
                <a16:creationId xmlns:a16="http://schemas.microsoft.com/office/drawing/2014/main" id="{17A6D3CC-8337-5FC6-D92A-6FFA747909A9}"/>
              </a:ext>
            </a:extLst>
          </p:cNvPr>
          <p:cNvSpPr txBox="1"/>
          <p:nvPr/>
        </p:nvSpPr>
        <p:spPr>
          <a:xfrm>
            <a:off x="6299200" y="1203760"/>
            <a:ext cx="5399555" cy="4221479"/>
          </a:xfrm>
          <a:prstGeom prst="rect">
            <a:avLst/>
          </a:prstGeom>
          <a:solidFill>
            <a:srgbClr val="DDEFE8"/>
          </a:solidFill>
        </p:spPr>
        <p:txBody>
          <a:bodyPr wrap="square" lIns="0" tIns="0" rIns="0" bIns="0" rtlCol="0" anchor="t">
            <a:noAutofit/>
          </a:bodyPr>
          <a:lstStyle/>
          <a:p>
            <a:pPr>
              <a:spcBef>
                <a:spcPts val="600"/>
              </a:spcBef>
              <a:buSzPct val="100000"/>
            </a:pPr>
            <a:r>
              <a:rPr lang="en-AU" dirty="0">
                <a:solidFill>
                  <a:srgbClr val="313131"/>
                </a:solidFill>
              </a:rPr>
              <a:t>Please be aware that </a:t>
            </a:r>
            <a:r>
              <a:rPr lang="en-AU" u="sng" dirty="0">
                <a:solidFill>
                  <a:srgbClr val="313131"/>
                </a:solidFill>
              </a:rPr>
              <a:t>different databases may have a different function name </a:t>
            </a:r>
            <a:r>
              <a:rPr lang="en-AU" dirty="0">
                <a:solidFill>
                  <a:srgbClr val="313131"/>
                </a:solidFill>
              </a:rPr>
              <a:t>for the same purpose. </a:t>
            </a:r>
          </a:p>
          <a:p>
            <a:pPr>
              <a:spcBef>
                <a:spcPts val="600"/>
              </a:spcBef>
              <a:buSzPct val="100000"/>
            </a:pPr>
            <a:endParaRPr lang="en-AU" dirty="0">
              <a:solidFill>
                <a:srgbClr val="313131"/>
              </a:solidFill>
            </a:endParaRPr>
          </a:p>
          <a:p>
            <a:pPr>
              <a:spcBef>
                <a:spcPts val="600"/>
              </a:spcBef>
              <a:buSzPct val="100000"/>
            </a:pPr>
            <a:r>
              <a:rPr lang="en-AU" dirty="0">
                <a:solidFill>
                  <a:srgbClr val="313131"/>
                </a:solidFill>
              </a:rPr>
              <a:t>For that reason, it’s good practice to check documentation for syntax and definition!  </a:t>
            </a:r>
          </a:p>
          <a:p>
            <a:pPr>
              <a:spcBef>
                <a:spcPts val="600"/>
              </a:spcBef>
              <a:buSzPct val="100000"/>
            </a:pPr>
            <a:endParaRPr lang="en-AU" dirty="0">
              <a:solidFill>
                <a:srgbClr val="313131"/>
              </a:solidFill>
            </a:endParaRPr>
          </a:p>
          <a:p>
            <a:pPr>
              <a:spcBef>
                <a:spcPts val="600"/>
              </a:spcBef>
              <a:buSzPct val="100000"/>
            </a:pPr>
            <a:r>
              <a:rPr lang="en-AU" dirty="0">
                <a:solidFill>
                  <a:srgbClr val="313131"/>
                </a:solidFill>
                <a:hlinkClick r:id="rId3"/>
              </a:rPr>
              <a:t>https://www.sqlite.org/lang_corefunc.html</a:t>
            </a:r>
            <a:endParaRPr lang="en-AU" dirty="0">
              <a:solidFill>
                <a:srgbClr val="313131"/>
              </a:solidFill>
            </a:endParaRPr>
          </a:p>
          <a:p>
            <a:pPr>
              <a:spcBef>
                <a:spcPts val="600"/>
              </a:spcBef>
            </a:pPr>
            <a:endParaRPr lang="en-AU" dirty="0">
              <a:solidFill>
                <a:srgbClr val="313131"/>
              </a:solidFill>
              <a:cs typeface="Calibri"/>
            </a:endParaRPr>
          </a:p>
          <a:p>
            <a:pPr>
              <a:spcBef>
                <a:spcPts val="600"/>
              </a:spcBef>
            </a:pPr>
            <a:r>
              <a:rPr lang="en-AU" dirty="0">
                <a:solidFill>
                  <a:srgbClr val="313131"/>
                </a:solidFill>
                <a:cs typeface="Calibri"/>
              </a:rPr>
              <a:t>How to read functions</a:t>
            </a:r>
            <a:br>
              <a:rPr lang="en-AU" dirty="0">
                <a:solidFill>
                  <a:srgbClr val="313131"/>
                </a:solidFill>
                <a:cs typeface="Calibri"/>
              </a:rPr>
            </a:br>
            <a:r>
              <a:rPr lang="en-AU" dirty="0">
                <a:solidFill>
                  <a:srgbClr val="313131"/>
                </a:solidFill>
                <a:cs typeface="Calibri"/>
              </a:rPr>
              <a:t>For example: </a:t>
            </a:r>
            <a:r>
              <a:rPr lang="en-AU" sz="1600" dirty="0">
                <a:solidFill>
                  <a:schemeClr val="dk1"/>
                </a:solidFill>
                <a:latin typeface="Consolas" panose="020B0609020204030204" pitchFamily="49" charset="0"/>
                <a:cs typeface="Calibri"/>
              </a:rPr>
              <a:t>DATEADD(</a:t>
            </a:r>
            <a:r>
              <a:rPr lang="en-AU" sz="1600" i="1" dirty="0">
                <a:solidFill>
                  <a:schemeClr val="dk1"/>
                </a:solidFill>
                <a:latin typeface="Consolas" panose="020B0609020204030204" pitchFamily="49" charset="0"/>
                <a:cs typeface="Calibri"/>
              </a:rPr>
              <a:t>interval</a:t>
            </a:r>
            <a:r>
              <a:rPr lang="en-AU" sz="1600" dirty="0">
                <a:solidFill>
                  <a:schemeClr val="dk1"/>
                </a:solidFill>
                <a:latin typeface="Consolas" panose="020B0609020204030204" pitchFamily="49" charset="0"/>
                <a:cs typeface="Calibri"/>
              </a:rPr>
              <a:t>, </a:t>
            </a:r>
            <a:r>
              <a:rPr lang="en-AU" sz="1600" i="1" dirty="0">
                <a:solidFill>
                  <a:schemeClr val="dk1"/>
                </a:solidFill>
                <a:latin typeface="Consolas" panose="020B0609020204030204" pitchFamily="49" charset="0"/>
                <a:cs typeface="Calibri"/>
              </a:rPr>
              <a:t>number</a:t>
            </a:r>
            <a:r>
              <a:rPr lang="en-AU" sz="1600" dirty="0">
                <a:solidFill>
                  <a:schemeClr val="dk1"/>
                </a:solidFill>
                <a:latin typeface="Consolas" panose="020B0609020204030204" pitchFamily="49" charset="0"/>
                <a:cs typeface="Calibri"/>
              </a:rPr>
              <a:t>, </a:t>
            </a:r>
            <a:r>
              <a:rPr lang="en-AU" sz="1600" i="1" dirty="0">
                <a:solidFill>
                  <a:schemeClr val="dk1"/>
                </a:solidFill>
                <a:latin typeface="Consolas" panose="020B0609020204030204" pitchFamily="49" charset="0"/>
                <a:cs typeface="Calibri"/>
              </a:rPr>
              <a:t>date</a:t>
            </a:r>
            <a:r>
              <a:rPr lang="en-AU" sz="1600" dirty="0">
                <a:solidFill>
                  <a:schemeClr val="dk1"/>
                </a:solidFill>
                <a:latin typeface="Consolas" panose="020B0609020204030204" pitchFamily="49" charset="0"/>
                <a:cs typeface="Calibri"/>
              </a:rPr>
              <a:t>)</a:t>
            </a:r>
            <a:endParaRPr lang="en-AU" sz="2400" dirty="0">
              <a:solidFill>
                <a:schemeClr val="dk1"/>
              </a:solidFill>
              <a:latin typeface="Consolas" panose="020B0609020204030204" pitchFamily="49" charset="0"/>
              <a:cs typeface="Calibri"/>
            </a:endParaRPr>
          </a:p>
          <a:p>
            <a:pPr>
              <a:spcBef>
                <a:spcPts val="600"/>
              </a:spcBef>
            </a:pPr>
            <a:endParaRPr lang="en-AU" sz="1200" dirty="0">
              <a:solidFill>
                <a:schemeClr val="dk1"/>
              </a:solidFill>
              <a:latin typeface="Consolas"/>
              <a:cs typeface="Calibri"/>
            </a:endParaRPr>
          </a:p>
          <a:p>
            <a:pPr>
              <a:spcBef>
                <a:spcPts val="600"/>
              </a:spcBef>
              <a:buSzPct val="100000"/>
            </a:pPr>
            <a:endParaRPr lang="en-AU" dirty="0">
              <a:solidFill>
                <a:srgbClr val="313131"/>
              </a:solidFill>
              <a:cs typeface="Calibri"/>
            </a:endParaRPr>
          </a:p>
          <a:p>
            <a:pPr>
              <a:spcBef>
                <a:spcPts val="600"/>
              </a:spcBef>
              <a:buSzPct val="100000"/>
            </a:pPr>
            <a:endParaRPr lang="en-AU" dirty="0">
              <a:solidFill>
                <a:srgbClr val="313131"/>
              </a:solidFill>
              <a:cs typeface="Calibri"/>
            </a:endParaRPr>
          </a:p>
        </p:txBody>
      </p:sp>
    </p:spTree>
    <p:extLst>
      <p:ext uri="{BB962C8B-B14F-4D97-AF65-F5344CB8AC3E}">
        <p14:creationId xmlns:p14="http://schemas.microsoft.com/office/powerpoint/2010/main" val="2977976205"/>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46B7-B9AB-189B-5E6F-5CB46D9CF5B4}"/>
              </a:ext>
            </a:extLst>
          </p:cNvPr>
          <p:cNvSpPr>
            <a:spLocks noGrp="1"/>
          </p:cNvSpPr>
          <p:nvPr>
            <p:ph type="title"/>
          </p:nvPr>
        </p:nvSpPr>
        <p:spPr/>
        <p:txBody>
          <a:bodyPr/>
          <a:lstStyle/>
          <a:p>
            <a:r>
              <a:rPr lang="en-AU" dirty="0"/>
              <a:t>Exercises</a:t>
            </a:r>
          </a:p>
        </p:txBody>
      </p:sp>
      <p:sp>
        <p:nvSpPr>
          <p:cNvPr id="3" name="Text Placeholder 2">
            <a:extLst>
              <a:ext uri="{FF2B5EF4-FFF2-40B4-BE49-F238E27FC236}">
                <a16:creationId xmlns:a16="http://schemas.microsoft.com/office/drawing/2014/main" id="{E6494C5D-347B-0468-6DCE-5EA91C452C2C}"/>
              </a:ext>
            </a:extLst>
          </p:cNvPr>
          <p:cNvSpPr>
            <a:spLocks noGrp="1"/>
          </p:cNvSpPr>
          <p:nvPr>
            <p:ph type="body" sz="quarter" idx="14"/>
          </p:nvPr>
        </p:nvSpPr>
        <p:spPr>
          <a:xfrm>
            <a:off x="561600" y="1189700"/>
            <a:ext cx="8239489" cy="4398299"/>
          </a:xfrm>
        </p:spPr>
        <p:txBody>
          <a:bodyPr/>
          <a:lstStyle/>
          <a:p>
            <a:pPr marL="342900" indent="-342900">
              <a:lnSpc>
                <a:spcPct val="150000"/>
              </a:lnSpc>
              <a:buFont typeface="+mj-lt"/>
              <a:buAutoNum type="arabicPeriod"/>
            </a:pPr>
            <a:r>
              <a:rPr lang="en-AU" sz="1800" dirty="0">
                <a:effectLst/>
              </a:rPr>
              <a:t>Combine the first and last name</a:t>
            </a:r>
          </a:p>
          <a:p>
            <a:pPr marL="342900" indent="-342900">
              <a:lnSpc>
                <a:spcPct val="150000"/>
              </a:lnSpc>
              <a:buFont typeface="+mj-lt"/>
              <a:buAutoNum type="arabicPeriod"/>
            </a:pPr>
            <a:r>
              <a:rPr lang="en-AU" sz="1800" dirty="0"/>
              <a:t>Flag names that start with the letter ‘m’</a:t>
            </a:r>
            <a:endParaRPr lang="en-AU" sz="1800" dirty="0">
              <a:effectLst/>
            </a:endParaRPr>
          </a:p>
          <a:p>
            <a:pPr marL="342900" indent="-342900">
              <a:lnSpc>
                <a:spcPct val="150000"/>
              </a:lnSpc>
              <a:buFont typeface="+mj-lt"/>
              <a:buAutoNum type="arabicPeriod"/>
            </a:pPr>
            <a:r>
              <a:rPr lang="en-AU" sz="1800" dirty="0">
                <a:effectLst/>
              </a:rPr>
              <a:t>Distinct / order by</a:t>
            </a:r>
          </a:p>
          <a:p>
            <a:pPr marL="342900" indent="-342900">
              <a:lnSpc>
                <a:spcPct val="150000"/>
              </a:lnSpc>
              <a:buFont typeface="+mj-lt"/>
              <a:buAutoNum type="arabicPeriod"/>
            </a:pPr>
            <a:r>
              <a:rPr lang="en-AU" sz="1800" dirty="0">
                <a:effectLst/>
              </a:rPr>
              <a:t>Finding the domain of an email using </a:t>
            </a:r>
            <a:r>
              <a:rPr lang="en-AU" sz="1800" dirty="0" err="1">
                <a:effectLst/>
              </a:rPr>
              <a:t>instr</a:t>
            </a:r>
            <a:r>
              <a:rPr lang="en-AU" sz="1800" dirty="0">
                <a:effectLst/>
              </a:rPr>
              <a:t> and substring</a:t>
            </a:r>
          </a:p>
          <a:p>
            <a:pPr marL="342900" indent="-342900">
              <a:lnSpc>
                <a:spcPct val="150000"/>
              </a:lnSpc>
              <a:buFont typeface="+mj-lt"/>
              <a:buAutoNum type="arabicPeriod"/>
            </a:pPr>
            <a:r>
              <a:rPr lang="en-AU" sz="1800" dirty="0">
                <a:effectLst/>
              </a:rPr>
              <a:t>Finding the length of phone employee phone numbers</a:t>
            </a:r>
          </a:p>
          <a:p>
            <a:pPr marL="342900" indent="-342900">
              <a:lnSpc>
                <a:spcPct val="150000"/>
              </a:lnSpc>
              <a:buFont typeface="+mj-lt"/>
              <a:buAutoNum type="arabicPeriod"/>
            </a:pPr>
            <a:r>
              <a:rPr lang="en-AU" sz="1800" dirty="0">
                <a:effectLst/>
              </a:rPr>
              <a:t>Standardising phone numbers</a:t>
            </a:r>
          </a:p>
          <a:p>
            <a:pPr marL="342900" indent="-342900">
              <a:lnSpc>
                <a:spcPct val="150000"/>
              </a:lnSpc>
              <a:buFont typeface="+mj-lt"/>
              <a:buAutoNum type="arabicPeriod"/>
            </a:pPr>
            <a:r>
              <a:rPr lang="en-AU" sz="1800" dirty="0">
                <a:effectLst/>
              </a:rPr>
              <a:t>Formatting letter case</a:t>
            </a:r>
          </a:p>
          <a:p>
            <a:pPr marL="342900" indent="-342900">
              <a:lnSpc>
                <a:spcPct val="150000"/>
              </a:lnSpc>
              <a:buFont typeface="+mj-lt"/>
              <a:buAutoNum type="arabicPeriod"/>
            </a:pPr>
            <a:r>
              <a:rPr lang="en-AU" sz="1800" dirty="0">
                <a:effectLst/>
              </a:rPr>
              <a:t>Fixing spelling using the replace function</a:t>
            </a:r>
          </a:p>
          <a:p>
            <a:pPr marL="342900" indent="-342900">
              <a:lnSpc>
                <a:spcPct val="150000"/>
              </a:lnSpc>
              <a:buFont typeface="+mj-lt"/>
              <a:buAutoNum type="arabicPeriod"/>
            </a:pPr>
            <a:r>
              <a:rPr lang="en-AU" sz="1800" dirty="0">
                <a:effectLst/>
              </a:rPr>
              <a:t>Time since the last sale</a:t>
            </a:r>
          </a:p>
        </p:txBody>
      </p:sp>
    </p:spTree>
    <p:extLst>
      <p:ext uri="{BB962C8B-B14F-4D97-AF65-F5344CB8AC3E}">
        <p14:creationId xmlns:p14="http://schemas.microsoft.com/office/powerpoint/2010/main" val="327878692"/>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entimeter Pricing, Packages &amp; Plans 2023 | G2">
            <a:extLst>
              <a:ext uri="{FF2B5EF4-FFF2-40B4-BE49-F238E27FC236}">
                <a16:creationId xmlns:a16="http://schemas.microsoft.com/office/drawing/2014/main" id="{7A92A8A1-60B1-516F-DCBF-F25C8F1391A8}"/>
              </a:ext>
            </a:extLst>
          </p:cNvPr>
          <p:cNvPicPr>
            <a:picLocks noChangeAspect="1" noChangeArrowheads="1"/>
          </p:cNvPicPr>
          <p:nvPr/>
        </p:nvPicPr>
        <p:blipFill rotWithShape="1">
          <a:blip r:embed="rId2" cstate="email">
            <a:extLst>
              <a:ext uri="{28A0092B-C50C-407E-A947-70E740481C1C}">
                <a14:useLocalDpi xmlns:a14="http://schemas.microsoft.com/office/drawing/2010/main" val="0"/>
              </a:ext>
            </a:extLst>
          </a:blip>
          <a:srcRect/>
          <a:stretch/>
        </p:blipFill>
        <p:spPr bwMode="auto">
          <a:xfrm>
            <a:off x="5943586" y="1680458"/>
            <a:ext cx="5715000" cy="247385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5EDFA20-5630-51B0-8CEE-DAA0B9A8EDA5}"/>
              </a:ext>
            </a:extLst>
          </p:cNvPr>
          <p:cNvSpPr>
            <a:spLocks noGrp="1"/>
          </p:cNvSpPr>
          <p:nvPr>
            <p:ph type="title"/>
          </p:nvPr>
        </p:nvSpPr>
        <p:spPr/>
        <p:txBody>
          <a:bodyPr/>
          <a:lstStyle/>
          <a:p>
            <a:r>
              <a:rPr lang="en-AU" dirty="0" err="1"/>
              <a:t>Menti</a:t>
            </a:r>
            <a:r>
              <a:rPr lang="en-AU" dirty="0"/>
              <a:t> Time</a:t>
            </a:r>
          </a:p>
        </p:txBody>
      </p:sp>
      <p:pic>
        <p:nvPicPr>
          <p:cNvPr id="5" name="Picture 4" descr="A qr code on a white background&#10;&#10;Description automatically generated">
            <a:extLst>
              <a:ext uri="{FF2B5EF4-FFF2-40B4-BE49-F238E27FC236}">
                <a16:creationId xmlns:a16="http://schemas.microsoft.com/office/drawing/2014/main" id="{0EAE3B8F-A9B6-093A-BF8E-F107B23BCF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7239" y="1145306"/>
            <a:ext cx="4762500" cy="4762500"/>
          </a:xfrm>
          <a:prstGeom prst="rect">
            <a:avLst/>
          </a:prstGeom>
        </p:spPr>
      </p:pic>
      <p:sp>
        <p:nvSpPr>
          <p:cNvPr id="7" name="TextBox 6">
            <a:extLst>
              <a:ext uri="{FF2B5EF4-FFF2-40B4-BE49-F238E27FC236}">
                <a16:creationId xmlns:a16="http://schemas.microsoft.com/office/drawing/2014/main" id="{E3EED6EC-8032-348B-57B6-C69C706E5021}"/>
              </a:ext>
            </a:extLst>
          </p:cNvPr>
          <p:cNvSpPr txBox="1"/>
          <p:nvPr/>
        </p:nvSpPr>
        <p:spPr>
          <a:xfrm>
            <a:off x="6865041" y="5071898"/>
            <a:ext cx="3872089" cy="369332"/>
          </a:xfrm>
          <a:prstGeom prst="rect">
            <a:avLst/>
          </a:prstGeom>
          <a:noFill/>
        </p:spPr>
        <p:txBody>
          <a:bodyPr wrap="square">
            <a:spAutoFit/>
          </a:bodyPr>
          <a:lstStyle/>
          <a:p>
            <a:pPr algn="ctr"/>
            <a:r>
              <a:rPr lang="en-AU" dirty="0">
                <a:hlinkClick r:id="rId4"/>
              </a:rPr>
              <a:t>https://www.menti.com/alrn8xhajhci</a:t>
            </a:r>
            <a:r>
              <a:rPr lang="en-AU" dirty="0"/>
              <a:t> </a:t>
            </a:r>
          </a:p>
        </p:txBody>
      </p:sp>
      <p:sp>
        <p:nvSpPr>
          <p:cNvPr id="9" name="TextBox 8">
            <a:extLst>
              <a:ext uri="{FF2B5EF4-FFF2-40B4-BE49-F238E27FC236}">
                <a16:creationId xmlns:a16="http://schemas.microsoft.com/office/drawing/2014/main" id="{BEBF17EF-1617-0207-6AD8-22F0BA014095}"/>
              </a:ext>
            </a:extLst>
          </p:cNvPr>
          <p:cNvSpPr txBox="1"/>
          <p:nvPr/>
        </p:nvSpPr>
        <p:spPr>
          <a:xfrm>
            <a:off x="6865040" y="4349522"/>
            <a:ext cx="3872090" cy="707886"/>
          </a:xfrm>
          <a:prstGeom prst="rect">
            <a:avLst/>
          </a:prstGeom>
          <a:noFill/>
        </p:spPr>
        <p:txBody>
          <a:bodyPr wrap="square">
            <a:spAutoFit/>
          </a:bodyPr>
          <a:lstStyle/>
          <a:p>
            <a:pPr algn="ctr"/>
            <a:r>
              <a:rPr lang="en-AU" sz="4000" b="0" i="0" dirty="0">
                <a:effectLst/>
                <a:latin typeface="MentiText"/>
              </a:rPr>
              <a:t> </a:t>
            </a:r>
            <a:r>
              <a:rPr lang="en-AU" sz="4000" b="1" i="0" dirty="0">
                <a:effectLst/>
                <a:latin typeface="MentiText"/>
              </a:rPr>
              <a:t>1797 8032</a:t>
            </a:r>
            <a:endParaRPr lang="en-AU" sz="4000" dirty="0"/>
          </a:p>
        </p:txBody>
      </p:sp>
    </p:spTree>
    <p:extLst>
      <p:ext uri="{BB962C8B-B14F-4D97-AF65-F5344CB8AC3E}">
        <p14:creationId xmlns:p14="http://schemas.microsoft.com/office/powerpoint/2010/main" val="4061514587"/>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C505E3D-DA9D-5247-2658-97B435459BCA}"/>
              </a:ext>
            </a:extLst>
          </p:cNvPr>
          <p:cNvSpPr>
            <a:spLocks noGrp="1"/>
          </p:cNvSpPr>
          <p:nvPr>
            <p:ph type="body" sz="quarter" idx="11"/>
          </p:nvPr>
        </p:nvSpPr>
        <p:spPr>
          <a:xfrm>
            <a:off x="5409282" y="2789746"/>
            <a:ext cx="6211911" cy="3560763"/>
          </a:xfrm>
        </p:spPr>
        <p:txBody>
          <a:bodyPr/>
          <a:lstStyle/>
          <a:p>
            <a:r>
              <a:rPr lang="en-AU" dirty="0"/>
              <a:t>Best Practices &amp; Performance Tuning</a:t>
            </a:r>
          </a:p>
        </p:txBody>
      </p:sp>
    </p:spTree>
    <p:extLst>
      <p:ext uri="{BB962C8B-B14F-4D97-AF65-F5344CB8AC3E}">
        <p14:creationId xmlns:p14="http://schemas.microsoft.com/office/powerpoint/2010/main" val="2060656479"/>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5" descr="A person in a suit&#10;&#10;Description automatically generated with low confidence">
            <a:extLst>
              <a:ext uri="{FF2B5EF4-FFF2-40B4-BE49-F238E27FC236}">
                <a16:creationId xmlns:a16="http://schemas.microsoft.com/office/drawing/2014/main" id="{56681D21-F4F0-40B9-E291-3DEF695272E1}"/>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3990307" y="1358299"/>
            <a:ext cx="5235355" cy="4141402"/>
          </a:xfrm>
          <a:prstGeom prst="rect">
            <a:avLst/>
          </a:prstGeom>
        </p:spPr>
      </p:pic>
      <p:sp>
        <p:nvSpPr>
          <p:cNvPr id="3" name="Title 1">
            <a:extLst>
              <a:ext uri="{FF2B5EF4-FFF2-40B4-BE49-F238E27FC236}">
                <a16:creationId xmlns:a16="http://schemas.microsoft.com/office/drawing/2014/main" id="{27C751A4-2DDE-7FB2-6544-0D682AF2EBE5}"/>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a:t>ASHISH DUBEY</a:t>
            </a:r>
          </a:p>
        </p:txBody>
      </p:sp>
      <p:sp>
        <p:nvSpPr>
          <p:cNvPr id="4" name="Content Placeholder 3">
            <a:extLst>
              <a:ext uri="{FF2B5EF4-FFF2-40B4-BE49-F238E27FC236}">
                <a16:creationId xmlns:a16="http://schemas.microsoft.com/office/drawing/2014/main" id="{1113A982-9C1B-2355-11EB-34625C32A443}"/>
              </a:ext>
            </a:extLst>
          </p:cNvPr>
          <p:cNvSpPr txBox="1">
            <a:spLocks/>
          </p:cNvSpPr>
          <p:nvPr/>
        </p:nvSpPr>
        <p:spPr>
          <a:xfrm>
            <a:off x="371094" y="2718054"/>
            <a:ext cx="3438906" cy="3207258"/>
          </a:xfrm>
          <a:prstGeom prst="rect">
            <a:avLst/>
          </a:prstGeom>
        </p:spPr>
        <p:txBody>
          <a:bodyPr vert="horz" lIns="91440" tIns="45720" rIns="91440" bIns="45720" rtlCol="0" anchor="t">
            <a:normAutofit/>
          </a:bodyPr>
          <a:lstStyle>
            <a:lvl1pPr marL="0" indent="0" algn="l" defTabSz="914400" rtl="0" eaLnBrk="1" latinLnBrk="0" hangingPunct="1">
              <a:spcBef>
                <a:spcPts val="0"/>
              </a:spcBef>
              <a:spcAft>
                <a:spcPts val="600"/>
              </a:spcAft>
              <a:buSzPct val="100000"/>
              <a:buFontTx/>
              <a:buNone/>
              <a:defRPr sz="12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US" sz="1700"/>
              <a:t>Senior Specialist Lead </a:t>
            </a:r>
          </a:p>
          <a:p>
            <a:r>
              <a:rPr lang="en-US" sz="1700"/>
              <a:t>Data &amp; AI</a:t>
            </a:r>
          </a:p>
          <a:p>
            <a:r>
              <a:rPr lang="en-US" sz="1700">
                <a:hlinkClick r:id="rId4"/>
              </a:rPr>
              <a:t>ashdubey@deloitte.com.au</a:t>
            </a:r>
            <a:endParaRPr lang="en-US" sz="1700"/>
          </a:p>
          <a:p>
            <a:endParaRPr lang="en-US" sz="1700" dirty="0"/>
          </a:p>
        </p:txBody>
      </p:sp>
    </p:spTree>
    <p:extLst>
      <p:ext uri="{BB962C8B-B14F-4D97-AF65-F5344CB8AC3E}">
        <p14:creationId xmlns:p14="http://schemas.microsoft.com/office/powerpoint/2010/main" val="98989979"/>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A68116BD-106A-F0A3-FABA-84DCCBBAF2B4}"/>
              </a:ext>
            </a:extLst>
          </p:cNvPr>
          <p:cNvPicPr>
            <a:picLocks noChangeAspect="1"/>
          </p:cNvPicPr>
          <p:nvPr/>
        </p:nvPicPr>
        <p:blipFill>
          <a:blip r:embed="rId3"/>
          <a:stretch>
            <a:fillRect/>
          </a:stretch>
        </p:blipFill>
        <p:spPr>
          <a:xfrm>
            <a:off x="1913332" y="1509951"/>
            <a:ext cx="8365336" cy="4696539"/>
          </a:xfrm>
          <a:prstGeom prst="rect">
            <a:avLst/>
          </a:prstGeom>
        </p:spPr>
      </p:pic>
    </p:spTree>
    <p:extLst>
      <p:ext uri="{BB962C8B-B14F-4D97-AF65-F5344CB8AC3E}">
        <p14:creationId xmlns:p14="http://schemas.microsoft.com/office/powerpoint/2010/main" val="44732715"/>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A171E68D-7426-C102-F4A9-AAD34AF10B68}"/>
              </a:ext>
            </a:extLst>
          </p:cNvPr>
          <p:cNvSpPr/>
          <p:nvPr/>
        </p:nvSpPr>
        <p:spPr bwMode="gray">
          <a:xfrm>
            <a:off x="2203373" y="1068636"/>
            <a:ext cx="7855027" cy="5012675"/>
          </a:xfrm>
          <a:prstGeom prst="roundRect">
            <a:avLst/>
          </a:prstGeom>
          <a:solidFill>
            <a:schemeClr val="accent4">
              <a:lumMod val="20000"/>
              <a:lumOff val="80000"/>
            </a:schemeClr>
          </a:solidFill>
          <a:ln w="19050" algn="ctr">
            <a:noFill/>
            <a:miter lim="800000"/>
            <a:headEnd/>
            <a:tailEnd/>
          </a:ln>
        </p:spPr>
        <p:txBody>
          <a:bodyPr wrap="square" lIns="0" tIns="0" rIns="0" bIns="0" rtlCol="0" anchor="ctr"/>
          <a:lstStyle/>
          <a:p>
            <a:pPr algn="ctr">
              <a:lnSpc>
                <a:spcPct val="106000"/>
              </a:lnSpc>
              <a:buFont typeface="Wingdings 2" pitchFamily="18" charset="2"/>
              <a:buNone/>
            </a:pPr>
            <a:endParaRPr lang="en-AU" sz="1600" b="1" dirty="0">
              <a:solidFill>
                <a:schemeClr val="bg1"/>
              </a:solidFill>
            </a:endParaRPr>
          </a:p>
        </p:txBody>
      </p:sp>
      <p:sp>
        <p:nvSpPr>
          <p:cNvPr id="2" name="Title 1">
            <a:extLst>
              <a:ext uri="{FF2B5EF4-FFF2-40B4-BE49-F238E27FC236}">
                <a16:creationId xmlns:a16="http://schemas.microsoft.com/office/drawing/2014/main" id="{5F2543A9-0626-6E28-69F2-DA17CF2F93E8}"/>
              </a:ext>
            </a:extLst>
          </p:cNvPr>
          <p:cNvSpPr>
            <a:spLocks noGrp="1"/>
          </p:cNvSpPr>
          <p:nvPr>
            <p:ph type="title"/>
          </p:nvPr>
        </p:nvSpPr>
        <p:spPr/>
        <p:txBody>
          <a:bodyPr/>
          <a:lstStyle/>
          <a:p>
            <a:r>
              <a:rPr lang="en-AU" b="1" i="0" dirty="0">
                <a:effectLst/>
                <a:latin typeface="Söhne"/>
              </a:rPr>
              <a:t>SQL execution plan</a:t>
            </a:r>
          </a:p>
        </p:txBody>
      </p:sp>
      <p:sp>
        <p:nvSpPr>
          <p:cNvPr id="3" name="TextBox 2">
            <a:extLst>
              <a:ext uri="{FF2B5EF4-FFF2-40B4-BE49-F238E27FC236}">
                <a16:creationId xmlns:a16="http://schemas.microsoft.com/office/drawing/2014/main" id="{E7B9676B-1B4A-C77A-28C4-BC9354D8AC77}"/>
              </a:ext>
            </a:extLst>
          </p:cNvPr>
          <p:cNvSpPr txBox="1"/>
          <p:nvPr/>
        </p:nvSpPr>
        <p:spPr>
          <a:xfrm>
            <a:off x="2503111" y="1333041"/>
            <a:ext cx="1674564" cy="369332"/>
          </a:xfrm>
          <a:prstGeom prst="rect">
            <a:avLst/>
          </a:prstGeom>
          <a:solidFill>
            <a:schemeClr val="accent1">
              <a:lumMod val="60000"/>
              <a:lumOff val="40000"/>
            </a:schemeClr>
          </a:solidFill>
          <a:ln>
            <a:solidFill>
              <a:schemeClr val="accent4">
                <a:lumMod val="50000"/>
              </a:schemeClr>
            </a:solidFill>
          </a:ln>
        </p:spPr>
        <p:txBody>
          <a:bodyPr wrap="square" lIns="0" tIns="0" rIns="0" bIns="0" rtlCol="0">
            <a:spAutoFit/>
          </a:bodyPr>
          <a:lstStyle/>
          <a:p>
            <a:pPr algn="ctr">
              <a:spcBef>
                <a:spcPts val="600"/>
              </a:spcBef>
              <a:buSzPct val="100000"/>
            </a:pPr>
            <a:r>
              <a:rPr lang="en-AU" sz="2400" dirty="0">
                <a:solidFill>
                  <a:srgbClr val="313131"/>
                </a:solidFill>
              </a:rPr>
              <a:t>Query Cache</a:t>
            </a:r>
          </a:p>
        </p:txBody>
      </p:sp>
      <p:sp>
        <p:nvSpPr>
          <p:cNvPr id="4" name="TextBox 3">
            <a:extLst>
              <a:ext uri="{FF2B5EF4-FFF2-40B4-BE49-F238E27FC236}">
                <a16:creationId xmlns:a16="http://schemas.microsoft.com/office/drawing/2014/main" id="{47C556D4-EC3A-FDA1-932F-BEEADF35F2EC}"/>
              </a:ext>
            </a:extLst>
          </p:cNvPr>
          <p:cNvSpPr txBox="1"/>
          <p:nvPr/>
        </p:nvSpPr>
        <p:spPr>
          <a:xfrm>
            <a:off x="5277525" y="1333041"/>
            <a:ext cx="1674564" cy="369332"/>
          </a:xfrm>
          <a:prstGeom prst="rect">
            <a:avLst/>
          </a:prstGeom>
          <a:solidFill>
            <a:schemeClr val="accent1">
              <a:lumMod val="60000"/>
              <a:lumOff val="40000"/>
            </a:schemeClr>
          </a:solidFill>
          <a:ln>
            <a:solidFill>
              <a:schemeClr val="accent4">
                <a:lumMod val="50000"/>
              </a:schemeClr>
            </a:solidFill>
          </a:ln>
        </p:spPr>
        <p:txBody>
          <a:bodyPr wrap="square" lIns="0" tIns="0" rIns="0" bIns="0" rtlCol="0">
            <a:spAutoFit/>
          </a:bodyPr>
          <a:lstStyle/>
          <a:p>
            <a:pPr algn="ctr">
              <a:spcBef>
                <a:spcPts val="600"/>
              </a:spcBef>
              <a:buSzPct val="100000"/>
            </a:pPr>
            <a:r>
              <a:rPr lang="en-AU" sz="2400" dirty="0">
                <a:solidFill>
                  <a:srgbClr val="313131"/>
                </a:solidFill>
              </a:rPr>
              <a:t>Parser</a:t>
            </a:r>
          </a:p>
        </p:txBody>
      </p:sp>
      <p:sp>
        <p:nvSpPr>
          <p:cNvPr id="5" name="TextBox 4">
            <a:extLst>
              <a:ext uri="{FF2B5EF4-FFF2-40B4-BE49-F238E27FC236}">
                <a16:creationId xmlns:a16="http://schemas.microsoft.com/office/drawing/2014/main" id="{41EA7A72-1033-5DAD-319C-8C5DBC61E9CC}"/>
              </a:ext>
            </a:extLst>
          </p:cNvPr>
          <p:cNvSpPr txBox="1"/>
          <p:nvPr/>
        </p:nvSpPr>
        <p:spPr>
          <a:xfrm>
            <a:off x="7899094" y="1333041"/>
            <a:ext cx="1827409" cy="369332"/>
          </a:xfrm>
          <a:prstGeom prst="rect">
            <a:avLst/>
          </a:prstGeom>
          <a:solidFill>
            <a:schemeClr val="accent1">
              <a:lumMod val="60000"/>
              <a:lumOff val="40000"/>
            </a:schemeClr>
          </a:solidFill>
          <a:ln>
            <a:solidFill>
              <a:schemeClr val="accent4">
                <a:lumMod val="50000"/>
              </a:schemeClr>
            </a:solidFill>
          </a:ln>
        </p:spPr>
        <p:txBody>
          <a:bodyPr wrap="square" lIns="0" tIns="0" rIns="0" bIns="0" rtlCol="0">
            <a:spAutoFit/>
          </a:bodyPr>
          <a:lstStyle/>
          <a:p>
            <a:pPr algn="ctr">
              <a:spcBef>
                <a:spcPts val="600"/>
              </a:spcBef>
              <a:buSzPct val="100000"/>
            </a:pPr>
            <a:r>
              <a:rPr lang="en-AU" sz="2400" dirty="0" err="1">
                <a:solidFill>
                  <a:srgbClr val="313131"/>
                </a:solidFill>
              </a:rPr>
              <a:t>Preprocessor</a:t>
            </a:r>
            <a:endParaRPr lang="en-AU" sz="2400" dirty="0">
              <a:solidFill>
                <a:srgbClr val="313131"/>
              </a:solidFill>
            </a:endParaRPr>
          </a:p>
        </p:txBody>
      </p:sp>
      <p:sp>
        <p:nvSpPr>
          <p:cNvPr id="6" name="TextBox 5">
            <a:extLst>
              <a:ext uri="{FF2B5EF4-FFF2-40B4-BE49-F238E27FC236}">
                <a16:creationId xmlns:a16="http://schemas.microsoft.com/office/drawing/2014/main" id="{B7DCF8A1-5EFA-8FE8-7CB9-A8E5372F8D32}"/>
              </a:ext>
            </a:extLst>
          </p:cNvPr>
          <p:cNvSpPr txBox="1"/>
          <p:nvPr/>
        </p:nvSpPr>
        <p:spPr>
          <a:xfrm>
            <a:off x="8051939" y="2828314"/>
            <a:ext cx="1674564" cy="738664"/>
          </a:xfrm>
          <a:prstGeom prst="rect">
            <a:avLst/>
          </a:prstGeom>
          <a:solidFill>
            <a:schemeClr val="accent1">
              <a:lumMod val="60000"/>
              <a:lumOff val="40000"/>
            </a:schemeClr>
          </a:solidFill>
          <a:ln>
            <a:solidFill>
              <a:schemeClr val="accent4">
                <a:lumMod val="50000"/>
              </a:schemeClr>
            </a:solidFill>
          </a:ln>
        </p:spPr>
        <p:txBody>
          <a:bodyPr wrap="square" lIns="0" tIns="0" rIns="0" bIns="0" rtlCol="0">
            <a:spAutoFit/>
          </a:bodyPr>
          <a:lstStyle/>
          <a:p>
            <a:pPr algn="ctr">
              <a:spcBef>
                <a:spcPts val="600"/>
              </a:spcBef>
              <a:buSzPct val="100000"/>
            </a:pPr>
            <a:r>
              <a:rPr lang="en-AU" sz="2400">
                <a:solidFill>
                  <a:srgbClr val="313131"/>
                </a:solidFill>
              </a:rPr>
              <a:t>Query Optimiser</a:t>
            </a:r>
            <a:endParaRPr lang="en-AU" sz="2400" dirty="0">
              <a:solidFill>
                <a:srgbClr val="313131"/>
              </a:solidFill>
            </a:endParaRPr>
          </a:p>
        </p:txBody>
      </p:sp>
      <p:sp>
        <p:nvSpPr>
          <p:cNvPr id="7" name="TextBox 6">
            <a:extLst>
              <a:ext uri="{FF2B5EF4-FFF2-40B4-BE49-F238E27FC236}">
                <a16:creationId xmlns:a16="http://schemas.microsoft.com/office/drawing/2014/main" id="{BA5E9595-037B-0C75-B6BD-576FCDEC8D6C}"/>
              </a:ext>
            </a:extLst>
          </p:cNvPr>
          <p:cNvSpPr txBox="1"/>
          <p:nvPr/>
        </p:nvSpPr>
        <p:spPr>
          <a:xfrm>
            <a:off x="2503111" y="4195590"/>
            <a:ext cx="7223392" cy="369332"/>
          </a:xfrm>
          <a:prstGeom prst="rect">
            <a:avLst/>
          </a:prstGeom>
          <a:solidFill>
            <a:schemeClr val="accent1">
              <a:lumMod val="60000"/>
              <a:lumOff val="40000"/>
            </a:schemeClr>
          </a:solidFill>
          <a:ln>
            <a:solidFill>
              <a:schemeClr val="accent4">
                <a:lumMod val="50000"/>
              </a:schemeClr>
            </a:solidFill>
          </a:ln>
        </p:spPr>
        <p:txBody>
          <a:bodyPr wrap="square" lIns="0" tIns="0" rIns="0" bIns="0" rtlCol="0">
            <a:spAutoFit/>
          </a:bodyPr>
          <a:lstStyle/>
          <a:p>
            <a:pPr algn="ctr">
              <a:spcBef>
                <a:spcPts val="600"/>
              </a:spcBef>
              <a:buSzPct val="100000"/>
            </a:pPr>
            <a:r>
              <a:rPr lang="en-AU" sz="2400" dirty="0">
                <a:solidFill>
                  <a:srgbClr val="313131"/>
                </a:solidFill>
              </a:rPr>
              <a:t>Query Execution Engine</a:t>
            </a:r>
          </a:p>
        </p:txBody>
      </p:sp>
      <p:sp>
        <p:nvSpPr>
          <p:cNvPr id="8" name="TextBox 7">
            <a:extLst>
              <a:ext uri="{FF2B5EF4-FFF2-40B4-BE49-F238E27FC236}">
                <a16:creationId xmlns:a16="http://schemas.microsoft.com/office/drawing/2014/main" id="{16FCB547-7F0C-9413-0402-C0C48F6874AB}"/>
              </a:ext>
            </a:extLst>
          </p:cNvPr>
          <p:cNvSpPr txBox="1"/>
          <p:nvPr/>
        </p:nvSpPr>
        <p:spPr>
          <a:xfrm>
            <a:off x="5277525" y="5110258"/>
            <a:ext cx="1674564" cy="738664"/>
          </a:xfrm>
          <a:prstGeom prst="rect">
            <a:avLst/>
          </a:prstGeom>
          <a:solidFill>
            <a:schemeClr val="accent1">
              <a:lumMod val="60000"/>
              <a:lumOff val="40000"/>
            </a:schemeClr>
          </a:solidFill>
          <a:ln>
            <a:solidFill>
              <a:schemeClr val="accent4">
                <a:lumMod val="50000"/>
              </a:schemeClr>
            </a:solidFill>
          </a:ln>
        </p:spPr>
        <p:txBody>
          <a:bodyPr wrap="square" lIns="0" tIns="0" rIns="0" bIns="0" rtlCol="0">
            <a:spAutoFit/>
          </a:bodyPr>
          <a:lstStyle/>
          <a:p>
            <a:pPr algn="ctr">
              <a:spcBef>
                <a:spcPts val="600"/>
              </a:spcBef>
              <a:buSzPct val="100000"/>
            </a:pPr>
            <a:r>
              <a:rPr lang="en-AU" sz="2400">
                <a:solidFill>
                  <a:srgbClr val="313131"/>
                </a:solidFill>
              </a:rPr>
              <a:t>Storage Engines</a:t>
            </a:r>
            <a:endParaRPr lang="en-AU" sz="2400" dirty="0">
              <a:solidFill>
                <a:srgbClr val="313131"/>
              </a:solidFill>
            </a:endParaRPr>
          </a:p>
        </p:txBody>
      </p:sp>
      <p:sp>
        <p:nvSpPr>
          <p:cNvPr id="9" name="Flowchart: Magnetic Disk 8">
            <a:extLst>
              <a:ext uri="{FF2B5EF4-FFF2-40B4-BE49-F238E27FC236}">
                <a16:creationId xmlns:a16="http://schemas.microsoft.com/office/drawing/2014/main" id="{95F69C2F-88C4-7D5B-1579-98860DDED056}"/>
              </a:ext>
            </a:extLst>
          </p:cNvPr>
          <p:cNvSpPr/>
          <p:nvPr/>
        </p:nvSpPr>
        <p:spPr bwMode="gray">
          <a:xfrm>
            <a:off x="8051939" y="4980618"/>
            <a:ext cx="1498294" cy="997944"/>
          </a:xfrm>
          <a:prstGeom prst="flowChartMagneticDisk">
            <a:avLst/>
          </a:prstGeom>
          <a:solidFill>
            <a:schemeClr val="accent1">
              <a:lumMod val="60000"/>
              <a:lumOff val="40000"/>
            </a:schemeClr>
          </a:solidFill>
          <a:ln w="19050" algn="ctr">
            <a:solidFill>
              <a:schemeClr val="accent4">
                <a:lumMod val="50000"/>
              </a:schemeClr>
            </a:solidFill>
            <a:miter lim="800000"/>
            <a:headEnd/>
            <a:tailEnd/>
          </a:ln>
        </p:spPr>
        <p:txBody>
          <a:bodyPr wrap="square" lIns="88900" tIns="88900" rIns="88900" bIns="88900" rtlCol="0" anchor="ctr"/>
          <a:lstStyle/>
          <a:p>
            <a:pPr algn="ctr">
              <a:lnSpc>
                <a:spcPct val="106000"/>
              </a:lnSpc>
              <a:spcBef>
                <a:spcPts val="600"/>
              </a:spcBef>
              <a:buSzPct val="100000"/>
              <a:buFont typeface="Wingdings 2" pitchFamily="18" charset="2"/>
              <a:buNone/>
            </a:pPr>
            <a:r>
              <a:rPr lang="en-AU" sz="2400" dirty="0">
                <a:solidFill>
                  <a:srgbClr val="313131"/>
                </a:solidFill>
              </a:rPr>
              <a:t>Data</a:t>
            </a:r>
          </a:p>
        </p:txBody>
      </p:sp>
      <p:sp>
        <p:nvSpPr>
          <p:cNvPr id="10" name="TextBox 9">
            <a:extLst>
              <a:ext uri="{FF2B5EF4-FFF2-40B4-BE49-F238E27FC236}">
                <a16:creationId xmlns:a16="http://schemas.microsoft.com/office/drawing/2014/main" id="{3DC8D9D6-7F88-0B7B-F5C9-88CB924D8549}"/>
              </a:ext>
            </a:extLst>
          </p:cNvPr>
          <p:cNvSpPr txBox="1"/>
          <p:nvPr/>
        </p:nvSpPr>
        <p:spPr>
          <a:xfrm>
            <a:off x="196912" y="3128523"/>
            <a:ext cx="1674564" cy="369332"/>
          </a:xfrm>
          <a:prstGeom prst="rect">
            <a:avLst/>
          </a:prstGeom>
          <a:solidFill>
            <a:schemeClr val="accent1">
              <a:lumMod val="60000"/>
              <a:lumOff val="40000"/>
            </a:schemeClr>
          </a:solidFill>
          <a:ln>
            <a:solidFill>
              <a:schemeClr val="accent4">
                <a:lumMod val="50000"/>
              </a:schemeClr>
            </a:solidFill>
          </a:ln>
        </p:spPr>
        <p:txBody>
          <a:bodyPr wrap="square" lIns="0" tIns="0" rIns="0" bIns="0" rtlCol="0">
            <a:spAutoFit/>
          </a:bodyPr>
          <a:lstStyle/>
          <a:p>
            <a:pPr algn="ctr">
              <a:spcBef>
                <a:spcPts val="600"/>
              </a:spcBef>
              <a:buSzPct val="100000"/>
            </a:pPr>
            <a:r>
              <a:rPr lang="en-AU" sz="2400" dirty="0">
                <a:solidFill>
                  <a:srgbClr val="313131"/>
                </a:solidFill>
              </a:rPr>
              <a:t>Client</a:t>
            </a:r>
          </a:p>
        </p:txBody>
      </p:sp>
      <p:cxnSp>
        <p:nvCxnSpPr>
          <p:cNvPr id="14" name="Straight Arrow Connector 13">
            <a:extLst>
              <a:ext uri="{FF2B5EF4-FFF2-40B4-BE49-F238E27FC236}">
                <a16:creationId xmlns:a16="http://schemas.microsoft.com/office/drawing/2014/main" id="{1D0E5A4B-5E4C-F549-FF19-4CF3F883C564}"/>
              </a:ext>
            </a:extLst>
          </p:cNvPr>
          <p:cNvCxnSpPr>
            <a:stCxn id="3" idx="3"/>
          </p:cNvCxnSpPr>
          <p:nvPr/>
        </p:nvCxnSpPr>
        <p:spPr>
          <a:xfrm flipV="1">
            <a:off x="4177675" y="1498294"/>
            <a:ext cx="1099850" cy="1941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7B92FB6C-3004-51A9-ACDE-95C586A3F9A3}"/>
              </a:ext>
            </a:extLst>
          </p:cNvPr>
          <p:cNvCxnSpPr>
            <a:cxnSpLocks/>
            <a:endCxn id="5" idx="1"/>
          </p:cNvCxnSpPr>
          <p:nvPr/>
        </p:nvCxnSpPr>
        <p:spPr>
          <a:xfrm flipV="1">
            <a:off x="6949364" y="1517707"/>
            <a:ext cx="949730" cy="9706"/>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C3D5232-FB8E-C004-00E5-50D32531E336}"/>
              </a:ext>
            </a:extLst>
          </p:cNvPr>
          <p:cNvCxnSpPr>
            <a:cxnSpLocks/>
          </p:cNvCxnSpPr>
          <p:nvPr/>
        </p:nvCxnSpPr>
        <p:spPr>
          <a:xfrm>
            <a:off x="8889221" y="1696183"/>
            <a:ext cx="0" cy="1132131"/>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1" name="Straight Arrow Connector 20">
            <a:extLst>
              <a:ext uri="{FF2B5EF4-FFF2-40B4-BE49-F238E27FC236}">
                <a16:creationId xmlns:a16="http://schemas.microsoft.com/office/drawing/2014/main" id="{F5F2D90D-4F1B-0769-01B9-734F41527552}"/>
              </a:ext>
            </a:extLst>
          </p:cNvPr>
          <p:cNvCxnSpPr>
            <a:cxnSpLocks/>
          </p:cNvCxnSpPr>
          <p:nvPr/>
        </p:nvCxnSpPr>
        <p:spPr>
          <a:xfrm>
            <a:off x="8889221" y="3574973"/>
            <a:ext cx="0" cy="620617"/>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3" name="Straight Arrow Connector 22">
            <a:extLst>
              <a:ext uri="{FF2B5EF4-FFF2-40B4-BE49-F238E27FC236}">
                <a16:creationId xmlns:a16="http://schemas.microsoft.com/office/drawing/2014/main" id="{B98FBE16-3674-5236-36C7-353551673864}"/>
              </a:ext>
            </a:extLst>
          </p:cNvPr>
          <p:cNvCxnSpPr>
            <a:cxnSpLocks/>
          </p:cNvCxnSpPr>
          <p:nvPr/>
        </p:nvCxnSpPr>
        <p:spPr>
          <a:xfrm>
            <a:off x="6096000" y="4564922"/>
            <a:ext cx="0" cy="54533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5" name="Straight Arrow Connector 24">
            <a:extLst>
              <a:ext uri="{FF2B5EF4-FFF2-40B4-BE49-F238E27FC236}">
                <a16:creationId xmlns:a16="http://schemas.microsoft.com/office/drawing/2014/main" id="{310AF74B-C434-1CB4-638E-7D2D75E0F559}"/>
              </a:ext>
            </a:extLst>
          </p:cNvPr>
          <p:cNvCxnSpPr>
            <a:cxnSpLocks/>
          </p:cNvCxnSpPr>
          <p:nvPr/>
        </p:nvCxnSpPr>
        <p:spPr>
          <a:xfrm>
            <a:off x="6949364" y="5464900"/>
            <a:ext cx="1102575" cy="1469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28" name="Straight Arrow Connector 27">
            <a:extLst>
              <a:ext uri="{FF2B5EF4-FFF2-40B4-BE49-F238E27FC236}">
                <a16:creationId xmlns:a16="http://schemas.microsoft.com/office/drawing/2014/main" id="{2D70F806-B55F-A69D-C62B-5E15B6C100DE}"/>
              </a:ext>
            </a:extLst>
          </p:cNvPr>
          <p:cNvCxnSpPr>
            <a:cxnSpLocks/>
            <a:endCxn id="3" idx="1"/>
          </p:cNvCxnSpPr>
          <p:nvPr/>
        </p:nvCxnSpPr>
        <p:spPr>
          <a:xfrm flipV="1">
            <a:off x="947451" y="1517707"/>
            <a:ext cx="1555660" cy="1610816"/>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31" name="Straight Arrow Connector 30">
            <a:extLst>
              <a:ext uri="{FF2B5EF4-FFF2-40B4-BE49-F238E27FC236}">
                <a16:creationId xmlns:a16="http://schemas.microsoft.com/office/drawing/2014/main" id="{80E60A37-609C-4791-EBF0-207428E418D0}"/>
              </a:ext>
            </a:extLst>
          </p:cNvPr>
          <p:cNvCxnSpPr>
            <a:cxnSpLocks/>
            <a:endCxn id="10" idx="2"/>
          </p:cNvCxnSpPr>
          <p:nvPr/>
        </p:nvCxnSpPr>
        <p:spPr>
          <a:xfrm flipH="1" flipV="1">
            <a:off x="1034194" y="3497855"/>
            <a:ext cx="1479934" cy="94127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33" name="TextBox 32">
            <a:extLst>
              <a:ext uri="{FF2B5EF4-FFF2-40B4-BE49-F238E27FC236}">
                <a16:creationId xmlns:a16="http://schemas.microsoft.com/office/drawing/2014/main" id="{BBB79F4C-614F-E3C2-B48C-2D276BC27E1B}"/>
              </a:ext>
            </a:extLst>
          </p:cNvPr>
          <p:cNvSpPr txBox="1"/>
          <p:nvPr/>
        </p:nvSpPr>
        <p:spPr>
          <a:xfrm>
            <a:off x="2203373" y="6102569"/>
            <a:ext cx="7855027" cy="553998"/>
          </a:xfrm>
          <a:prstGeom prst="rect">
            <a:avLst/>
          </a:prstGeom>
          <a:solidFill>
            <a:schemeClr val="accent1"/>
          </a:solidFill>
        </p:spPr>
        <p:txBody>
          <a:bodyPr wrap="square" lIns="0" tIns="0" rIns="0" bIns="0" rtlCol="0">
            <a:spAutoFit/>
          </a:bodyPr>
          <a:lstStyle/>
          <a:p>
            <a:pPr algn="ctr">
              <a:spcBef>
                <a:spcPts val="600"/>
              </a:spcBef>
              <a:buSzPct val="100000"/>
            </a:pPr>
            <a:r>
              <a:rPr lang="en-AU" sz="3600" dirty="0">
                <a:solidFill>
                  <a:srgbClr val="313131"/>
                </a:solidFill>
              </a:rPr>
              <a:t>RDBMS</a:t>
            </a:r>
          </a:p>
        </p:txBody>
      </p:sp>
    </p:spTree>
    <p:extLst>
      <p:ext uri="{BB962C8B-B14F-4D97-AF65-F5344CB8AC3E}">
        <p14:creationId xmlns:p14="http://schemas.microsoft.com/office/powerpoint/2010/main" val="741632029"/>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543A9-0626-6E28-69F2-DA17CF2F93E8}"/>
              </a:ext>
            </a:extLst>
          </p:cNvPr>
          <p:cNvSpPr>
            <a:spLocks noGrp="1"/>
          </p:cNvSpPr>
          <p:nvPr>
            <p:ph type="title"/>
          </p:nvPr>
        </p:nvSpPr>
        <p:spPr/>
        <p:txBody>
          <a:bodyPr/>
          <a:lstStyle/>
          <a:p>
            <a:r>
              <a:rPr lang="en-AU" b="1" i="0" dirty="0">
                <a:effectLst/>
                <a:latin typeface="Söhne"/>
              </a:rPr>
              <a:t>Index</a:t>
            </a:r>
          </a:p>
        </p:txBody>
      </p:sp>
      <p:pic>
        <p:nvPicPr>
          <p:cNvPr id="6" name="Picture 5">
            <a:extLst>
              <a:ext uri="{FF2B5EF4-FFF2-40B4-BE49-F238E27FC236}">
                <a16:creationId xmlns:a16="http://schemas.microsoft.com/office/drawing/2014/main" id="{0814ABCC-7A17-63B9-C8B9-F9E1165B8513}"/>
              </a:ext>
            </a:extLst>
          </p:cNvPr>
          <p:cNvPicPr>
            <a:picLocks noChangeAspect="1"/>
          </p:cNvPicPr>
          <p:nvPr/>
        </p:nvPicPr>
        <p:blipFill>
          <a:blip r:embed="rId3"/>
          <a:stretch>
            <a:fillRect/>
          </a:stretch>
        </p:blipFill>
        <p:spPr>
          <a:xfrm>
            <a:off x="1733550" y="1143000"/>
            <a:ext cx="8724900" cy="4572000"/>
          </a:xfrm>
          <a:prstGeom prst="rect">
            <a:avLst/>
          </a:prstGeom>
        </p:spPr>
      </p:pic>
    </p:spTree>
    <p:extLst>
      <p:ext uri="{BB962C8B-B14F-4D97-AF65-F5344CB8AC3E}">
        <p14:creationId xmlns:p14="http://schemas.microsoft.com/office/powerpoint/2010/main" val="2796706238"/>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742818F-ED46-B2D5-1323-1E7A92D6F10E}"/>
              </a:ext>
            </a:extLst>
          </p:cNvPr>
          <p:cNvSpPr txBox="1">
            <a:spLocks/>
          </p:cNvSpPr>
          <p:nvPr/>
        </p:nvSpPr>
        <p:spPr bwMode="gray">
          <a:xfrm>
            <a:off x="467201" y="304800"/>
            <a:ext cx="11201400" cy="342900"/>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en-US" b="1"/>
              <a:t>Index benefits</a:t>
            </a:r>
            <a:endParaRPr lang="en-US" b="1" dirty="0"/>
          </a:p>
        </p:txBody>
      </p:sp>
      <p:sp>
        <p:nvSpPr>
          <p:cNvPr id="4" name="Oval 3">
            <a:extLst>
              <a:ext uri="{FF2B5EF4-FFF2-40B4-BE49-F238E27FC236}">
                <a16:creationId xmlns:a16="http://schemas.microsoft.com/office/drawing/2014/main" id="{142743BA-E6C9-FD62-3C04-F2533459A806}"/>
              </a:ext>
            </a:extLst>
          </p:cNvPr>
          <p:cNvSpPr>
            <a:spLocks noChangeArrowheads="1"/>
          </p:cNvSpPr>
          <p:nvPr/>
        </p:nvSpPr>
        <p:spPr bwMode="blackWhite">
          <a:xfrm>
            <a:off x="9418791" y="2842052"/>
            <a:ext cx="1920240" cy="1097280"/>
          </a:xfrm>
          <a:prstGeom prst="ellipse">
            <a:avLst/>
          </a:prstGeom>
          <a:solidFill>
            <a:schemeClr val="tx1"/>
          </a:solidFill>
          <a:ln w="12700">
            <a:noFill/>
            <a:round/>
            <a:headEnd/>
            <a:tailEnd/>
          </a:ln>
        </p:spPr>
        <p:txBody>
          <a:bodyPr lIns="88900" tIns="88900" rIns="88900" bIns="88900" anchor="ctr">
            <a:noAutofit/>
          </a:bodyPr>
          <a:lstStyle/>
          <a:p>
            <a:pPr algn="ctr" defTabSz="820738">
              <a:defRPr/>
            </a:pPr>
            <a:r>
              <a:rPr lang="en-US" sz="1200" dirty="0">
                <a:solidFill>
                  <a:schemeClr val="bg1"/>
                </a:solidFill>
                <a:ea typeface="ＭＳ Ｐゴシック" pitchFamily="50" charset="-128"/>
              </a:rPr>
              <a:t>ORDER BY</a:t>
            </a:r>
          </a:p>
        </p:txBody>
      </p:sp>
      <p:sp>
        <p:nvSpPr>
          <p:cNvPr id="5" name="Oval 4">
            <a:extLst>
              <a:ext uri="{FF2B5EF4-FFF2-40B4-BE49-F238E27FC236}">
                <a16:creationId xmlns:a16="http://schemas.microsoft.com/office/drawing/2014/main" id="{CE99D3BC-8BEC-DB10-5742-01536F2C7F27}"/>
              </a:ext>
            </a:extLst>
          </p:cNvPr>
          <p:cNvSpPr>
            <a:spLocks noChangeArrowheads="1"/>
          </p:cNvSpPr>
          <p:nvPr/>
        </p:nvSpPr>
        <p:spPr bwMode="blackWhite">
          <a:xfrm>
            <a:off x="852969" y="2842052"/>
            <a:ext cx="1920240" cy="1097280"/>
          </a:xfrm>
          <a:prstGeom prst="ellipse">
            <a:avLst/>
          </a:prstGeom>
          <a:solidFill>
            <a:schemeClr val="tx1"/>
          </a:solidFill>
          <a:ln w="12700">
            <a:noFill/>
            <a:round/>
            <a:headEnd/>
            <a:tailEnd/>
          </a:ln>
        </p:spPr>
        <p:txBody>
          <a:bodyPr lIns="88900" tIns="88900" rIns="88900" bIns="88900" anchor="ctr">
            <a:noAutofit/>
          </a:bodyPr>
          <a:lstStyle/>
          <a:p>
            <a:pPr algn="ctr" defTabSz="820738">
              <a:defRPr/>
            </a:pPr>
            <a:r>
              <a:rPr lang="en-US" sz="1200" dirty="0">
                <a:solidFill>
                  <a:schemeClr val="bg1"/>
                </a:solidFill>
                <a:ea typeface="ＭＳ Ｐゴシック" pitchFamily="50" charset="-128"/>
              </a:rPr>
              <a:t>Avoid full table scans</a:t>
            </a:r>
          </a:p>
        </p:txBody>
      </p:sp>
      <p:sp>
        <p:nvSpPr>
          <p:cNvPr id="7" name="Oval 6">
            <a:extLst>
              <a:ext uri="{FF2B5EF4-FFF2-40B4-BE49-F238E27FC236}">
                <a16:creationId xmlns:a16="http://schemas.microsoft.com/office/drawing/2014/main" id="{C58B9473-7BF4-E86D-C295-559360666530}"/>
              </a:ext>
            </a:extLst>
          </p:cNvPr>
          <p:cNvSpPr>
            <a:spLocks noChangeArrowheads="1"/>
          </p:cNvSpPr>
          <p:nvPr/>
        </p:nvSpPr>
        <p:spPr bwMode="blackWhite">
          <a:xfrm>
            <a:off x="7428071" y="4474727"/>
            <a:ext cx="1920240" cy="1097280"/>
          </a:xfrm>
          <a:prstGeom prst="ellipse">
            <a:avLst/>
          </a:prstGeom>
          <a:solidFill>
            <a:schemeClr val="tx1"/>
          </a:solidFill>
          <a:ln w="12700">
            <a:noFill/>
            <a:round/>
            <a:headEnd/>
            <a:tailEnd/>
          </a:ln>
        </p:spPr>
        <p:txBody>
          <a:bodyPr lIns="88900" tIns="88900" rIns="88900" bIns="88900" anchor="ctr">
            <a:noAutofit/>
          </a:bodyPr>
          <a:lstStyle/>
          <a:p>
            <a:pPr algn="ctr" defTabSz="820738">
              <a:defRPr/>
            </a:pPr>
            <a:r>
              <a:rPr lang="en-US" sz="1200" dirty="0">
                <a:solidFill>
                  <a:schemeClr val="bg1"/>
                </a:solidFill>
                <a:ea typeface="ＭＳ Ｐゴシック" pitchFamily="50" charset="-128"/>
              </a:rPr>
              <a:t>COUNT(*)</a:t>
            </a:r>
          </a:p>
        </p:txBody>
      </p:sp>
      <p:sp>
        <p:nvSpPr>
          <p:cNvPr id="8" name="Oval 7">
            <a:extLst>
              <a:ext uri="{FF2B5EF4-FFF2-40B4-BE49-F238E27FC236}">
                <a16:creationId xmlns:a16="http://schemas.microsoft.com/office/drawing/2014/main" id="{1076971D-7EB3-9EF0-B249-28020423E430}"/>
              </a:ext>
            </a:extLst>
          </p:cNvPr>
          <p:cNvSpPr>
            <a:spLocks noChangeArrowheads="1"/>
          </p:cNvSpPr>
          <p:nvPr/>
        </p:nvSpPr>
        <p:spPr bwMode="blackWhite">
          <a:xfrm>
            <a:off x="2662950" y="4742124"/>
            <a:ext cx="1920240" cy="1097280"/>
          </a:xfrm>
          <a:prstGeom prst="ellipse">
            <a:avLst/>
          </a:prstGeom>
          <a:solidFill>
            <a:schemeClr val="tx1"/>
          </a:solidFill>
          <a:ln w="12700">
            <a:noFill/>
            <a:round/>
            <a:headEnd/>
            <a:tailEnd/>
          </a:ln>
        </p:spPr>
        <p:txBody>
          <a:bodyPr lIns="88900" tIns="88900" rIns="88900" bIns="88900" anchor="ctr">
            <a:noAutofit/>
          </a:bodyPr>
          <a:lstStyle/>
          <a:p>
            <a:pPr algn="ctr" defTabSz="820738">
              <a:defRPr/>
            </a:pPr>
            <a:r>
              <a:rPr lang="en-US" sz="1200" dirty="0">
                <a:solidFill>
                  <a:schemeClr val="bg1"/>
                </a:solidFill>
                <a:ea typeface="ＭＳ Ｐゴシック" pitchFamily="50" charset="-128"/>
              </a:rPr>
              <a:t>Jump to desired Row(s) in table</a:t>
            </a:r>
          </a:p>
        </p:txBody>
      </p:sp>
      <p:cxnSp>
        <p:nvCxnSpPr>
          <p:cNvPr id="9" name="Straight Connector 8">
            <a:extLst>
              <a:ext uri="{FF2B5EF4-FFF2-40B4-BE49-F238E27FC236}">
                <a16:creationId xmlns:a16="http://schemas.microsoft.com/office/drawing/2014/main" id="{C3C210A0-6180-AE1C-B57E-72C181F6D1CA}"/>
              </a:ext>
            </a:extLst>
          </p:cNvPr>
          <p:cNvCxnSpPr>
            <a:stCxn id="10" idx="4"/>
          </p:cNvCxnSpPr>
          <p:nvPr/>
        </p:nvCxnSpPr>
        <p:spPr>
          <a:xfrm flipH="1">
            <a:off x="6067901" y="3939332"/>
            <a:ext cx="15937" cy="1632675"/>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9ADE2F11-48EE-EBB9-289A-CF4E35352560}"/>
              </a:ext>
            </a:extLst>
          </p:cNvPr>
          <p:cNvSpPr>
            <a:spLocks noChangeArrowheads="1"/>
          </p:cNvSpPr>
          <p:nvPr/>
        </p:nvSpPr>
        <p:spPr bwMode="blackWhite">
          <a:xfrm>
            <a:off x="5123718" y="2842052"/>
            <a:ext cx="1920240" cy="1097280"/>
          </a:xfrm>
          <a:prstGeom prst="ellipse">
            <a:avLst/>
          </a:prstGeom>
          <a:solidFill>
            <a:schemeClr val="accent3"/>
          </a:solidFill>
          <a:ln w="12700">
            <a:noFill/>
            <a:round/>
            <a:headEnd/>
            <a:tailEnd/>
          </a:ln>
        </p:spPr>
        <p:txBody>
          <a:bodyPr lIns="88900" tIns="88900" rIns="88900" bIns="88900" anchor="ctr">
            <a:noAutofit/>
          </a:bodyPr>
          <a:lstStyle/>
          <a:p>
            <a:pPr algn="ctr" defTabSz="820738">
              <a:defRPr/>
            </a:pPr>
            <a:r>
              <a:rPr lang="en-US" sz="1400" dirty="0">
                <a:solidFill>
                  <a:schemeClr val="bg1"/>
                </a:solidFill>
                <a:ea typeface="ＭＳ Ｐゴシック" pitchFamily="50" charset="-128"/>
              </a:rPr>
              <a:t>Index</a:t>
            </a:r>
          </a:p>
        </p:txBody>
      </p:sp>
      <p:sp>
        <p:nvSpPr>
          <p:cNvPr id="11" name="Oval 10">
            <a:extLst>
              <a:ext uri="{FF2B5EF4-FFF2-40B4-BE49-F238E27FC236}">
                <a16:creationId xmlns:a16="http://schemas.microsoft.com/office/drawing/2014/main" id="{48183CF6-0D71-8176-2F76-B35C2C0D2DF3}"/>
              </a:ext>
            </a:extLst>
          </p:cNvPr>
          <p:cNvSpPr>
            <a:spLocks noChangeArrowheads="1"/>
          </p:cNvSpPr>
          <p:nvPr/>
        </p:nvSpPr>
        <p:spPr bwMode="blackWhite">
          <a:xfrm>
            <a:off x="7428071" y="1083356"/>
            <a:ext cx="1920240" cy="1097280"/>
          </a:xfrm>
          <a:prstGeom prst="ellipse">
            <a:avLst/>
          </a:prstGeom>
          <a:solidFill>
            <a:schemeClr val="tx1"/>
          </a:solidFill>
          <a:ln w="12700">
            <a:noFill/>
            <a:round/>
            <a:headEnd/>
            <a:tailEnd/>
          </a:ln>
        </p:spPr>
        <p:txBody>
          <a:bodyPr lIns="88900" tIns="88900" rIns="88900" bIns="88900" anchor="ctr">
            <a:noAutofit/>
          </a:bodyPr>
          <a:lstStyle/>
          <a:p>
            <a:pPr algn="ctr" defTabSz="820738">
              <a:defRPr/>
            </a:pPr>
            <a:r>
              <a:rPr lang="en-US" sz="1200" dirty="0">
                <a:solidFill>
                  <a:schemeClr val="bg1"/>
                </a:solidFill>
                <a:ea typeface="ＭＳ Ｐゴシック" pitchFamily="50" charset="-128"/>
              </a:rPr>
              <a:t>GROUP BY</a:t>
            </a:r>
          </a:p>
        </p:txBody>
      </p:sp>
      <p:sp>
        <p:nvSpPr>
          <p:cNvPr id="12" name="Oval 11">
            <a:extLst>
              <a:ext uri="{FF2B5EF4-FFF2-40B4-BE49-F238E27FC236}">
                <a16:creationId xmlns:a16="http://schemas.microsoft.com/office/drawing/2014/main" id="{F3CD4014-3E09-487F-62EE-89C09E3AB5B9}"/>
              </a:ext>
            </a:extLst>
          </p:cNvPr>
          <p:cNvSpPr>
            <a:spLocks noChangeArrowheads="1"/>
          </p:cNvSpPr>
          <p:nvPr/>
        </p:nvSpPr>
        <p:spPr bwMode="blackWhite">
          <a:xfrm>
            <a:off x="5107781" y="166679"/>
            <a:ext cx="1920240" cy="1097280"/>
          </a:xfrm>
          <a:prstGeom prst="ellipse">
            <a:avLst/>
          </a:prstGeom>
          <a:solidFill>
            <a:schemeClr val="tx1"/>
          </a:solidFill>
          <a:ln w="12700">
            <a:noFill/>
            <a:round/>
            <a:headEnd/>
            <a:tailEnd/>
          </a:ln>
        </p:spPr>
        <p:txBody>
          <a:bodyPr lIns="88900" tIns="88900" rIns="88900" bIns="88900" anchor="ctr">
            <a:noAutofit/>
          </a:bodyPr>
          <a:lstStyle/>
          <a:p>
            <a:pPr algn="ctr" defTabSz="820738">
              <a:defRPr/>
            </a:pPr>
            <a:r>
              <a:rPr lang="en-US" sz="1200" dirty="0">
                <a:solidFill>
                  <a:schemeClr val="bg1"/>
                </a:solidFill>
                <a:ea typeface="ＭＳ Ｐゴシック" pitchFamily="50" charset="-128"/>
              </a:rPr>
              <a:t>Constraints</a:t>
            </a:r>
          </a:p>
        </p:txBody>
      </p:sp>
      <p:sp>
        <p:nvSpPr>
          <p:cNvPr id="13" name="Oval 12">
            <a:extLst>
              <a:ext uri="{FF2B5EF4-FFF2-40B4-BE49-F238E27FC236}">
                <a16:creationId xmlns:a16="http://schemas.microsoft.com/office/drawing/2014/main" id="{1F7C5FC2-B702-2EB4-6BD5-D845DF42A6B6}"/>
              </a:ext>
            </a:extLst>
          </p:cNvPr>
          <p:cNvSpPr>
            <a:spLocks noChangeArrowheads="1"/>
          </p:cNvSpPr>
          <p:nvPr/>
        </p:nvSpPr>
        <p:spPr bwMode="blackWhite">
          <a:xfrm>
            <a:off x="2662950" y="1083356"/>
            <a:ext cx="1920240" cy="1097280"/>
          </a:xfrm>
          <a:prstGeom prst="ellipse">
            <a:avLst/>
          </a:prstGeom>
          <a:solidFill>
            <a:schemeClr val="tx1"/>
          </a:solidFill>
          <a:ln w="12700">
            <a:noFill/>
            <a:round/>
            <a:headEnd/>
            <a:tailEnd/>
          </a:ln>
        </p:spPr>
        <p:txBody>
          <a:bodyPr lIns="88900" tIns="88900" rIns="88900" bIns="88900" anchor="ctr">
            <a:noAutofit/>
          </a:bodyPr>
          <a:lstStyle/>
          <a:p>
            <a:pPr algn="ctr" defTabSz="820738">
              <a:defRPr/>
            </a:pPr>
            <a:r>
              <a:rPr lang="en-US" sz="1200" dirty="0">
                <a:solidFill>
                  <a:schemeClr val="bg1"/>
                </a:solidFill>
                <a:ea typeface="ＭＳ Ｐゴシック" pitchFamily="50" charset="-128"/>
              </a:rPr>
              <a:t>Variety Indexes</a:t>
            </a:r>
          </a:p>
        </p:txBody>
      </p:sp>
      <p:cxnSp>
        <p:nvCxnSpPr>
          <p:cNvPr id="14" name="Straight Connector 13">
            <a:extLst>
              <a:ext uri="{FF2B5EF4-FFF2-40B4-BE49-F238E27FC236}">
                <a16:creationId xmlns:a16="http://schemas.microsoft.com/office/drawing/2014/main" id="{D44E0E8D-5A97-3259-7361-D49DA4EE128D}"/>
              </a:ext>
            </a:extLst>
          </p:cNvPr>
          <p:cNvCxnSpPr>
            <a:cxnSpLocks/>
            <a:stCxn id="10" idx="5"/>
            <a:endCxn id="7" idx="1"/>
          </p:cNvCxnSpPr>
          <p:nvPr/>
        </p:nvCxnSpPr>
        <p:spPr>
          <a:xfrm>
            <a:off x="6762745" y="3778639"/>
            <a:ext cx="946539" cy="856781"/>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C0AF1D1-2358-8CFE-1990-8D5E4635C03F}"/>
              </a:ext>
            </a:extLst>
          </p:cNvPr>
          <p:cNvCxnSpPr>
            <a:cxnSpLocks/>
            <a:endCxn id="10" idx="7"/>
          </p:cNvCxnSpPr>
          <p:nvPr/>
        </p:nvCxnSpPr>
        <p:spPr>
          <a:xfrm flipH="1">
            <a:off x="6762745" y="2091138"/>
            <a:ext cx="1042121" cy="911607"/>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8F296C4-48D5-CA16-F7B7-44136109FC07}"/>
              </a:ext>
            </a:extLst>
          </p:cNvPr>
          <p:cNvCxnSpPr>
            <a:cxnSpLocks/>
            <a:endCxn id="10" idx="0"/>
          </p:cNvCxnSpPr>
          <p:nvPr/>
        </p:nvCxnSpPr>
        <p:spPr>
          <a:xfrm flipH="1">
            <a:off x="6083838" y="1263959"/>
            <a:ext cx="43395" cy="1578093"/>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B0C683D-1F9A-42E2-922F-EB475D3A62F7}"/>
              </a:ext>
            </a:extLst>
          </p:cNvPr>
          <p:cNvCxnSpPr>
            <a:cxnSpLocks/>
            <a:endCxn id="10" idx="1"/>
          </p:cNvCxnSpPr>
          <p:nvPr/>
        </p:nvCxnSpPr>
        <p:spPr>
          <a:xfrm>
            <a:off x="4189929" y="2070271"/>
            <a:ext cx="1215002" cy="932474"/>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6FF84A8-2148-C16F-A8EA-78A8CBD4D03A}"/>
              </a:ext>
            </a:extLst>
          </p:cNvPr>
          <p:cNvCxnSpPr>
            <a:cxnSpLocks/>
            <a:endCxn id="5" idx="6"/>
          </p:cNvCxnSpPr>
          <p:nvPr/>
        </p:nvCxnSpPr>
        <p:spPr>
          <a:xfrm flipH="1">
            <a:off x="2773209" y="3390691"/>
            <a:ext cx="2342540" cy="1"/>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FFC8355-7C0C-294E-91AD-022A9DAA8BBC}"/>
              </a:ext>
            </a:extLst>
          </p:cNvPr>
          <p:cNvCxnSpPr>
            <a:cxnSpLocks/>
            <a:stCxn id="10" idx="3"/>
            <a:endCxn id="8" idx="7"/>
          </p:cNvCxnSpPr>
          <p:nvPr/>
        </p:nvCxnSpPr>
        <p:spPr>
          <a:xfrm flipH="1">
            <a:off x="4301977" y="3778639"/>
            <a:ext cx="1102954" cy="1124178"/>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D3EB605-27FE-514B-B4E6-2012F52792F4}"/>
              </a:ext>
            </a:extLst>
          </p:cNvPr>
          <p:cNvCxnSpPr>
            <a:cxnSpLocks/>
            <a:stCxn id="4" idx="2"/>
            <a:endCxn id="10" idx="6"/>
          </p:cNvCxnSpPr>
          <p:nvPr/>
        </p:nvCxnSpPr>
        <p:spPr>
          <a:xfrm flipH="1">
            <a:off x="7043958" y="3390692"/>
            <a:ext cx="2374833" cy="0"/>
          </a:xfrm>
          <a:prstGeom prst="line">
            <a:avLst/>
          </a:prstGeom>
          <a:ln w="6350">
            <a:solidFill>
              <a:srgbClr val="BBBCBC"/>
            </a:solidFill>
          </a:ln>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DF10A85F-3CDF-CBD3-362F-E4DB5B49DC8D}"/>
              </a:ext>
            </a:extLst>
          </p:cNvPr>
          <p:cNvSpPr>
            <a:spLocks noChangeArrowheads="1"/>
          </p:cNvSpPr>
          <p:nvPr/>
        </p:nvSpPr>
        <p:spPr bwMode="blackWhite">
          <a:xfrm>
            <a:off x="5107781" y="5572007"/>
            <a:ext cx="1920240" cy="1097280"/>
          </a:xfrm>
          <a:prstGeom prst="ellipse">
            <a:avLst/>
          </a:prstGeom>
          <a:solidFill>
            <a:schemeClr val="tx1"/>
          </a:solidFill>
          <a:ln w="12700">
            <a:noFill/>
            <a:round/>
            <a:headEnd/>
            <a:tailEnd/>
          </a:ln>
        </p:spPr>
        <p:txBody>
          <a:bodyPr lIns="88900" tIns="88900" rIns="88900" bIns="88900" anchor="ctr">
            <a:noAutofit/>
          </a:bodyPr>
          <a:lstStyle/>
          <a:p>
            <a:pPr algn="ctr" defTabSz="820738">
              <a:defRPr/>
            </a:pPr>
            <a:r>
              <a:rPr lang="en-US" sz="1200" dirty="0">
                <a:solidFill>
                  <a:schemeClr val="bg1"/>
                </a:solidFill>
                <a:ea typeface="ＭＳ Ｐゴシック" pitchFamily="50" charset="-128"/>
              </a:rPr>
              <a:t>JOINS</a:t>
            </a:r>
          </a:p>
        </p:txBody>
      </p:sp>
    </p:spTree>
    <p:extLst>
      <p:ext uri="{BB962C8B-B14F-4D97-AF65-F5344CB8AC3E}">
        <p14:creationId xmlns:p14="http://schemas.microsoft.com/office/powerpoint/2010/main" val="979897771"/>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30CCF2-50F5-0C77-26A1-94232D3EBB42}"/>
              </a:ext>
            </a:extLst>
          </p:cNvPr>
          <p:cNvPicPr>
            <a:picLocks noChangeAspect="1"/>
          </p:cNvPicPr>
          <p:nvPr/>
        </p:nvPicPr>
        <p:blipFill>
          <a:blip r:embed="rId3"/>
          <a:stretch>
            <a:fillRect/>
          </a:stretch>
        </p:blipFill>
        <p:spPr>
          <a:xfrm>
            <a:off x="3156177" y="1988371"/>
            <a:ext cx="5514975" cy="3743325"/>
          </a:xfrm>
          <a:prstGeom prst="rect">
            <a:avLst/>
          </a:prstGeom>
        </p:spPr>
      </p:pic>
      <p:sp>
        <p:nvSpPr>
          <p:cNvPr id="7" name="Title 1">
            <a:extLst>
              <a:ext uri="{FF2B5EF4-FFF2-40B4-BE49-F238E27FC236}">
                <a16:creationId xmlns:a16="http://schemas.microsoft.com/office/drawing/2014/main" id="{F46C7AF1-32C6-F7CD-FB50-950F09E47DC1}"/>
              </a:ext>
            </a:extLst>
          </p:cNvPr>
          <p:cNvSpPr>
            <a:spLocks noGrp="1"/>
          </p:cNvSpPr>
          <p:nvPr>
            <p:ph type="title"/>
          </p:nvPr>
        </p:nvSpPr>
        <p:spPr>
          <a:xfrm>
            <a:off x="312965" y="943778"/>
            <a:ext cx="11201400" cy="342900"/>
          </a:xfrm>
        </p:spPr>
        <p:txBody>
          <a:bodyPr/>
          <a:lstStyle/>
          <a:p>
            <a:r>
              <a:rPr lang="en-US" b="1" dirty="0"/>
              <a:t>Index – best practices</a:t>
            </a:r>
          </a:p>
        </p:txBody>
      </p:sp>
      <p:sp>
        <p:nvSpPr>
          <p:cNvPr id="8" name="Explosion: 8 Points 7">
            <a:extLst>
              <a:ext uri="{FF2B5EF4-FFF2-40B4-BE49-F238E27FC236}">
                <a16:creationId xmlns:a16="http://schemas.microsoft.com/office/drawing/2014/main" id="{65084F22-CB85-5EC3-11D6-747EAA2AF39C}"/>
              </a:ext>
            </a:extLst>
          </p:cNvPr>
          <p:cNvSpPr>
            <a:spLocks noChangeAspect="1"/>
          </p:cNvSpPr>
          <p:nvPr/>
        </p:nvSpPr>
        <p:spPr bwMode="gray">
          <a:xfrm>
            <a:off x="3446882" y="1029623"/>
            <a:ext cx="1440000" cy="1440000"/>
          </a:xfrm>
          <a:prstGeom prst="irregularSeal1">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600" b="1" dirty="0">
                <a:solidFill>
                  <a:schemeClr val="bg1"/>
                </a:solidFill>
              </a:rPr>
              <a:t>Waste Space</a:t>
            </a:r>
          </a:p>
        </p:txBody>
      </p:sp>
      <p:sp>
        <p:nvSpPr>
          <p:cNvPr id="9" name="Explosion: 8 Points 8">
            <a:extLst>
              <a:ext uri="{FF2B5EF4-FFF2-40B4-BE49-F238E27FC236}">
                <a16:creationId xmlns:a16="http://schemas.microsoft.com/office/drawing/2014/main" id="{261AC737-C2F7-335F-C27B-8E5F4864E93B}"/>
              </a:ext>
            </a:extLst>
          </p:cNvPr>
          <p:cNvSpPr>
            <a:spLocks noChangeAspect="1"/>
          </p:cNvSpPr>
          <p:nvPr/>
        </p:nvSpPr>
        <p:spPr bwMode="gray">
          <a:xfrm>
            <a:off x="662390" y="1665755"/>
            <a:ext cx="2074157" cy="2074157"/>
          </a:xfrm>
          <a:prstGeom prst="irregularSeal1">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600" b="1" dirty="0">
                <a:solidFill>
                  <a:schemeClr val="bg1"/>
                </a:solidFill>
              </a:rPr>
              <a:t>Avoid if accessing entire table</a:t>
            </a:r>
          </a:p>
        </p:txBody>
      </p:sp>
      <p:sp>
        <p:nvSpPr>
          <p:cNvPr id="10" name="Explosion: 8 Points 9">
            <a:extLst>
              <a:ext uri="{FF2B5EF4-FFF2-40B4-BE49-F238E27FC236}">
                <a16:creationId xmlns:a16="http://schemas.microsoft.com/office/drawing/2014/main" id="{2F733416-69C0-F659-93BE-B22F5A90DFD2}"/>
              </a:ext>
            </a:extLst>
          </p:cNvPr>
          <p:cNvSpPr>
            <a:spLocks noChangeAspect="1"/>
          </p:cNvSpPr>
          <p:nvPr/>
        </p:nvSpPr>
        <p:spPr bwMode="gray">
          <a:xfrm>
            <a:off x="8745119" y="1158938"/>
            <a:ext cx="1658865" cy="1658865"/>
          </a:xfrm>
          <a:prstGeom prst="irregularSeal1">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600" b="1" dirty="0">
                <a:solidFill>
                  <a:schemeClr val="bg1"/>
                </a:solidFill>
              </a:rPr>
              <a:t>Slow changes</a:t>
            </a:r>
          </a:p>
        </p:txBody>
      </p:sp>
      <p:sp>
        <p:nvSpPr>
          <p:cNvPr id="11" name="Explosion: 8 Points 10">
            <a:extLst>
              <a:ext uri="{FF2B5EF4-FFF2-40B4-BE49-F238E27FC236}">
                <a16:creationId xmlns:a16="http://schemas.microsoft.com/office/drawing/2014/main" id="{691A1D63-1F01-46CF-B3F8-4A4CA23CD680}"/>
              </a:ext>
            </a:extLst>
          </p:cNvPr>
          <p:cNvSpPr>
            <a:spLocks noChangeAspect="1"/>
          </p:cNvSpPr>
          <p:nvPr/>
        </p:nvSpPr>
        <p:spPr bwMode="gray">
          <a:xfrm>
            <a:off x="8445454" y="3951781"/>
            <a:ext cx="2032497" cy="2032497"/>
          </a:xfrm>
          <a:prstGeom prst="irregularSeal1">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600" b="1" dirty="0" err="1">
                <a:solidFill>
                  <a:schemeClr val="bg1"/>
                </a:solidFill>
              </a:rPr>
              <a:t>Subsetting</a:t>
            </a:r>
            <a:r>
              <a:rPr lang="en-AU" sz="1600" b="1" dirty="0">
                <a:solidFill>
                  <a:schemeClr val="bg1"/>
                </a:solidFill>
              </a:rPr>
              <a:t> 15%</a:t>
            </a:r>
          </a:p>
        </p:txBody>
      </p:sp>
      <p:sp>
        <p:nvSpPr>
          <p:cNvPr id="2" name="Explosion: 8 Points 1">
            <a:extLst>
              <a:ext uri="{FF2B5EF4-FFF2-40B4-BE49-F238E27FC236}">
                <a16:creationId xmlns:a16="http://schemas.microsoft.com/office/drawing/2014/main" id="{C82B2DF0-264F-EF70-EA6C-57F37ACB5F4B}"/>
              </a:ext>
            </a:extLst>
          </p:cNvPr>
          <p:cNvSpPr>
            <a:spLocks noChangeAspect="1"/>
          </p:cNvSpPr>
          <p:nvPr/>
        </p:nvSpPr>
        <p:spPr bwMode="gray">
          <a:xfrm>
            <a:off x="860678" y="3547431"/>
            <a:ext cx="2586204" cy="2586204"/>
          </a:xfrm>
          <a:prstGeom prst="irregularSeal1">
            <a:avLst/>
          </a:prstGeom>
          <a:solidFill>
            <a:schemeClr val="accent3"/>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600" b="1" dirty="0">
                <a:solidFill>
                  <a:schemeClr val="bg1"/>
                </a:solidFill>
              </a:rPr>
              <a:t>Create index for columns used in WHERE clause</a:t>
            </a:r>
          </a:p>
        </p:txBody>
      </p:sp>
    </p:spTree>
    <p:extLst>
      <p:ext uri="{BB962C8B-B14F-4D97-AF65-F5344CB8AC3E}">
        <p14:creationId xmlns:p14="http://schemas.microsoft.com/office/powerpoint/2010/main" val="303508501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A1667DF-58E7-1412-8B9C-728C18F4037A}"/>
              </a:ext>
            </a:extLst>
          </p:cNvPr>
          <p:cNvSpPr txBox="1"/>
          <p:nvPr/>
        </p:nvSpPr>
        <p:spPr>
          <a:xfrm>
            <a:off x="349758" y="208526"/>
            <a:ext cx="6094476" cy="523220"/>
          </a:xfrm>
          <a:prstGeom prst="rect">
            <a:avLst/>
          </a:prstGeom>
          <a:noFill/>
        </p:spPr>
        <p:txBody>
          <a:bodyPr wrap="square">
            <a:spAutoFit/>
          </a:bodyPr>
          <a:lstStyle/>
          <a:p>
            <a:r>
              <a:rPr lang="en-AU" sz="2800" b="1" i="0" dirty="0">
                <a:effectLst/>
                <a:latin typeface="Söhne"/>
              </a:rPr>
              <a:t>A Better Approach</a:t>
            </a:r>
            <a:endParaRPr lang="en-AU" sz="2800" dirty="0"/>
          </a:p>
        </p:txBody>
      </p:sp>
      <p:pic>
        <p:nvPicPr>
          <p:cNvPr id="5" name="Picture 4">
            <a:extLst>
              <a:ext uri="{FF2B5EF4-FFF2-40B4-BE49-F238E27FC236}">
                <a16:creationId xmlns:a16="http://schemas.microsoft.com/office/drawing/2014/main" id="{6B7D6AC4-4F62-9D07-E7A1-5C0A58B450F8}"/>
              </a:ext>
            </a:extLst>
          </p:cNvPr>
          <p:cNvPicPr>
            <a:picLocks noChangeAspect="1"/>
          </p:cNvPicPr>
          <p:nvPr/>
        </p:nvPicPr>
        <p:blipFill>
          <a:blip r:embed="rId2"/>
          <a:stretch>
            <a:fillRect/>
          </a:stretch>
        </p:blipFill>
        <p:spPr>
          <a:xfrm>
            <a:off x="858202" y="3053027"/>
            <a:ext cx="664883" cy="633222"/>
          </a:xfrm>
          <a:prstGeom prst="rect">
            <a:avLst/>
          </a:prstGeom>
        </p:spPr>
      </p:pic>
      <p:pic>
        <p:nvPicPr>
          <p:cNvPr id="21510" name="Picture 6" descr="Microsoft Excel - Wikipedia">
            <a:extLst>
              <a:ext uri="{FF2B5EF4-FFF2-40B4-BE49-F238E27FC236}">
                <a16:creationId xmlns:a16="http://schemas.microsoft.com/office/drawing/2014/main" id="{9E99A668-9D5D-1A55-87D4-089BB8988FE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772643" y="1678035"/>
            <a:ext cx="728472" cy="677251"/>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24E296E4-E148-D5A7-36E1-031AFAD60FB9}"/>
              </a:ext>
            </a:extLst>
          </p:cNvPr>
          <p:cNvCxnSpPr>
            <a:cxnSpLocks/>
            <a:stCxn id="5" idx="3"/>
          </p:cNvCxnSpPr>
          <p:nvPr/>
        </p:nvCxnSpPr>
        <p:spPr>
          <a:xfrm>
            <a:off x="1523085" y="3369638"/>
            <a:ext cx="186019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1512" name="Picture 8" descr="Data transformation - Free electronics icons">
            <a:extLst>
              <a:ext uri="{FF2B5EF4-FFF2-40B4-BE49-F238E27FC236}">
                <a16:creationId xmlns:a16="http://schemas.microsoft.com/office/drawing/2014/main" id="{AE1C02E5-18D0-4D36-2175-3E7C79D12D2C}"/>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510262" y="2823248"/>
            <a:ext cx="1175674" cy="1175674"/>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2C07ACD8-2E58-80EC-749C-003F00C621A3}"/>
              </a:ext>
            </a:extLst>
          </p:cNvPr>
          <p:cNvSpPr txBox="1"/>
          <p:nvPr/>
        </p:nvSpPr>
        <p:spPr>
          <a:xfrm>
            <a:off x="3510262" y="4094485"/>
            <a:ext cx="1175674" cy="707886"/>
          </a:xfrm>
          <a:prstGeom prst="rect">
            <a:avLst/>
          </a:prstGeom>
          <a:noFill/>
        </p:spPr>
        <p:txBody>
          <a:bodyPr wrap="square" lIns="0" tIns="0" rIns="0" bIns="0" rtlCol="0">
            <a:spAutoFit/>
          </a:bodyPr>
          <a:lstStyle/>
          <a:p>
            <a:pPr algn="ctr">
              <a:spcBef>
                <a:spcPts val="600"/>
              </a:spcBef>
              <a:buSzPct val="100000"/>
            </a:pPr>
            <a:r>
              <a:rPr lang="en-AU" sz="1200" dirty="0">
                <a:solidFill>
                  <a:srgbClr val="313131"/>
                </a:solidFill>
              </a:rPr>
              <a:t>Transformations/</a:t>
            </a:r>
          </a:p>
          <a:p>
            <a:pPr algn="ctr">
              <a:spcBef>
                <a:spcPts val="600"/>
              </a:spcBef>
              <a:buSzPct val="100000"/>
            </a:pPr>
            <a:r>
              <a:rPr lang="en-AU" sz="1200" dirty="0">
                <a:solidFill>
                  <a:srgbClr val="313131"/>
                </a:solidFill>
              </a:rPr>
              <a:t>Aggregations/</a:t>
            </a:r>
          </a:p>
          <a:p>
            <a:pPr algn="ctr">
              <a:spcBef>
                <a:spcPts val="600"/>
              </a:spcBef>
              <a:buSzPct val="100000"/>
            </a:pPr>
            <a:r>
              <a:rPr lang="en-AU" sz="1200" dirty="0">
                <a:solidFill>
                  <a:srgbClr val="313131"/>
                </a:solidFill>
              </a:rPr>
              <a:t>Value Add</a:t>
            </a:r>
          </a:p>
        </p:txBody>
      </p:sp>
      <p:cxnSp>
        <p:nvCxnSpPr>
          <p:cNvPr id="19" name="Straight Arrow Connector 18">
            <a:extLst>
              <a:ext uri="{FF2B5EF4-FFF2-40B4-BE49-F238E27FC236}">
                <a16:creationId xmlns:a16="http://schemas.microsoft.com/office/drawing/2014/main" id="{C6714D04-F0B4-E402-2AE4-42514533A8FA}"/>
              </a:ext>
            </a:extLst>
          </p:cNvPr>
          <p:cNvCxnSpPr/>
          <p:nvPr/>
        </p:nvCxnSpPr>
        <p:spPr>
          <a:xfrm>
            <a:off x="6684264" y="3442660"/>
            <a:ext cx="987552"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A7C1ECA-F789-AD34-97BF-F87165126B8D}"/>
              </a:ext>
            </a:extLst>
          </p:cNvPr>
          <p:cNvSpPr txBox="1"/>
          <p:nvPr/>
        </p:nvSpPr>
        <p:spPr>
          <a:xfrm>
            <a:off x="7889576" y="3981989"/>
            <a:ext cx="1175674" cy="184666"/>
          </a:xfrm>
          <a:prstGeom prst="rect">
            <a:avLst/>
          </a:prstGeom>
          <a:noFill/>
        </p:spPr>
        <p:txBody>
          <a:bodyPr wrap="square" lIns="0" tIns="0" rIns="0" bIns="0" rtlCol="0">
            <a:spAutoFit/>
          </a:bodyPr>
          <a:lstStyle/>
          <a:p>
            <a:pPr algn="ctr">
              <a:spcBef>
                <a:spcPts val="600"/>
              </a:spcBef>
              <a:buSzPct val="100000"/>
            </a:pPr>
            <a:r>
              <a:rPr lang="en-AU" sz="1200" dirty="0">
                <a:solidFill>
                  <a:srgbClr val="313131"/>
                </a:solidFill>
              </a:rPr>
              <a:t>Power BI Model</a:t>
            </a:r>
          </a:p>
        </p:txBody>
      </p:sp>
      <p:cxnSp>
        <p:nvCxnSpPr>
          <p:cNvPr id="23" name="Straight Arrow Connector 22">
            <a:extLst>
              <a:ext uri="{FF2B5EF4-FFF2-40B4-BE49-F238E27FC236}">
                <a16:creationId xmlns:a16="http://schemas.microsoft.com/office/drawing/2014/main" id="{3B5272FA-8797-792A-87F2-5324CAE333F3}"/>
              </a:ext>
            </a:extLst>
          </p:cNvPr>
          <p:cNvCxnSpPr>
            <a:cxnSpLocks/>
          </p:cNvCxnSpPr>
          <p:nvPr/>
        </p:nvCxnSpPr>
        <p:spPr>
          <a:xfrm flipH="1">
            <a:off x="1378255" y="2466180"/>
            <a:ext cx="479109" cy="567041"/>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66E656B-4651-871C-66A3-D43DE8F3AE3F}"/>
              </a:ext>
            </a:extLst>
          </p:cNvPr>
          <p:cNvSpPr txBox="1"/>
          <p:nvPr/>
        </p:nvSpPr>
        <p:spPr>
          <a:xfrm>
            <a:off x="449042" y="3567554"/>
            <a:ext cx="1858426" cy="184666"/>
          </a:xfrm>
          <a:prstGeom prst="rect">
            <a:avLst/>
          </a:prstGeom>
          <a:noFill/>
        </p:spPr>
        <p:txBody>
          <a:bodyPr wrap="square" lIns="0" tIns="0" rIns="0" bIns="0" rtlCol="0">
            <a:spAutoFit/>
          </a:bodyPr>
          <a:lstStyle/>
          <a:p>
            <a:pPr>
              <a:spcBef>
                <a:spcPts val="600"/>
              </a:spcBef>
              <a:buSzPct val="100000"/>
            </a:pPr>
            <a:r>
              <a:rPr lang="en-AU" sz="1200" dirty="0">
                <a:solidFill>
                  <a:srgbClr val="313131"/>
                </a:solidFill>
              </a:rPr>
              <a:t>Data stored in a Database</a:t>
            </a:r>
          </a:p>
        </p:txBody>
      </p:sp>
      <p:sp>
        <p:nvSpPr>
          <p:cNvPr id="29" name="TextBox 28">
            <a:extLst>
              <a:ext uri="{FF2B5EF4-FFF2-40B4-BE49-F238E27FC236}">
                <a16:creationId xmlns:a16="http://schemas.microsoft.com/office/drawing/2014/main" id="{EF21109C-AED9-92B5-A10D-77715742E2F7}"/>
              </a:ext>
            </a:extLst>
          </p:cNvPr>
          <p:cNvSpPr txBox="1"/>
          <p:nvPr/>
        </p:nvSpPr>
        <p:spPr>
          <a:xfrm>
            <a:off x="1965408" y="1437181"/>
            <a:ext cx="1286256" cy="169277"/>
          </a:xfrm>
          <a:prstGeom prst="rect">
            <a:avLst/>
          </a:prstGeom>
          <a:noFill/>
        </p:spPr>
        <p:txBody>
          <a:bodyPr wrap="square" lIns="0" tIns="0" rIns="0" bIns="0" rtlCol="0">
            <a:spAutoFit/>
          </a:bodyPr>
          <a:lstStyle/>
          <a:p>
            <a:pPr>
              <a:spcBef>
                <a:spcPts val="600"/>
              </a:spcBef>
              <a:buSzPct val="100000"/>
            </a:pPr>
            <a:r>
              <a:rPr lang="en-AU" sz="1100" dirty="0">
                <a:solidFill>
                  <a:srgbClr val="313131"/>
                </a:solidFill>
              </a:rPr>
              <a:t>New Data</a:t>
            </a:r>
          </a:p>
        </p:txBody>
      </p:sp>
      <p:pic>
        <p:nvPicPr>
          <p:cNvPr id="21516" name="Picture 12" descr="Table Icon | IconExperience - Professional Icons » O-Collection">
            <a:extLst>
              <a:ext uri="{FF2B5EF4-FFF2-40B4-BE49-F238E27FC236}">
                <a16:creationId xmlns:a16="http://schemas.microsoft.com/office/drawing/2014/main" id="{7BD47FDF-76AB-1FD2-B32A-E8AA2523C0B5}"/>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7991732" y="2956979"/>
            <a:ext cx="971363" cy="971363"/>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a:extLst>
              <a:ext uri="{FF2B5EF4-FFF2-40B4-BE49-F238E27FC236}">
                <a16:creationId xmlns:a16="http://schemas.microsoft.com/office/drawing/2014/main" id="{9E000839-CD32-6739-9D51-FB7278484529}"/>
              </a:ext>
            </a:extLst>
          </p:cNvPr>
          <p:cNvCxnSpPr/>
          <p:nvPr/>
        </p:nvCxnSpPr>
        <p:spPr>
          <a:xfrm>
            <a:off x="9157522" y="3460186"/>
            <a:ext cx="987552"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448F9483-4455-95EC-0EE0-BC66EF406D8A}"/>
              </a:ext>
            </a:extLst>
          </p:cNvPr>
          <p:cNvSpPr txBox="1"/>
          <p:nvPr/>
        </p:nvSpPr>
        <p:spPr>
          <a:xfrm>
            <a:off x="10302062" y="3928342"/>
            <a:ext cx="1175674" cy="184666"/>
          </a:xfrm>
          <a:prstGeom prst="rect">
            <a:avLst/>
          </a:prstGeom>
          <a:noFill/>
        </p:spPr>
        <p:txBody>
          <a:bodyPr wrap="square" lIns="0" tIns="0" rIns="0" bIns="0" rtlCol="0">
            <a:spAutoFit/>
          </a:bodyPr>
          <a:lstStyle/>
          <a:p>
            <a:pPr algn="ctr">
              <a:spcBef>
                <a:spcPts val="600"/>
              </a:spcBef>
              <a:buSzPct val="100000"/>
            </a:pPr>
            <a:r>
              <a:rPr lang="en-AU" sz="1200" dirty="0">
                <a:solidFill>
                  <a:srgbClr val="313131"/>
                </a:solidFill>
              </a:rPr>
              <a:t>Dashboard</a:t>
            </a:r>
          </a:p>
        </p:txBody>
      </p:sp>
      <p:pic>
        <p:nvPicPr>
          <p:cNvPr id="21518" name="Picture 14" descr="Microsoft Apps">
            <a:extLst>
              <a:ext uri="{FF2B5EF4-FFF2-40B4-BE49-F238E27FC236}">
                <a16:creationId xmlns:a16="http://schemas.microsoft.com/office/drawing/2014/main" id="{54FE12B8-2CB2-F324-6DBA-CFDBA4A50504}"/>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12856186" y="7541340"/>
            <a:ext cx="100362" cy="100362"/>
          </a:xfrm>
          <a:prstGeom prst="rect">
            <a:avLst/>
          </a:prstGeom>
          <a:noFill/>
          <a:extLst>
            <a:ext uri="{909E8E84-426E-40DD-AFC4-6F175D3DCCD1}">
              <a14:hiddenFill xmlns:a14="http://schemas.microsoft.com/office/drawing/2010/main">
                <a:solidFill>
                  <a:srgbClr val="FFFFFF"/>
                </a:solidFill>
              </a14:hiddenFill>
            </a:ext>
          </a:extLst>
        </p:spPr>
      </p:pic>
      <p:pic>
        <p:nvPicPr>
          <p:cNvPr id="21520" name="Picture 16" descr="Microsoft Power BI Logo and symbol, meaning, history, PNG, brand">
            <a:extLst>
              <a:ext uri="{FF2B5EF4-FFF2-40B4-BE49-F238E27FC236}">
                <a16:creationId xmlns:a16="http://schemas.microsoft.com/office/drawing/2014/main" id="{B7A87399-6838-13E8-E926-6E93CFBC67B0}"/>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8356139" y="3460186"/>
            <a:ext cx="987552" cy="555498"/>
          </a:xfrm>
          <a:prstGeom prst="rect">
            <a:avLst/>
          </a:prstGeom>
          <a:noFill/>
          <a:extLst>
            <a:ext uri="{909E8E84-426E-40DD-AFC4-6F175D3DCCD1}">
              <a14:hiddenFill xmlns:a14="http://schemas.microsoft.com/office/drawing/2010/main">
                <a:solidFill>
                  <a:srgbClr val="FFFFFF"/>
                </a:solidFill>
              </a14:hiddenFill>
            </a:ext>
          </a:extLst>
        </p:spPr>
      </p:pic>
      <p:pic>
        <p:nvPicPr>
          <p:cNvPr id="21522" name="Picture 18" descr="Microsoft Apps">
            <a:extLst>
              <a:ext uri="{FF2B5EF4-FFF2-40B4-BE49-F238E27FC236}">
                <a16:creationId xmlns:a16="http://schemas.microsoft.com/office/drawing/2014/main" id="{14F15DDA-0396-1A70-05BE-B3A3EBA48665}"/>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5317769" y="2764591"/>
            <a:ext cx="1203268" cy="1203268"/>
          </a:xfrm>
          <a:prstGeom prst="rect">
            <a:avLst/>
          </a:prstGeom>
          <a:noFill/>
          <a:extLst>
            <a:ext uri="{909E8E84-426E-40DD-AFC4-6F175D3DCCD1}">
              <a14:hiddenFill xmlns:a14="http://schemas.microsoft.com/office/drawing/2010/main">
                <a:solidFill>
                  <a:srgbClr val="FFFFFF"/>
                </a:solidFill>
              </a14:hiddenFill>
            </a:ext>
          </a:extLst>
        </p:spPr>
      </p:pic>
      <p:pic>
        <p:nvPicPr>
          <p:cNvPr id="21524" name="Picture 20" descr="Dashboard Icon png download - 868*504 - Free Transparent Dashboard png  Download. - CleanPNG / KissPNG">
            <a:extLst>
              <a:ext uri="{FF2B5EF4-FFF2-40B4-BE49-F238E27FC236}">
                <a16:creationId xmlns:a16="http://schemas.microsoft.com/office/drawing/2014/main" id="{CAE20095-6753-F4C5-EBD7-F45CBFF50530}"/>
              </a:ext>
            </a:extLst>
          </p:cNvPr>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10305418" y="3121560"/>
            <a:ext cx="1172318" cy="677251"/>
          </a:xfrm>
          <a:prstGeom prst="rect">
            <a:avLst/>
          </a:prstGeom>
          <a:noFill/>
          <a:extLst>
            <a:ext uri="{909E8E84-426E-40DD-AFC4-6F175D3DCCD1}">
              <a14:hiddenFill xmlns:a14="http://schemas.microsoft.com/office/drawing/2010/main">
                <a:solidFill>
                  <a:srgbClr val="FFFFFF"/>
                </a:solidFill>
              </a14:hiddenFill>
            </a:ext>
          </a:extLst>
        </p:spPr>
      </p:pic>
      <p:pic>
        <p:nvPicPr>
          <p:cNvPr id="21526" name="Picture 22" descr="Lock - Free security icons">
            <a:extLst>
              <a:ext uri="{FF2B5EF4-FFF2-40B4-BE49-F238E27FC236}">
                <a16:creationId xmlns:a16="http://schemas.microsoft.com/office/drawing/2014/main" id="{4A248029-7E54-F75E-4271-5466D1D7D63B}"/>
              </a:ext>
            </a:extLst>
          </p:cNvPr>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8121443" y="2755061"/>
            <a:ext cx="728472" cy="72847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or: Elbow 5">
            <a:extLst>
              <a:ext uri="{FF2B5EF4-FFF2-40B4-BE49-F238E27FC236}">
                <a16:creationId xmlns:a16="http://schemas.microsoft.com/office/drawing/2014/main" id="{61084CB4-1D4F-8A01-25BC-DC372247A63B}"/>
              </a:ext>
            </a:extLst>
          </p:cNvPr>
          <p:cNvCxnSpPr>
            <a:cxnSpLocks/>
          </p:cNvCxnSpPr>
          <p:nvPr/>
        </p:nvCxnSpPr>
        <p:spPr>
          <a:xfrm rot="10800000">
            <a:off x="1443702" y="3211332"/>
            <a:ext cx="1956897" cy="1"/>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A325587B-FE88-DC22-5D27-657F1296A0A5}"/>
              </a:ext>
            </a:extLst>
          </p:cNvPr>
          <p:cNvCxnSpPr>
            <a:cxnSpLocks/>
            <a:stCxn id="5" idx="2"/>
            <a:endCxn id="21522" idx="2"/>
          </p:cNvCxnSpPr>
          <p:nvPr/>
        </p:nvCxnSpPr>
        <p:spPr>
          <a:xfrm rot="16200000" flipH="1">
            <a:off x="3414218" y="1462674"/>
            <a:ext cx="281610" cy="4728759"/>
          </a:xfrm>
          <a:prstGeom prst="bentConnector3">
            <a:avLst>
              <a:gd name="adj1" fmla="val 567574"/>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26626" name="Picture 2" descr="Python logo landscape transparent PNG - StickPNG">
            <a:extLst>
              <a:ext uri="{FF2B5EF4-FFF2-40B4-BE49-F238E27FC236}">
                <a16:creationId xmlns:a16="http://schemas.microsoft.com/office/drawing/2014/main" id="{7FB0D340-2D6B-1279-04EB-6B8B8B10E2F7}"/>
              </a:ext>
            </a:extLst>
          </p:cNvPr>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5086156" y="5444560"/>
            <a:ext cx="1666494" cy="556144"/>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a:extLst>
              <a:ext uri="{FF2B5EF4-FFF2-40B4-BE49-F238E27FC236}">
                <a16:creationId xmlns:a16="http://schemas.microsoft.com/office/drawing/2014/main" id="{9F61EE67-92DA-43F7-CE86-1BD8E448B865}"/>
              </a:ext>
            </a:extLst>
          </p:cNvPr>
          <p:cNvPicPr>
            <a:picLocks noChangeAspect="1" noChangeArrowheads="1"/>
          </p:cNvPicPr>
          <p:nvPr/>
        </p:nvPicPr>
        <p:blipFill>
          <a:blip r:embed="rId12" cstate="email">
            <a:extLst>
              <a:ext uri="{28A0092B-C50C-407E-A947-70E740481C1C}">
                <a14:useLocalDpi xmlns:a14="http://schemas.microsoft.com/office/drawing/2010/main" val="0"/>
              </a:ext>
            </a:extLst>
          </a:blip>
          <a:srcRect/>
          <a:stretch>
            <a:fillRect/>
          </a:stretch>
        </p:blipFill>
        <p:spPr bwMode="auto">
          <a:xfrm>
            <a:off x="5479647" y="6093331"/>
            <a:ext cx="616353" cy="477588"/>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nector: Elbow 21">
            <a:extLst>
              <a:ext uri="{FF2B5EF4-FFF2-40B4-BE49-F238E27FC236}">
                <a16:creationId xmlns:a16="http://schemas.microsoft.com/office/drawing/2014/main" id="{5C0FC335-A2F8-3D6E-610F-B0801514B96F}"/>
              </a:ext>
            </a:extLst>
          </p:cNvPr>
          <p:cNvCxnSpPr/>
          <p:nvPr/>
        </p:nvCxnSpPr>
        <p:spPr>
          <a:xfrm>
            <a:off x="1190643" y="3567554"/>
            <a:ext cx="3895513" cy="2525777"/>
          </a:xfrm>
          <a:prstGeom prst="bentConnector3">
            <a:avLst>
              <a:gd name="adj1" fmla="val 2"/>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3147E54F-196A-C4C0-11C0-50307EA18AAE}"/>
              </a:ext>
            </a:extLst>
          </p:cNvPr>
          <p:cNvSpPr txBox="1"/>
          <p:nvPr/>
        </p:nvSpPr>
        <p:spPr>
          <a:xfrm>
            <a:off x="7340914" y="5954831"/>
            <a:ext cx="2221992" cy="276999"/>
          </a:xfrm>
          <a:prstGeom prst="rect">
            <a:avLst/>
          </a:prstGeom>
          <a:noFill/>
        </p:spPr>
        <p:txBody>
          <a:bodyPr wrap="square" lIns="0" tIns="0" rIns="0" bIns="0" rtlCol="0">
            <a:spAutoFit/>
          </a:bodyPr>
          <a:lstStyle/>
          <a:p>
            <a:pPr>
              <a:spcBef>
                <a:spcPts val="600"/>
              </a:spcBef>
              <a:buSzPct val="100000"/>
            </a:pPr>
            <a:r>
              <a:rPr lang="en-AU" b="1" dirty="0">
                <a:solidFill>
                  <a:srgbClr val="313131"/>
                </a:solidFill>
              </a:rPr>
              <a:t>Other Use Cases</a:t>
            </a:r>
          </a:p>
        </p:txBody>
      </p:sp>
      <p:cxnSp>
        <p:nvCxnSpPr>
          <p:cNvPr id="31" name="Straight Arrow Connector 30">
            <a:extLst>
              <a:ext uri="{FF2B5EF4-FFF2-40B4-BE49-F238E27FC236}">
                <a16:creationId xmlns:a16="http://schemas.microsoft.com/office/drawing/2014/main" id="{A19D3F50-1410-6886-3910-F565ED7E4165}"/>
              </a:ext>
            </a:extLst>
          </p:cNvPr>
          <p:cNvCxnSpPr>
            <a:cxnSpLocks/>
          </p:cNvCxnSpPr>
          <p:nvPr/>
        </p:nvCxnSpPr>
        <p:spPr>
          <a:xfrm>
            <a:off x="6684264" y="6093331"/>
            <a:ext cx="612648"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A3B4D9C-87A9-F611-5056-CE1F78875E3A}"/>
              </a:ext>
            </a:extLst>
          </p:cNvPr>
          <p:cNvSpPr txBox="1"/>
          <p:nvPr/>
        </p:nvSpPr>
        <p:spPr>
          <a:xfrm>
            <a:off x="2863643" y="2408299"/>
            <a:ext cx="5257800" cy="276999"/>
          </a:xfrm>
          <a:prstGeom prst="rect">
            <a:avLst/>
          </a:prstGeom>
          <a:noFill/>
        </p:spPr>
        <p:txBody>
          <a:bodyPr wrap="square" lIns="0" tIns="0" rIns="0" bIns="0" rtlCol="0">
            <a:spAutoFit/>
          </a:bodyPr>
          <a:lstStyle/>
          <a:p>
            <a:pPr>
              <a:spcBef>
                <a:spcPts val="600"/>
              </a:spcBef>
              <a:buSzPct val="100000"/>
            </a:pPr>
            <a:r>
              <a:rPr lang="en-AU" dirty="0">
                <a:solidFill>
                  <a:srgbClr val="313131"/>
                </a:solidFill>
              </a:rPr>
              <a:t>More Efficient in Database</a:t>
            </a:r>
          </a:p>
        </p:txBody>
      </p:sp>
    </p:spTree>
    <p:extLst>
      <p:ext uri="{BB962C8B-B14F-4D97-AF65-F5344CB8AC3E}">
        <p14:creationId xmlns:p14="http://schemas.microsoft.com/office/powerpoint/2010/main" val="5787750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5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5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52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5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52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15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52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662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662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7" grpId="0"/>
      <p:bldP spid="29" grpId="0"/>
      <p:bldP spid="33" grpId="0"/>
      <p:bldP spid="26" grpId="0"/>
      <p:bldP spid="34"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543A9-0626-6E28-69F2-DA17CF2F93E8}"/>
              </a:ext>
            </a:extLst>
          </p:cNvPr>
          <p:cNvSpPr>
            <a:spLocks noGrp="1"/>
          </p:cNvSpPr>
          <p:nvPr>
            <p:ph type="title"/>
          </p:nvPr>
        </p:nvSpPr>
        <p:spPr/>
        <p:txBody>
          <a:bodyPr/>
          <a:lstStyle/>
          <a:p>
            <a:r>
              <a:rPr lang="en-AU" b="1" i="0" dirty="0">
                <a:effectLst/>
                <a:latin typeface="Söhne"/>
              </a:rPr>
              <a:t>Difference between Clustered and Non-Clustered Index</a:t>
            </a:r>
            <a:endParaRPr lang="en-AU" dirty="0"/>
          </a:p>
        </p:txBody>
      </p:sp>
      <p:graphicFrame>
        <p:nvGraphicFramePr>
          <p:cNvPr id="7" name="Table 7">
            <a:extLst>
              <a:ext uri="{FF2B5EF4-FFF2-40B4-BE49-F238E27FC236}">
                <a16:creationId xmlns:a16="http://schemas.microsoft.com/office/drawing/2014/main" id="{F766EE48-3611-66CE-EC1D-EED73D09F7A3}"/>
              </a:ext>
            </a:extLst>
          </p:cNvPr>
          <p:cNvGraphicFramePr>
            <a:graphicFrameLocks noGrp="1"/>
          </p:cNvGraphicFramePr>
          <p:nvPr/>
        </p:nvGraphicFramePr>
        <p:xfrm>
          <a:off x="561596" y="1333041"/>
          <a:ext cx="10940013" cy="4405139"/>
        </p:xfrm>
        <a:graphic>
          <a:graphicData uri="http://schemas.openxmlformats.org/drawingml/2006/table">
            <a:tbl>
              <a:tblPr firstRow="1" bandRow="1">
                <a:tableStyleId>{073A0DAA-6AF3-43AB-8588-CEC1D06C72B9}</a:tableStyleId>
              </a:tblPr>
              <a:tblGrid>
                <a:gridCol w="697721">
                  <a:extLst>
                    <a:ext uri="{9D8B030D-6E8A-4147-A177-3AD203B41FA5}">
                      <a16:colId xmlns:a16="http://schemas.microsoft.com/office/drawing/2014/main" val="407337945"/>
                    </a:ext>
                  </a:extLst>
                </a:gridCol>
                <a:gridCol w="4681612">
                  <a:extLst>
                    <a:ext uri="{9D8B030D-6E8A-4147-A177-3AD203B41FA5}">
                      <a16:colId xmlns:a16="http://schemas.microsoft.com/office/drawing/2014/main" val="2741929793"/>
                    </a:ext>
                  </a:extLst>
                </a:gridCol>
                <a:gridCol w="5560680">
                  <a:extLst>
                    <a:ext uri="{9D8B030D-6E8A-4147-A177-3AD203B41FA5}">
                      <a16:colId xmlns:a16="http://schemas.microsoft.com/office/drawing/2014/main" val="1029153188"/>
                    </a:ext>
                  </a:extLst>
                </a:gridCol>
              </a:tblGrid>
              <a:tr h="545382">
                <a:tc>
                  <a:txBody>
                    <a:bodyPr/>
                    <a:lstStyle/>
                    <a:p>
                      <a:r>
                        <a:rPr lang="en-AU" sz="1200" dirty="0"/>
                        <a:t>Sr. No</a:t>
                      </a:r>
                    </a:p>
                  </a:txBody>
                  <a:tcPr/>
                </a:tc>
                <a:tc>
                  <a:txBody>
                    <a:bodyPr/>
                    <a:lstStyle/>
                    <a:p>
                      <a:r>
                        <a:rPr lang="en-AU" sz="1200" dirty="0"/>
                        <a:t>Clustered</a:t>
                      </a:r>
                    </a:p>
                  </a:txBody>
                  <a:tcPr/>
                </a:tc>
                <a:tc>
                  <a:txBody>
                    <a:bodyPr/>
                    <a:lstStyle/>
                    <a:p>
                      <a:r>
                        <a:rPr lang="en-AU" sz="1200" dirty="0"/>
                        <a:t>Non-clustered</a:t>
                      </a:r>
                    </a:p>
                  </a:txBody>
                  <a:tcPr/>
                </a:tc>
                <a:extLst>
                  <a:ext uri="{0D108BD9-81ED-4DB2-BD59-A6C34878D82A}">
                    <a16:rowId xmlns:a16="http://schemas.microsoft.com/office/drawing/2014/main" val="2244615089"/>
                  </a:ext>
                </a:extLst>
              </a:tr>
              <a:tr h="941345">
                <a:tc>
                  <a:txBody>
                    <a:bodyPr/>
                    <a:lstStyle/>
                    <a:p>
                      <a:r>
                        <a:rPr lang="en-AU" sz="1200" b="0" dirty="0"/>
                        <a:t>1</a:t>
                      </a:r>
                    </a:p>
                  </a:txBody>
                  <a:tcPr/>
                </a:tc>
                <a:tc>
                  <a:txBody>
                    <a:bodyPr/>
                    <a:lstStyle/>
                    <a:p>
                      <a:r>
                        <a:rPr lang="en-AU" sz="1200" b="0" i="0" kern="1200" dirty="0">
                          <a:solidFill>
                            <a:schemeClr val="dk1"/>
                          </a:solidFill>
                          <a:effectLst/>
                          <a:latin typeface="+mn-lt"/>
                          <a:ea typeface="+mn-ea"/>
                          <a:cs typeface="+mn-cs"/>
                        </a:rPr>
                        <a:t>A clustered index is used to define the order or to sort the table or arrange the data by alphabetical order just like a dictionary.</a:t>
                      </a:r>
                    </a:p>
                    <a:p>
                      <a:endParaRPr lang="en-AU" sz="1200" b="0" i="0" kern="1200" dirty="0">
                        <a:solidFill>
                          <a:schemeClr val="dk1"/>
                        </a:solidFill>
                        <a:effectLst/>
                        <a:latin typeface="+mn-lt"/>
                        <a:ea typeface="+mn-ea"/>
                        <a:cs typeface="+mn-cs"/>
                      </a:endParaRPr>
                    </a:p>
                    <a:p>
                      <a:r>
                        <a:rPr lang="en-AU" sz="1200" b="0" i="0" kern="1200" dirty="0">
                          <a:solidFill>
                            <a:schemeClr val="dk1"/>
                          </a:solidFill>
                          <a:effectLst/>
                          <a:latin typeface="+mn-lt"/>
                          <a:ea typeface="+mn-ea"/>
                          <a:cs typeface="+mn-cs"/>
                        </a:rPr>
                        <a:t>In SQL Server, the primary key constraint automatically builds a clustered index on a column. </a:t>
                      </a:r>
                    </a:p>
                  </a:txBody>
                  <a:tcPr/>
                </a:tc>
                <a:tc>
                  <a:txBody>
                    <a:bodyPr/>
                    <a:lstStyle/>
                    <a:p>
                      <a:r>
                        <a:rPr lang="en-AU" sz="1200" b="0" i="0" kern="1200" dirty="0">
                          <a:solidFill>
                            <a:schemeClr val="dk1"/>
                          </a:solidFill>
                          <a:effectLst/>
                          <a:latin typeface="+mn-lt"/>
                          <a:ea typeface="+mn-ea"/>
                          <a:cs typeface="+mn-cs"/>
                        </a:rPr>
                        <a:t>A non-clustered index collects the data at one place and records at another place.</a:t>
                      </a:r>
                    </a:p>
                  </a:txBody>
                  <a:tcPr/>
                </a:tc>
                <a:extLst>
                  <a:ext uri="{0D108BD9-81ED-4DB2-BD59-A6C34878D82A}">
                    <a16:rowId xmlns:a16="http://schemas.microsoft.com/office/drawing/2014/main" val="3287590828"/>
                  </a:ext>
                </a:extLst>
              </a:tr>
              <a:tr h="545382">
                <a:tc>
                  <a:txBody>
                    <a:bodyPr/>
                    <a:lstStyle/>
                    <a:p>
                      <a:r>
                        <a:rPr lang="en-AU" sz="1200" b="0" dirty="0"/>
                        <a:t>2</a:t>
                      </a:r>
                    </a:p>
                  </a:txBody>
                  <a:tcPr/>
                </a:tc>
                <a:tc>
                  <a:txBody>
                    <a:bodyPr/>
                    <a:lstStyle/>
                    <a:p>
                      <a:r>
                        <a:rPr lang="en-AU" sz="1200" b="0" i="0" kern="1200" dirty="0">
                          <a:solidFill>
                            <a:schemeClr val="dk1"/>
                          </a:solidFill>
                          <a:effectLst/>
                          <a:latin typeface="+mn-lt"/>
                          <a:ea typeface="+mn-ea"/>
                          <a:cs typeface="+mn-cs"/>
                        </a:rPr>
                        <a:t>It is faster than a non-clustered index.	</a:t>
                      </a:r>
                    </a:p>
                  </a:txBody>
                  <a:tcPr/>
                </a:tc>
                <a:tc>
                  <a:txBody>
                    <a:bodyPr/>
                    <a:lstStyle/>
                    <a:p>
                      <a:r>
                        <a:rPr lang="en-AU" sz="1200" b="0" i="0" kern="1200" dirty="0">
                          <a:solidFill>
                            <a:schemeClr val="dk1"/>
                          </a:solidFill>
                          <a:effectLst/>
                          <a:latin typeface="+mn-lt"/>
                          <a:ea typeface="+mn-ea"/>
                          <a:cs typeface="+mn-cs"/>
                        </a:rPr>
                        <a:t>It is slower than the clustered index.</a:t>
                      </a:r>
                    </a:p>
                  </a:txBody>
                  <a:tcPr/>
                </a:tc>
                <a:extLst>
                  <a:ext uri="{0D108BD9-81ED-4DB2-BD59-A6C34878D82A}">
                    <a16:rowId xmlns:a16="http://schemas.microsoft.com/office/drawing/2014/main" val="30220217"/>
                  </a:ext>
                </a:extLst>
              </a:tr>
              <a:tr h="545382">
                <a:tc>
                  <a:txBody>
                    <a:bodyPr/>
                    <a:lstStyle/>
                    <a:p>
                      <a:r>
                        <a:rPr lang="en-AU" sz="1200" b="0" dirty="0"/>
                        <a:t>3</a:t>
                      </a:r>
                    </a:p>
                  </a:txBody>
                  <a:tcPr/>
                </a:tc>
                <a:tc>
                  <a:txBody>
                    <a:bodyPr/>
                    <a:lstStyle/>
                    <a:p>
                      <a:r>
                        <a:rPr lang="en-AU" sz="1200" b="0" i="0" kern="1200" dirty="0">
                          <a:solidFill>
                            <a:schemeClr val="dk1"/>
                          </a:solidFill>
                          <a:effectLst/>
                          <a:latin typeface="+mn-lt"/>
                          <a:ea typeface="+mn-ea"/>
                          <a:cs typeface="+mn-cs"/>
                        </a:rPr>
                        <a:t>It demands less memory to execute the operation.</a:t>
                      </a:r>
                    </a:p>
                  </a:txBody>
                  <a:tcPr/>
                </a:tc>
                <a:tc>
                  <a:txBody>
                    <a:bodyPr/>
                    <a:lstStyle/>
                    <a:p>
                      <a:r>
                        <a:rPr lang="en-AU" sz="1200" b="0" i="0" kern="1200" dirty="0">
                          <a:solidFill>
                            <a:schemeClr val="dk1"/>
                          </a:solidFill>
                          <a:effectLst/>
                          <a:latin typeface="+mn-lt"/>
                          <a:ea typeface="+mn-ea"/>
                          <a:cs typeface="+mn-cs"/>
                        </a:rPr>
                        <a:t>It demands more memory to execute the operations.</a:t>
                      </a:r>
                    </a:p>
                  </a:txBody>
                  <a:tcPr/>
                </a:tc>
                <a:extLst>
                  <a:ext uri="{0D108BD9-81ED-4DB2-BD59-A6C34878D82A}">
                    <a16:rowId xmlns:a16="http://schemas.microsoft.com/office/drawing/2014/main" val="2838697145"/>
                  </a:ext>
                </a:extLst>
              </a:tr>
              <a:tr h="672389">
                <a:tc>
                  <a:txBody>
                    <a:bodyPr/>
                    <a:lstStyle/>
                    <a:p>
                      <a:r>
                        <a:rPr lang="en-AU" sz="1200" b="0" dirty="0"/>
                        <a:t>4</a:t>
                      </a:r>
                    </a:p>
                  </a:txBody>
                  <a:tcPr/>
                </a:tc>
                <a:tc>
                  <a:txBody>
                    <a:bodyPr/>
                    <a:lstStyle/>
                    <a:p>
                      <a:r>
                        <a:rPr lang="en-AU" sz="1200" b="0" i="0" kern="1200" dirty="0">
                          <a:solidFill>
                            <a:schemeClr val="dk1"/>
                          </a:solidFill>
                          <a:effectLst/>
                          <a:latin typeface="+mn-lt"/>
                          <a:ea typeface="+mn-ea"/>
                          <a:cs typeface="+mn-cs"/>
                        </a:rPr>
                        <a:t>It permits you to save data sheets in the leaf nodes of the index.</a:t>
                      </a:r>
                    </a:p>
                  </a:txBody>
                  <a:tcPr/>
                </a:tc>
                <a:tc>
                  <a:txBody>
                    <a:bodyPr/>
                    <a:lstStyle/>
                    <a:p>
                      <a:r>
                        <a:rPr lang="en-AU" sz="1200" b="0" i="0" kern="1200" dirty="0">
                          <a:solidFill>
                            <a:schemeClr val="dk1"/>
                          </a:solidFill>
                          <a:effectLst/>
                          <a:latin typeface="+mn-lt"/>
                          <a:ea typeface="+mn-ea"/>
                          <a:cs typeface="+mn-cs"/>
                        </a:rPr>
                        <a:t>It never saves data sheets in the leaf nodes of the index.</a:t>
                      </a:r>
                    </a:p>
                  </a:txBody>
                  <a:tcPr/>
                </a:tc>
                <a:extLst>
                  <a:ext uri="{0D108BD9-81ED-4DB2-BD59-A6C34878D82A}">
                    <a16:rowId xmlns:a16="http://schemas.microsoft.com/office/drawing/2014/main" val="2649966433"/>
                  </a:ext>
                </a:extLst>
              </a:tr>
              <a:tr h="545382">
                <a:tc>
                  <a:txBody>
                    <a:bodyPr/>
                    <a:lstStyle/>
                    <a:p>
                      <a:r>
                        <a:rPr lang="en-AU" sz="1200" b="0" dirty="0"/>
                        <a:t>5</a:t>
                      </a:r>
                    </a:p>
                  </a:txBody>
                  <a:tcPr/>
                </a:tc>
                <a:tc>
                  <a:txBody>
                    <a:bodyPr/>
                    <a:lstStyle/>
                    <a:p>
                      <a:r>
                        <a:rPr lang="en-AU" sz="1200" b="0" i="0" kern="1200" dirty="0">
                          <a:solidFill>
                            <a:schemeClr val="dk1"/>
                          </a:solidFill>
                          <a:effectLst/>
                          <a:latin typeface="+mn-lt"/>
                          <a:ea typeface="+mn-ea"/>
                          <a:cs typeface="+mn-cs"/>
                        </a:rPr>
                        <a:t>A single table can consist of a sole cluster index.</a:t>
                      </a:r>
                    </a:p>
                  </a:txBody>
                  <a:tcPr/>
                </a:tc>
                <a:tc>
                  <a:txBody>
                    <a:bodyPr/>
                    <a:lstStyle/>
                    <a:p>
                      <a:r>
                        <a:rPr lang="en-AU" sz="1200" b="0" i="0" kern="1200" dirty="0">
                          <a:solidFill>
                            <a:schemeClr val="dk1"/>
                          </a:solidFill>
                          <a:effectLst/>
                          <a:latin typeface="+mn-lt"/>
                          <a:ea typeface="+mn-ea"/>
                          <a:cs typeface="+mn-cs"/>
                        </a:rPr>
                        <a:t>It can consist of multiple non-clustered indexes.</a:t>
                      </a:r>
                    </a:p>
                  </a:txBody>
                  <a:tcPr/>
                </a:tc>
                <a:extLst>
                  <a:ext uri="{0D108BD9-81ED-4DB2-BD59-A6C34878D82A}">
                    <a16:rowId xmlns:a16="http://schemas.microsoft.com/office/drawing/2014/main" val="3973093931"/>
                  </a:ext>
                </a:extLst>
              </a:tr>
              <a:tr h="545382">
                <a:tc>
                  <a:txBody>
                    <a:bodyPr/>
                    <a:lstStyle/>
                    <a:p>
                      <a:r>
                        <a:rPr lang="en-AU" sz="1200" b="0" dirty="0"/>
                        <a:t>6</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1200" b="0" i="0" kern="1200" dirty="0">
                          <a:solidFill>
                            <a:schemeClr val="dk1"/>
                          </a:solidFill>
                          <a:effectLst/>
                          <a:latin typeface="+mn-lt"/>
                          <a:ea typeface="+mn-ea"/>
                          <a:cs typeface="+mn-cs"/>
                        </a:rPr>
                        <a:t>It has the natural ability to store data on the disk.</a:t>
                      </a:r>
                    </a:p>
                  </a:txBody>
                  <a:tcPr/>
                </a:tc>
                <a:tc>
                  <a:txBody>
                    <a:bodyPr/>
                    <a:lstStyle/>
                    <a:p>
                      <a:r>
                        <a:rPr lang="en-AU" sz="1200" b="0" i="0" kern="1200" dirty="0">
                          <a:solidFill>
                            <a:schemeClr val="dk1"/>
                          </a:solidFill>
                          <a:effectLst/>
                          <a:latin typeface="+mn-lt"/>
                          <a:ea typeface="+mn-ea"/>
                          <a:cs typeface="+mn-cs"/>
                        </a:rPr>
                        <a:t>It does not have the natural strength to store data on the disk.</a:t>
                      </a:r>
                    </a:p>
                  </a:txBody>
                  <a:tcPr/>
                </a:tc>
                <a:extLst>
                  <a:ext uri="{0D108BD9-81ED-4DB2-BD59-A6C34878D82A}">
                    <a16:rowId xmlns:a16="http://schemas.microsoft.com/office/drawing/2014/main" val="2741861102"/>
                  </a:ext>
                </a:extLst>
              </a:tr>
            </a:tbl>
          </a:graphicData>
        </a:graphic>
      </p:graphicFrame>
    </p:spTree>
    <p:extLst>
      <p:ext uri="{BB962C8B-B14F-4D97-AF65-F5344CB8AC3E}">
        <p14:creationId xmlns:p14="http://schemas.microsoft.com/office/powerpoint/2010/main" val="625240527"/>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C505E3D-DA9D-5247-2658-97B435459BCA}"/>
              </a:ext>
            </a:extLst>
          </p:cNvPr>
          <p:cNvSpPr>
            <a:spLocks noGrp="1"/>
          </p:cNvSpPr>
          <p:nvPr>
            <p:ph type="body" sz="quarter" idx="11"/>
          </p:nvPr>
        </p:nvSpPr>
        <p:spPr/>
        <p:txBody>
          <a:bodyPr/>
          <a:lstStyle/>
          <a:p>
            <a:r>
              <a:rPr lang="en-AU" dirty="0"/>
              <a:t>Best Practices</a:t>
            </a:r>
          </a:p>
        </p:txBody>
      </p:sp>
    </p:spTree>
    <p:extLst>
      <p:ext uri="{BB962C8B-B14F-4D97-AF65-F5344CB8AC3E}">
        <p14:creationId xmlns:p14="http://schemas.microsoft.com/office/powerpoint/2010/main" val="1522444555"/>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1">
            <a:extLst>
              <a:ext uri="{FF2B5EF4-FFF2-40B4-BE49-F238E27FC236}">
                <a16:creationId xmlns:a16="http://schemas.microsoft.com/office/drawing/2014/main" id="{69C5AA14-1F99-1E7C-336D-97109B113BC6}"/>
              </a:ext>
            </a:extLst>
          </p:cNvPr>
          <p:cNvGraphicFramePr>
            <a:graphicFrameLocks noGrp="1"/>
          </p:cNvGraphicFramePr>
          <p:nvPr>
            <p:extLst>
              <p:ext uri="{D42A27DB-BD31-4B8C-83A1-F6EECF244321}">
                <p14:modId xmlns:p14="http://schemas.microsoft.com/office/powerpoint/2010/main" val="4116649755"/>
              </p:ext>
            </p:extLst>
          </p:nvPr>
        </p:nvGraphicFramePr>
        <p:xfrm>
          <a:off x="286910" y="609251"/>
          <a:ext cx="11541993" cy="1977427"/>
        </p:xfrm>
        <a:graphic>
          <a:graphicData uri="http://schemas.openxmlformats.org/drawingml/2006/table">
            <a:tbl>
              <a:tblPr firstRow="1" bandRow="1">
                <a:tableStyleId>{9DCAF9ED-07DC-4A11-8D7F-57B35C25682E}</a:tableStyleId>
              </a:tblPr>
              <a:tblGrid>
                <a:gridCol w="11541993">
                  <a:extLst>
                    <a:ext uri="{9D8B030D-6E8A-4147-A177-3AD203B41FA5}">
                      <a16:colId xmlns:a16="http://schemas.microsoft.com/office/drawing/2014/main" val="2659815281"/>
                    </a:ext>
                  </a:extLst>
                </a:gridCol>
              </a:tblGrid>
              <a:tr h="472593">
                <a:tc>
                  <a:txBody>
                    <a:bodyPr/>
                    <a:lstStyle/>
                    <a:p>
                      <a:r>
                        <a:rPr lang="en-US"/>
                        <a:t>Inefficient</a:t>
                      </a:r>
                      <a:endParaRPr lang="en-US" dirty="0"/>
                    </a:p>
                  </a:txBody>
                  <a:tcPr/>
                </a:tc>
                <a:extLst>
                  <a:ext uri="{0D108BD9-81ED-4DB2-BD59-A6C34878D82A}">
                    <a16:rowId xmlns:a16="http://schemas.microsoft.com/office/drawing/2014/main" val="3085071066"/>
                  </a:ext>
                </a:extLst>
              </a:tr>
              <a:tr h="1504834">
                <a:tc>
                  <a:txBody>
                    <a:bodyPr/>
                    <a:lstStyle/>
                    <a:p>
                      <a:pPr lvl="0">
                        <a:buNone/>
                      </a:pPr>
                      <a:r>
                        <a:rPr lang="en-US" sz="1800" kern="1200">
                          <a:solidFill>
                            <a:schemeClr val="dk1"/>
                          </a:solidFill>
                          <a:latin typeface="+mn-lt"/>
                          <a:ea typeface="+mn-ea"/>
                          <a:cs typeface="+mn-cs"/>
                        </a:rPr>
                        <a:t>SELECT *</a:t>
                      </a:r>
                    </a:p>
                    <a:p>
                      <a:pPr lvl="0">
                        <a:buNone/>
                      </a:pPr>
                      <a:r>
                        <a:rPr lang="en-US" sz="1800" kern="1200">
                          <a:solidFill>
                            <a:schemeClr val="dk1"/>
                          </a:solidFill>
                          <a:latin typeface="+mn-lt"/>
                          <a:ea typeface="+mn-ea"/>
                          <a:cs typeface="+mn-cs"/>
                        </a:rPr>
                        <a:t>FROM Customers</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699504418"/>
                  </a:ext>
                </a:extLst>
              </a:tr>
            </a:tbl>
          </a:graphicData>
        </a:graphic>
      </p:graphicFrame>
      <p:sp>
        <p:nvSpPr>
          <p:cNvPr id="3" name="Title 2">
            <a:extLst>
              <a:ext uri="{FF2B5EF4-FFF2-40B4-BE49-F238E27FC236}">
                <a16:creationId xmlns:a16="http://schemas.microsoft.com/office/drawing/2014/main" id="{B8442509-7598-9C29-E924-82758BBC1B04}"/>
              </a:ext>
            </a:extLst>
          </p:cNvPr>
          <p:cNvSpPr>
            <a:spLocks noGrp="1"/>
          </p:cNvSpPr>
          <p:nvPr>
            <p:ph type="title"/>
          </p:nvPr>
        </p:nvSpPr>
        <p:spPr>
          <a:xfrm>
            <a:off x="291524" y="152278"/>
            <a:ext cx="8239486" cy="454969"/>
          </a:xfrm>
        </p:spPr>
        <p:txBody>
          <a:bodyPr/>
          <a:lstStyle/>
          <a:p>
            <a:r>
              <a:rPr lang="en-AU" b="1" dirty="0">
                <a:ea typeface="Calibri"/>
                <a:cs typeface="Calibri"/>
              </a:rPr>
              <a:t>#1 Avoid using SELECT *</a:t>
            </a:r>
            <a:endParaRPr lang="en-GB" dirty="0">
              <a:ea typeface="Calibri"/>
            </a:endParaRPr>
          </a:p>
        </p:txBody>
      </p:sp>
    </p:spTree>
    <p:extLst>
      <p:ext uri="{BB962C8B-B14F-4D97-AF65-F5344CB8AC3E}">
        <p14:creationId xmlns:p14="http://schemas.microsoft.com/office/powerpoint/2010/main" val="3012906686"/>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1">
            <a:extLst>
              <a:ext uri="{FF2B5EF4-FFF2-40B4-BE49-F238E27FC236}">
                <a16:creationId xmlns:a16="http://schemas.microsoft.com/office/drawing/2014/main" id="{69C5AA14-1F99-1E7C-336D-97109B113BC6}"/>
              </a:ext>
            </a:extLst>
          </p:cNvPr>
          <p:cNvGraphicFramePr>
            <a:graphicFrameLocks noGrp="1"/>
          </p:cNvGraphicFramePr>
          <p:nvPr>
            <p:extLst>
              <p:ext uri="{D42A27DB-BD31-4B8C-83A1-F6EECF244321}">
                <p14:modId xmlns:p14="http://schemas.microsoft.com/office/powerpoint/2010/main" val="1591250140"/>
              </p:ext>
            </p:extLst>
          </p:nvPr>
        </p:nvGraphicFramePr>
        <p:xfrm>
          <a:off x="286910" y="609251"/>
          <a:ext cx="11541993" cy="2209953"/>
        </p:xfrm>
        <a:graphic>
          <a:graphicData uri="http://schemas.openxmlformats.org/drawingml/2006/table">
            <a:tbl>
              <a:tblPr firstRow="1" bandRow="1">
                <a:tableStyleId>{9DCAF9ED-07DC-4A11-8D7F-57B35C25682E}</a:tableStyleId>
              </a:tblPr>
              <a:tblGrid>
                <a:gridCol w="11541993">
                  <a:extLst>
                    <a:ext uri="{9D8B030D-6E8A-4147-A177-3AD203B41FA5}">
                      <a16:colId xmlns:a16="http://schemas.microsoft.com/office/drawing/2014/main" val="2659815281"/>
                    </a:ext>
                  </a:extLst>
                </a:gridCol>
              </a:tblGrid>
              <a:tr h="472593">
                <a:tc>
                  <a:txBody>
                    <a:bodyPr/>
                    <a:lstStyle/>
                    <a:p>
                      <a:r>
                        <a:rPr lang="en-US"/>
                        <a:t>Inefficient</a:t>
                      </a:r>
                      <a:endParaRPr lang="en-US" dirty="0"/>
                    </a:p>
                  </a:txBody>
                  <a:tcPr/>
                </a:tc>
                <a:extLst>
                  <a:ext uri="{0D108BD9-81ED-4DB2-BD59-A6C34878D82A}">
                    <a16:rowId xmlns:a16="http://schemas.microsoft.com/office/drawing/2014/main" val="3085071066"/>
                  </a:ext>
                </a:extLst>
              </a:tr>
              <a:tr h="1504834">
                <a:tc>
                  <a:txBody>
                    <a:bodyPr/>
                    <a:lstStyle/>
                    <a:p>
                      <a:pPr lvl="0">
                        <a:buNone/>
                      </a:pPr>
                      <a:r>
                        <a:rPr lang="en-US" sz="1800" kern="1200" dirty="0">
                          <a:solidFill>
                            <a:schemeClr val="dk1"/>
                          </a:solidFill>
                          <a:latin typeface="+mn-lt"/>
                          <a:ea typeface="+mn-ea"/>
                          <a:cs typeface="+mn-cs"/>
                        </a:rPr>
                        <a:t>SELECT *</a:t>
                      </a:r>
                    </a:p>
                    <a:p>
                      <a:pPr lvl="0">
                        <a:buNone/>
                      </a:pPr>
                      <a:r>
                        <a:rPr lang="en-US" sz="1800" kern="1200" dirty="0">
                          <a:solidFill>
                            <a:schemeClr val="dk1"/>
                          </a:solidFill>
                          <a:latin typeface="+mn-lt"/>
                          <a:ea typeface="+mn-ea"/>
                          <a:cs typeface="+mn-cs"/>
                        </a:rPr>
                        <a:t>FROM Customers</a:t>
                      </a:r>
                    </a:p>
                    <a:p>
                      <a:pPr lvl="0">
                        <a:buNone/>
                      </a:pPr>
                      <a:endParaRPr lang="en-US" sz="1800" kern="1200" dirty="0">
                        <a:solidFill>
                          <a:schemeClr val="dk1"/>
                        </a:solidFill>
                        <a:latin typeface="+mn-lt"/>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kern="1200" dirty="0">
                          <a:solidFill>
                            <a:schemeClr val="dk1"/>
                          </a:solidFill>
                          <a:latin typeface="+mn-lt"/>
                          <a:ea typeface="+mn-ea"/>
                          <a:cs typeface="+mn-cs"/>
                        </a:rPr>
                        <a:t>What happens when schema changes?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kern="1200" dirty="0">
                          <a:solidFill>
                            <a:schemeClr val="dk1"/>
                          </a:solidFill>
                          <a:latin typeface="+mn-lt"/>
                          <a:ea typeface="+mn-ea"/>
                          <a:cs typeface="+mn-cs"/>
                        </a:rPr>
                        <a:t>Can this query use index?</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AU" sz="1800" kern="1200" dirty="0">
                          <a:solidFill>
                            <a:schemeClr val="dk1"/>
                          </a:solidFill>
                          <a:latin typeface="+mn-lt"/>
                          <a:ea typeface="+mn-ea"/>
                          <a:cs typeface="+mn-cs"/>
                        </a:rPr>
                        <a:t>It burdens database resources by querying a lot of unnecessary data</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699504418"/>
                  </a:ext>
                </a:extLst>
              </a:tr>
            </a:tbl>
          </a:graphicData>
        </a:graphic>
      </p:graphicFrame>
      <p:sp>
        <p:nvSpPr>
          <p:cNvPr id="3" name="Title 2">
            <a:extLst>
              <a:ext uri="{FF2B5EF4-FFF2-40B4-BE49-F238E27FC236}">
                <a16:creationId xmlns:a16="http://schemas.microsoft.com/office/drawing/2014/main" id="{B8442509-7598-9C29-E924-82758BBC1B04}"/>
              </a:ext>
            </a:extLst>
          </p:cNvPr>
          <p:cNvSpPr>
            <a:spLocks noGrp="1"/>
          </p:cNvSpPr>
          <p:nvPr>
            <p:ph type="title"/>
          </p:nvPr>
        </p:nvSpPr>
        <p:spPr>
          <a:xfrm>
            <a:off x="291524" y="152278"/>
            <a:ext cx="8239486" cy="454969"/>
          </a:xfrm>
        </p:spPr>
        <p:txBody>
          <a:bodyPr/>
          <a:lstStyle/>
          <a:p>
            <a:r>
              <a:rPr lang="en-AU" b="1" dirty="0">
                <a:ea typeface="Calibri"/>
                <a:cs typeface="Calibri"/>
              </a:rPr>
              <a:t>#1 </a:t>
            </a:r>
            <a:r>
              <a:rPr lang="en-AU" b="1">
                <a:ea typeface="Calibri"/>
                <a:cs typeface="Calibri"/>
              </a:rPr>
              <a:t>SELECT fields instead of using SELECT *</a:t>
            </a:r>
            <a:endParaRPr lang="en-GB" dirty="0">
              <a:ea typeface="Calibri"/>
            </a:endParaRPr>
          </a:p>
        </p:txBody>
      </p:sp>
      <p:graphicFrame>
        <p:nvGraphicFramePr>
          <p:cNvPr id="6" name="Table 5">
            <a:extLst>
              <a:ext uri="{FF2B5EF4-FFF2-40B4-BE49-F238E27FC236}">
                <a16:creationId xmlns:a16="http://schemas.microsoft.com/office/drawing/2014/main" id="{663F8987-04D4-00EA-B278-10B6C01BA03A}"/>
              </a:ext>
            </a:extLst>
          </p:cNvPr>
          <p:cNvGraphicFramePr>
            <a:graphicFrameLocks noGrp="1"/>
          </p:cNvGraphicFramePr>
          <p:nvPr>
            <p:extLst>
              <p:ext uri="{D42A27DB-BD31-4B8C-83A1-F6EECF244321}">
                <p14:modId xmlns:p14="http://schemas.microsoft.com/office/powerpoint/2010/main" val="361917310"/>
              </p:ext>
            </p:extLst>
          </p:nvPr>
        </p:nvGraphicFramePr>
        <p:xfrm>
          <a:off x="286910" y="3592986"/>
          <a:ext cx="11541993" cy="1977427"/>
        </p:xfrm>
        <a:graphic>
          <a:graphicData uri="http://schemas.openxmlformats.org/drawingml/2006/table">
            <a:tbl>
              <a:tblPr firstRow="1" bandRow="1">
                <a:tableStyleId>{9DCAF9ED-07DC-4A11-8D7F-57B35C25682E}</a:tableStyleId>
              </a:tblPr>
              <a:tblGrid>
                <a:gridCol w="11541993">
                  <a:extLst>
                    <a:ext uri="{9D8B030D-6E8A-4147-A177-3AD203B41FA5}">
                      <a16:colId xmlns:a16="http://schemas.microsoft.com/office/drawing/2014/main" val="2659815281"/>
                    </a:ext>
                  </a:extLst>
                </a:gridCol>
              </a:tblGrid>
              <a:tr h="472593">
                <a:tc>
                  <a:txBody>
                    <a:bodyPr/>
                    <a:lstStyle/>
                    <a:p>
                      <a:r>
                        <a:rPr lang="en-US"/>
                        <a:t>Efficient</a:t>
                      </a:r>
                      <a:endParaRPr lang="en-US" dirty="0"/>
                    </a:p>
                  </a:txBody>
                  <a:tcPr/>
                </a:tc>
                <a:extLst>
                  <a:ext uri="{0D108BD9-81ED-4DB2-BD59-A6C34878D82A}">
                    <a16:rowId xmlns:a16="http://schemas.microsoft.com/office/drawing/2014/main" val="3085071066"/>
                  </a:ext>
                </a:extLst>
              </a:tr>
              <a:tr h="1504834">
                <a:tc>
                  <a:txBody>
                    <a:bodyPr/>
                    <a:lstStyle/>
                    <a:p>
                      <a:pPr lvl="0">
                        <a:buNone/>
                      </a:pPr>
                      <a:r>
                        <a:rPr lang="en-AU" sz="1800" kern="1200">
                          <a:solidFill>
                            <a:schemeClr val="dk1"/>
                          </a:solidFill>
                          <a:latin typeface="+mn-lt"/>
                          <a:ea typeface="+mn-ea"/>
                          <a:cs typeface="+mn-cs"/>
                        </a:rPr>
                        <a:t>SELECT FirstName, LastName, Address, City, State, Zip</a:t>
                      </a:r>
                    </a:p>
                    <a:p>
                      <a:pPr lvl="0">
                        <a:buNone/>
                      </a:pPr>
                      <a:r>
                        <a:rPr lang="en-AU" sz="1800" kern="1200">
                          <a:solidFill>
                            <a:schemeClr val="dk1"/>
                          </a:solidFill>
                          <a:latin typeface="+mn-lt"/>
                          <a:ea typeface="+mn-ea"/>
                          <a:cs typeface="+mn-cs"/>
                        </a:rPr>
                        <a:t>FROM Customers</a:t>
                      </a:r>
                    </a:p>
                    <a:p>
                      <a:pPr lvl="0">
                        <a:buNone/>
                      </a:pPr>
                      <a:endParaRPr lang="en-AU" sz="1800" kern="1200">
                        <a:solidFill>
                          <a:schemeClr val="dk1"/>
                        </a:solidFill>
                        <a:latin typeface="+mn-lt"/>
                        <a:ea typeface="+mn-ea"/>
                        <a:cs typeface="+mn-cs"/>
                      </a:endParaRPr>
                    </a:p>
                    <a:p>
                      <a:pPr marL="285750" lvl="0" indent="-285750">
                        <a:buFont typeface="Arial" panose="020B0604020202020204" pitchFamily="34" charset="0"/>
                        <a:buChar char="•"/>
                      </a:pPr>
                      <a:r>
                        <a:rPr lang="en-AU" sz="1800" kern="1200">
                          <a:solidFill>
                            <a:schemeClr val="dk1"/>
                          </a:solidFill>
                          <a:latin typeface="+mn-lt"/>
                          <a:ea typeface="+mn-ea"/>
                          <a:cs typeface="+mn-cs"/>
                        </a:rPr>
                        <a:t>This query only pulls the required information for mailing addresses</a:t>
                      </a:r>
                    </a:p>
                    <a:p>
                      <a:pPr marL="285750" lvl="0" indent="-285750">
                        <a:buFont typeface="Arial" panose="020B0604020202020204" pitchFamily="34" charset="0"/>
                        <a:buChar char="•"/>
                      </a:pPr>
                      <a:r>
                        <a:rPr lang="en-AU" sz="1800" kern="1200">
                          <a:solidFill>
                            <a:schemeClr val="dk1"/>
                          </a:solidFill>
                          <a:latin typeface="+mn-lt"/>
                          <a:ea typeface="+mn-ea"/>
                          <a:cs typeface="+mn-cs"/>
                        </a:rPr>
                        <a:t>It does not burden database resources by querying a lot of unnecessary data</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699504418"/>
                  </a:ext>
                </a:extLst>
              </a:tr>
            </a:tbl>
          </a:graphicData>
        </a:graphic>
      </p:graphicFrame>
    </p:spTree>
    <p:extLst>
      <p:ext uri="{BB962C8B-B14F-4D97-AF65-F5344CB8AC3E}">
        <p14:creationId xmlns:p14="http://schemas.microsoft.com/office/powerpoint/2010/main" val="3331088135"/>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1">
            <a:extLst>
              <a:ext uri="{FF2B5EF4-FFF2-40B4-BE49-F238E27FC236}">
                <a16:creationId xmlns:a16="http://schemas.microsoft.com/office/drawing/2014/main" id="{69C5AA14-1F99-1E7C-336D-97109B113BC6}"/>
              </a:ext>
            </a:extLst>
          </p:cNvPr>
          <p:cNvGraphicFramePr>
            <a:graphicFrameLocks noGrp="1"/>
          </p:cNvGraphicFramePr>
          <p:nvPr>
            <p:extLst>
              <p:ext uri="{D42A27DB-BD31-4B8C-83A1-F6EECF244321}">
                <p14:modId xmlns:p14="http://schemas.microsoft.com/office/powerpoint/2010/main" val="2367357447"/>
              </p:ext>
            </p:extLst>
          </p:nvPr>
        </p:nvGraphicFramePr>
        <p:xfrm>
          <a:off x="286910" y="609251"/>
          <a:ext cx="11541993" cy="1977427"/>
        </p:xfrm>
        <a:graphic>
          <a:graphicData uri="http://schemas.openxmlformats.org/drawingml/2006/table">
            <a:tbl>
              <a:tblPr firstRow="1" bandRow="1">
                <a:tableStyleId>{9DCAF9ED-07DC-4A11-8D7F-57B35C25682E}</a:tableStyleId>
              </a:tblPr>
              <a:tblGrid>
                <a:gridCol w="11541993">
                  <a:extLst>
                    <a:ext uri="{9D8B030D-6E8A-4147-A177-3AD203B41FA5}">
                      <a16:colId xmlns:a16="http://schemas.microsoft.com/office/drawing/2014/main" val="2659815281"/>
                    </a:ext>
                  </a:extLst>
                </a:gridCol>
              </a:tblGrid>
              <a:tr h="472593">
                <a:tc>
                  <a:txBody>
                    <a:bodyPr/>
                    <a:lstStyle/>
                    <a:p>
                      <a:r>
                        <a:rPr lang="en-US"/>
                        <a:t>Inefficient and inaccurate</a:t>
                      </a:r>
                      <a:endParaRPr lang="en-US" dirty="0"/>
                    </a:p>
                  </a:txBody>
                  <a:tcPr/>
                </a:tc>
                <a:extLst>
                  <a:ext uri="{0D108BD9-81ED-4DB2-BD59-A6C34878D82A}">
                    <a16:rowId xmlns:a16="http://schemas.microsoft.com/office/drawing/2014/main" val="3085071066"/>
                  </a:ext>
                </a:extLst>
              </a:tr>
              <a:tr h="1504834">
                <a:tc>
                  <a:txBody>
                    <a:bodyPr/>
                    <a:lstStyle/>
                    <a:p>
                      <a:pPr lvl="0">
                        <a:buNone/>
                      </a:pPr>
                      <a:r>
                        <a:rPr lang="en-AU" sz="1800" kern="1200" dirty="0">
                          <a:solidFill>
                            <a:schemeClr val="dk1"/>
                          </a:solidFill>
                          <a:latin typeface="+mn-lt"/>
                          <a:ea typeface="+mn-ea"/>
                          <a:cs typeface="+mn-cs"/>
                        </a:rPr>
                        <a:t>SELECT DISTINCT FirstName, </a:t>
                      </a:r>
                      <a:r>
                        <a:rPr lang="en-AU" sz="1800" kern="1200" dirty="0" err="1">
                          <a:solidFill>
                            <a:schemeClr val="dk1"/>
                          </a:solidFill>
                          <a:latin typeface="+mn-lt"/>
                          <a:ea typeface="+mn-ea"/>
                          <a:cs typeface="+mn-cs"/>
                        </a:rPr>
                        <a:t>LastName</a:t>
                      </a:r>
                      <a:r>
                        <a:rPr lang="en-AU" sz="1800" kern="1200" dirty="0">
                          <a:solidFill>
                            <a:schemeClr val="dk1"/>
                          </a:solidFill>
                          <a:latin typeface="+mn-lt"/>
                          <a:ea typeface="+mn-ea"/>
                          <a:cs typeface="+mn-cs"/>
                        </a:rPr>
                        <a:t>, State</a:t>
                      </a:r>
                    </a:p>
                    <a:p>
                      <a:pPr lvl="0">
                        <a:buNone/>
                      </a:pPr>
                      <a:r>
                        <a:rPr lang="en-AU" sz="1800" kern="1200">
                          <a:solidFill>
                            <a:schemeClr val="dk1"/>
                          </a:solidFill>
                          <a:latin typeface="+mn-lt"/>
                          <a:ea typeface="+mn-ea"/>
                          <a:cs typeface="+mn-cs"/>
                        </a:rPr>
                        <a:t>FROM Customers</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699504418"/>
                  </a:ext>
                </a:extLst>
              </a:tr>
            </a:tbl>
          </a:graphicData>
        </a:graphic>
      </p:graphicFrame>
      <p:sp>
        <p:nvSpPr>
          <p:cNvPr id="3" name="Title 2">
            <a:extLst>
              <a:ext uri="{FF2B5EF4-FFF2-40B4-BE49-F238E27FC236}">
                <a16:creationId xmlns:a16="http://schemas.microsoft.com/office/drawing/2014/main" id="{B8442509-7598-9C29-E924-82758BBC1B04}"/>
              </a:ext>
            </a:extLst>
          </p:cNvPr>
          <p:cNvSpPr>
            <a:spLocks noGrp="1"/>
          </p:cNvSpPr>
          <p:nvPr>
            <p:ph type="title"/>
          </p:nvPr>
        </p:nvSpPr>
        <p:spPr>
          <a:xfrm>
            <a:off x="291524" y="152278"/>
            <a:ext cx="8239486" cy="454969"/>
          </a:xfrm>
        </p:spPr>
        <p:txBody>
          <a:bodyPr/>
          <a:lstStyle/>
          <a:p>
            <a:r>
              <a:rPr lang="en-AU" b="1" dirty="0">
                <a:ea typeface="Calibri"/>
                <a:cs typeface="Calibri"/>
              </a:rPr>
              <a:t>#2 Avoid SELECT DISTINCT</a:t>
            </a:r>
            <a:endParaRPr lang="en-GB" dirty="0">
              <a:ea typeface="Calibri"/>
            </a:endParaRPr>
          </a:p>
        </p:txBody>
      </p:sp>
    </p:spTree>
    <p:extLst>
      <p:ext uri="{BB962C8B-B14F-4D97-AF65-F5344CB8AC3E}">
        <p14:creationId xmlns:p14="http://schemas.microsoft.com/office/powerpoint/2010/main" val="3691219882"/>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1">
            <a:extLst>
              <a:ext uri="{FF2B5EF4-FFF2-40B4-BE49-F238E27FC236}">
                <a16:creationId xmlns:a16="http://schemas.microsoft.com/office/drawing/2014/main" id="{69C5AA14-1F99-1E7C-336D-97109B113BC6}"/>
              </a:ext>
            </a:extLst>
          </p:cNvPr>
          <p:cNvGraphicFramePr>
            <a:graphicFrameLocks noGrp="1"/>
          </p:cNvGraphicFramePr>
          <p:nvPr>
            <p:extLst>
              <p:ext uri="{D42A27DB-BD31-4B8C-83A1-F6EECF244321}">
                <p14:modId xmlns:p14="http://schemas.microsoft.com/office/powerpoint/2010/main" val="1406894693"/>
              </p:ext>
            </p:extLst>
          </p:nvPr>
        </p:nvGraphicFramePr>
        <p:xfrm>
          <a:off x="286910" y="609251"/>
          <a:ext cx="11541993" cy="2209953"/>
        </p:xfrm>
        <a:graphic>
          <a:graphicData uri="http://schemas.openxmlformats.org/drawingml/2006/table">
            <a:tbl>
              <a:tblPr firstRow="1" bandRow="1">
                <a:tableStyleId>{9DCAF9ED-07DC-4A11-8D7F-57B35C25682E}</a:tableStyleId>
              </a:tblPr>
              <a:tblGrid>
                <a:gridCol w="11541993">
                  <a:extLst>
                    <a:ext uri="{9D8B030D-6E8A-4147-A177-3AD203B41FA5}">
                      <a16:colId xmlns:a16="http://schemas.microsoft.com/office/drawing/2014/main" val="2659815281"/>
                    </a:ext>
                  </a:extLst>
                </a:gridCol>
              </a:tblGrid>
              <a:tr h="472593">
                <a:tc>
                  <a:txBody>
                    <a:bodyPr/>
                    <a:lstStyle/>
                    <a:p>
                      <a:r>
                        <a:rPr lang="en-US"/>
                        <a:t>Inefficient and inaccurate</a:t>
                      </a:r>
                      <a:endParaRPr lang="en-US" dirty="0"/>
                    </a:p>
                  </a:txBody>
                  <a:tcPr/>
                </a:tc>
                <a:extLst>
                  <a:ext uri="{0D108BD9-81ED-4DB2-BD59-A6C34878D82A}">
                    <a16:rowId xmlns:a16="http://schemas.microsoft.com/office/drawing/2014/main" val="3085071066"/>
                  </a:ext>
                </a:extLst>
              </a:tr>
              <a:tr h="1504834">
                <a:tc>
                  <a:txBody>
                    <a:bodyPr/>
                    <a:lstStyle/>
                    <a:p>
                      <a:pPr lvl="0">
                        <a:buNone/>
                      </a:pPr>
                      <a:r>
                        <a:rPr lang="en-AU" sz="1800" kern="1200">
                          <a:solidFill>
                            <a:schemeClr val="dk1"/>
                          </a:solidFill>
                          <a:latin typeface="+mn-lt"/>
                          <a:ea typeface="+mn-ea"/>
                          <a:cs typeface="+mn-cs"/>
                        </a:rPr>
                        <a:t>SELECT DISTINCT FirstName, LastName, State</a:t>
                      </a:r>
                    </a:p>
                    <a:p>
                      <a:pPr lvl="0">
                        <a:buNone/>
                      </a:pPr>
                      <a:r>
                        <a:rPr lang="en-AU" sz="1800" kern="1200">
                          <a:solidFill>
                            <a:schemeClr val="dk1"/>
                          </a:solidFill>
                          <a:latin typeface="+mn-lt"/>
                          <a:ea typeface="+mn-ea"/>
                          <a:cs typeface="+mn-cs"/>
                        </a:rPr>
                        <a:t>FROM Customers</a:t>
                      </a:r>
                    </a:p>
                    <a:p>
                      <a:pPr lvl="0">
                        <a:buNone/>
                      </a:pPr>
                      <a:endParaRPr lang="en-AU" sz="1800" kern="1200">
                        <a:solidFill>
                          <a:schemeClr val="dk1"/>
                        </a:solidFill>
                        <a:latin typeface="+mn-lt"/>
                        <a:ea typeface="+mn-ea"/>
                        <a:cs typeface="+mn-cs"/>
                      </a:endParaRPr>
                    </a:p>
                    <a:p>
                      <a:pPr marL="285750" lvl="0" indent="-285750">
                        <a:buFont typeface="Arial" panose="020B0604020202020204" pitchFamily="34" charset="0"/>
                        <a:buChar char="•"/>
                      </a:pPr>
                      <a:r>
                        <a:rPr lang="en-AU" sz="1800" kern="1200">
                          <a:solidFill>
                            <a:schemeClr val="dk1"/>
                          </a:solidFill>
                          <a:latin typeface="+mn-lt"/>
                          <a:ea typeface="+mn-ea"/>
                          <a:cs typeface="+mn-cs"/>
                        </a:rPr>
                        <a:t>SELECT DISTINCT works by GROUPing all fields in the query to create distinct results. To accomplish this goal however, a large amount of processing power is required. </a:t>
                      </a:r>
                    </a:p>
                    <a:p>
                      <a:pPr marL="285750" lvl="0" indent="-285750">
                        <a:buFont typeface="Arial" panose="020B0604020202020204" pitchFamily="34" charset="0"/>
                        <a:buChar char="•"/>
                      </a:pPr>
                      <a:r>
                        <a:rPr lang="en-AU" sz="1800" kern="1200">
                          <a:solidFill>
                            <a:schemeClr val="dk1"/>
                          </a:solidFill>
                          <a:latin typeface="+mn-lt"/>
                          <a:ea typeface="+mn-ea"/>
                          <a:cs typeface="+mn-cs"/>
                        </a:rPr>
                        <a:t>This query doesn’t account for multiple people in the same state having the same first and last name</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699504418"/>
                  </a:ext>
                </a:extLst>
              </a:tr>
            </a:tbl>
          </a:graphicData>
        </a:graphic>
      </p:graphicFrame>
      <p:sp>
        <p:nvSpPr>
          <p:cNvPr id="3" name="Title 2">
            <a:extLst>
              <a:ext uri="{FF2B5EF4-FFF2-40B4-BE49-F238E27FC236}">
                <a16:creationId xmlns:a16="http://schemas.microsoft.com/office/drawing/2014/main" id="{B8442509-7598-9C29-E924-82758BBC1B04}"/>
              </a:ext>
            </a:extLst>
          </p:cNvPr>
          <p:cNvSpPr>
            <a:spLocks noGrp="1"/>
          </p:cNvSpPr>
          <p:nvPr>
            <p:ph type="title"/>
          </p:nvPr>
        </p:nvSpPr>
        <p:spPr>
          <a:xfrm>
            <a:off x="291524" y="152278"/>
            <a:ext cx="8239486" cy="454969"/>
          </a:xfrm>
        </p:spPr>
        <p:txBody>
          <a:bodyPr/>
          <a:lstStyle/>
          <a:p>
            <a:r>
              <a:rPr lang="en-AU" b="1" dirty="0">
                <a:ea typeface="Calibri"/>
                <a:cs typeface="Calibri"/>
              </a:rPr>
              <a:t>#2 Avoid SELECT DISTINCT</a:t>
            </a:r>
            <a:endParaRPr lang="en-GB" dirty="0">
              <a:ea typeface="Calibri"/>
            </a:endParaRPr>
          </a:p>
        </p:txBody>
      </p:sp>
      <p:graphicFrame>
        <p:nvGraphicFramePr>
          <p:cNvPr id="6" name="Table 5">
            <a:extLst>
              <a:ext uri="{FF2B5EF4-FFF2-40B4-BE49-F238E27FC236}">
                <a16:creationId xmlns:a16="http://schemas.microsoft.com/office/drawing/2014/main" id="{663F8987-04D4-00EA-B278-10B6C01BA03A}"/>
              </a:ext>
            </a:extLst>
          </p:cNvPr>
          <p:cNvGraphicFramePr>
            <a:graphicFrameLocks noGrp="1"/>
          </p:cNvGraphicFramePr>
          <p:nvPr>
            <p:extLst>
              <p:ext uri="{D42A27DB-BD31-4B8C-83A1-F6EECF244321}">
                <p14:modId xmlns:p14="http://schemas.microsoft.com/office/powerpoint/2010/main" val="2800249120"/>
              </p:ext>
            </p:extLst>
          </p:nvPr>
        </p:nvGraphicFramePr>
        <p:xfrm>
          <a:off x="286910" y="3592986"/>
          <a:ext cx="11541993" cy="1977427"/>
        </p:xfrm>
        <a:graphic>
          <a:graphicData uri="http://schemas.openxmlformats.org/drawingml/2006/table">
            <a:tbl>
              <a:tblPr firstRow="1" bandRow="1">
                <a:tableStyleId>{9DCAF9ED-07DC-4A11-8D7F-57B35C25682E}</a:tableStyleId>
              </a:tblPr>
              <a:tblGrid>
                <a:gridCol w="11541993">
                  <a:extLst>
                    <a:ext uri="{9D8B030D-6E8A-4147-A177-3AD203B41FA5}">
                      <a16:colId xmlns:a16="http://schemas.microsoft.com/office/drawing/2014/main" val="2659815281"/>
                    </a:ext>
                  </a:extLst>
                </a:gridCol>
              </a:tblGrid>
              <a:tr h="472593">
                <a:tc>
                  <a:txBody>
                    <a:bodyPr/>
                    <a:lstStyle/>
                    <a:p>
                      <a:r>
                        <a:rPr lang="en-US"/>
                        <a:t>Efficient and accurate</a:t>
                      </a:r>
                      <a:endParaRPr lang="en-US" dirty="0"/>
                    </a:p>
                  </a:txBody>
                  <a:tcPr/>
                </a:tc>
                <a:extLst>
                  <a:ext uri="{0D108BD9-81ED-4DB2-BD59-A6C34878D82A}">
                    <a16:rowId xmlns:a16="http://schemas.microsoft.com/office/drawing/2014/main" val="3085071066"/>
                  </a:ext>
                </a:extLst>
              </a:tr>
              <a:tr h="1504834">
                <a:tc>
                  <a:txBody>
                    <a:bodyPr/>
                    <a:lstStyle/>
                    <a:p>
                      <a:pPr lvl="0">
                        <a:buNone/>
                      </a:pPr>
                      <a:r>
                        <a:rPr lang="en-AU" sz="1800" kern="1200">
                          <a:solidFill>
                            <a:schemeClr val="dk1"/>
                          </a:solidFill>
                          <a:latin typeface="+mn-lt"/>
                          <a:ea typeface="+mn-ea"/>
                          <a:cs typeface="+mn-cs"/>
                        </a:rPr>
                        <a:t>SELECT FirstName, LastName, Address, City, State, Zip</a:t>
                      </a:r>
                    </a:p>
                    <a:p>
                      <a:pPr lvl="0">
                        <a:buNone/>
                      </a:pPr>
                      <a:r>
                        <a:rPr lang="en-AU" sz="1800" kern="1200">
                          <a:solidFill>
                            <a:schemeClr val="dk1"/>
                          </a:solidFill>
                          <a:latin typeface="+mn-lt"/>
                          <a:ea typeface="+mn-ea"/>
                          <a:cs typeface="+mn-cs"/>
                        </a:rPr>
                        <a:t>FROM Customers</a:t>
                      </a:r>
                    </a:p>
                    <a:p>
                      <a:pPr lvl="0">
                        <a:buNone/>
                      </a:pPr>
                      <a:endParaRPr lang="en-AU" sz="1800" kern="1200">
                        <a:solidFill>
                          <a:schemeClr val="dk1"/>
                        </a:solidFill>
                        <a:latin typeface="+mn-lt"/>
                        <a:ea typeface="+mn-ea"/>
                        <a:cs typeface="+mn-cs"/>
                      </a:endParaRPr>
                    </a:p>
                    <a:p>
                      <a:pPr marL="285750" lvl="0" indent="-285750">
                        <a:buFont typeface="Arial" panose="020B0604020202020204" pitchFamily="34" charset="0"/>
                        <a:buChar char="•"/>
                      </a:pPr>
                      <a:r>
                        <a:rPr lang="en-AU" sz="1800" kern="1200">
                          <a:solidFill>
                            <a:schemeClr val="dk1"/>
                          </a:solidFill>
                          <a:latin typeface="+mn-lt"/>
                          <a:ea typeface="+mn-ea"/>
                          <a:cs typeface="+mn-cs"/>
                        </a:rPr>
                        <a:t>By adding more fields, unduplicated records are returned without using SELECT DISTINCT. </a:t>
                      </a:r>
                    </a:p>
                    <a:p>
                      <a:pPr marL="285750" lvl="0" indent="-285750">
                        <a:buFont typeface="Arial" panose="020B0604020202020204" pitchFamily="34" charset="0"/>
                        <a:buChar char="•"/>
                      </a:pPr>
                      <a:r>
                        <a:rPr lang="en-AU" sz="1800" kern="1200">
                          <a:solidFill>
                            <a:schemeClr val="dk1"/>
                          </a:solidFill>
                          <a:latin typeface="+mn-lt"/>
                          <a:ea typeface="+mn-ea"/>
                          <a:cs typeface="+mn-cs"/>
                        </a:rPr>
                        <a:t>The database does not have to group any fields, and the number of records is accurate.</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699504418"/>
                  </a:ext>
                </a:extLst>
              </a:tr>
            </a:tbl>
          </a:graphicData>
        </a:graphic>
      </p:graphicFrame>
    </p:spTree>
    <p:extLst>
      <p:ext uri="{BB962C8B-B14F-4D97-AF65-F5344CB8AC3E}">
        <p14:creationId xmlns:p14="http://schemas.microsoft.com/office/powerpoint/2010/main" val="484036358"/>
      </p:ext>
    </p:extLst>
  </p:cSld>
  <p:clrMapOvr>
    <a:masterClrMapping/>
  </p:clrMapOvr>
  <p:transition>
    <p:fade/>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1">
            <a:extLst>
              <a:ext uri="{FF2B5EF4-FFF2-40B4-BE49-F238E27FC236}">
                <a16:creationId xmlns:a16="http://schemas.microsoft.com/office/drawing/2014/main" id="{69C5AA14-1F99-1E7C-336D-97109B113BC6}"/>
              </a:ext>
            </a:extLst>
          </p:cNvPr>
          <p:cNvGraphicFramePr>
            <a:graphicFrameLocks noGrp="1"/>
          </p:cNvGraphicFramePr>
          <p:nvPr>
            <p:extLst>
              <p:ext uri="{D42A27DB-BD31-4B8C-83A1-F6EECF244321}">
                <p14:modId xmlns:p14="http://schemas.microsoft.com/office/powerpoint/2010/main" val="3248245569"/>
              </p:ext>
            </p:extLst>
          </p:nvPr>
        </p:nvGraphicFramePr>
        <p:xfrm>
          <a:off x="286910" y="609251"/>
          <a:ext cx="11541993" cy="1977427"/>
        </p:xfrm>
        <a:graphic>
          <a:graphicData uri="http://schemas.openxmlformats.org/drawingml/2006/table">
            <a:tbl>
              <a:tblPr firstRow="1" bandRow="1">
                <a:tableStyleId>{9DCAF9ED-07DC-4A11-8D7F-57B35C25682E}</a:tableStyleId>
              </a:tblPr>
              <a:tblGrid>
                <a:gridCol w="11541993">
                  <a:extLst>
                    <a:ext uri="{9D8B030D-6E8A-4147-A177-3AD203B41FA5}">
                      <a16:colId xmlns:a16="http://schemas.microsoft.com/office/drawing/2014/main" val="2659815281"/>
                    </a:ext>
                  </a:extLst>
                </a:gridCol>
              </a:tblGrid>
              <a:tr h="472593">
                <a:tc>
                  <a:txBody>
                    <a:bodyPr/>
                    <a:lstStyle/>
                    <a:p>
                      <a:r>
                        <a:rPr lang="en-US" dirty="0"/>
                        <a:t>Inefficient</a:t>
                      </a:r>
                    </a:p>
                  </a:txBody>
                  <a:tcPr/>
                </a:tc>
                <a:extLst>
                  <a:ext uri="{0D108BD9-81ED-4DB2-BD59-A6C34878D82A}">
                    <a16:rowId xmlns:a16="http://schemas.microsoft.com/office/drawing/2014/main" val="3085071066"/>
                  </a:ext>
                </a:extLst>
              </a:tr>
              <a:tr h="1504834">
                <a:tc>
                  <a:txBody>
                    <a:bodyPr/>
                    <a:lstStyle/>
                    <a:p>
                      <a:pPr lvl="0">
                        <a:buNone/>
                      </a:pPr>
                      <a:r>
                        <a:rPr lang="en-AU" sz="1800" kern="1200" dirty="0">
                          <a:solidFill>
                            <a:schemeClr val="dk1"/>
                          </a:solidFill>
                          <a:latin typeface="+mn-lt"/>
                          <a:ea typeface="+mn-ea"/>
                          <a:cs typeface="+mn-cs"/>
                        </a:rPr>
                        <a:t>SELECT </a:t>
                      </a:r>
                      <a:r>
                        <a:rPr lang="en-AU" sz="1800" kern="1200" dirty="0" err="1">
                          <a:solidFill>
                            <a:schemeClr val="dk1"/>
                          </a:solidFill>
                          <a:latin typeface="+mn-lt"/>
                          <a:ea typeface="+mn-ea"/>
                          <a:cs typeface="+mn-cs"/>
                        </a:rPr>
                        <a:t>Customers.CustomerID</a:t>
                      </a:r>
                      <a:r>
                        <a:rPr lang="en-AU" sz="1800" kern="1200" dirty="0">
                          <a:solidFill>
                            <a:schemeClr val="dk1"/>
                          </a:solidFill>
                          <a:latin typeface="+mn-lt"/>
                          <a:ea typeface="+mn-ea"/>
                          <a:cs typeface="+mn-cs"/>
                        </a:rPr>
                        <a:t>, </a:t>
                      </a:r>
                      <a:r>
                        <a:rPr lang="en-AU" sz="1800" kern="1200" dirty="0" err="1">
                          <a:solidFill>
                            <a:schemeClr val="dk1"/>
                          </a:solidFill>
                          <a:latin typeface="+mn-lt"/>
                          <a:ea typeface="+mn-ea"/>
                          <a:cs typeface="+mn-cs"/>
                        </a:rPr>
                        <a:t>Customers.Name</a:t>
                      </a:r>
                      <a:r>
                        <a:rPr lang="en-AU" sz="1800" kern="1200" dirty="0">
                          <a:solidFill>
                            <a:schemeClr val="dk1"/>
                          </a:solidFill>
                          <a:latin typeface="+mn-lt"/>
                          <a:ea typeface="+mn-ea"/>
                          <a:cs typeface="+mn-cs"/>
                        </a:rPr>
                        <a:t>, </a:t>
                      </a:r>
                      <a:r>
                        <a:rPr lang="en-AU" sz="1800" kern="1200" dirty="0" err="1">
                          <a:solidFill>
                            <a:schemeClr val="dk1"/>
                          </a:solidFill>
                          <a:latin typeface="+mn-lt"/>
                          <a:ea typeface="+mn-ea"/>
                          <a:cs typeface="+mn-cs"/>
                        </a:rPr>
                        <a:t>Sales.LastSaleDate</a:t>
                      </a:r>
                      <a:endParaRPr lang="en-AU" sz="1800" kern="1200" dirty="0">
                        <a:solidFill>
                          <a:schemeClr val="dk1"/>
                        </a:solidFill>
                        <a:latin typeface="+mn-lt"/>
                        <a:ea typeface="+mn-ea"/>
                        <a:cs typeface="+mn-cs"/>
                      </a:endParaRPr>
                    </a:p>
                    <a:p>
                      <a:pPr lvl="0">
                        <a:buNone/>
                      </a:pPr>
                      <a:r>
                        <a:rPr lang="en-AU" sz="1800" kern="1200" dirty="0">
                          <a:solidFill>
                            <a:schemeClr val="dk1"/>
                          </a:solidFill>
                          <a:latin typeface="+mn-lt"/>
                          <a:ea typeface="+mn-ea"/>
                          <a:cs typeface="+mn-cs"/>
                        </a:rPr>
                        <a:t>FROM Customers, Sales</a:t>
                      </a:r>
                    </a:p>
                    <a:p>
                      <a:pPr lvl="0">
                        <a:buNone/>
                      </a:pPr>
                      <a:r>
                        <a:rPr lang="en-AU" sz="1800" kern="1200" dirty="0">
                          <a:solidFill>
                            <a:schemeClr val="dk1"/>
                          </a:solidFill>
                          <a:latin typeface="+mn-lt"/>
                          <a:ea typeface="+mn-ea"/>
                          <a:cs typeface="+mn-cs"/>
                        </a:rPr>
                        <a:t>WHERE </a:t>
                      </a:r>
                      <a:r>
                        <a:rPr lang="en-AU" sz="1800" kern="1200" dirty="0" err="1">
                          <a:solidFill>
                            <a:schemeClr val="dk1"/>
                          </a:solidFill>
                          <a:latin typeface="+mn-lt"/>
                          <a:ea typeface="+mn-ea"/>
                          <a:cs typeface="+mn-cs"/>
                        </a:rPr>
                        <a:t>Customers.CustomerID</a:t>
                      </a:r>
                      <a:r>
                        <a:rPr lang="en-AU" sz="1800" kern="1200" dirty="0">
                          <a:solidFill>
                            <a:schemeClr val="dk1"/>
                          </a:solidFill>
                          <a:latin typeface="+mn-lt"/>
                          <a:ea typeface="+mn-ea"/>
                          <a:cs typeface="+mn-cs"/>
                        </a:rPr>
                        <a:t> = </a:t>
                      </a:r>
                      <a:r>
                        <a:rPr lang="en-AU" sz="1800" kern="1200" dirty="0" err="1">
                          <a:solidFill>
                            <a:schemeClr val="dk1"/>
                          </a:solidFill>
                          <a:latin typeface="+mn-lt"/>
                          <a:ea typeface="+mn-ea"/>
                          <a:cs typeface="+mn-cs"/>
                        </a:rPr>
                        <a:t>Sales.CustomerID</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699504418"/>
                  </a:ext>
                </a:extLst>
              </a:tr>
            </a:tbl>
          </a:graphicData>
        </a:graphic>
      </p:graphicFrame>
      <p:sp>
        <p:nvSpPr>
          <p:cNvPr id="3" name="Title 2">
            <a:extLst>
              <a:ext uri="{FF2B5EF4-FFF2-40B4-BE49-F238E27FC236}">
                <a16:creationId xmlns:a16="http://schemas.microsoft.com/office/drawing/2014/main" id="{B8442509-7598-9C29-E924-82758BBC1B04}"/>
              </a:ext>
            </a:extLst>
          </p:cNvPr>
          <p:cNvSpPr>
            <a:spLocks noGrp="1"/>
          </p:cNvSpPr>
          <p:nvPr>
            <p:ph type="title"/>
          </p:nvPr>
        </p:nvSpPr>
        <p:spPr>
          <a:xfrm>
            <a:off x="291524" y="152278"/>
            <a:ext cx="8239486" cy="454969"/>
          </a:xfrm>
        </p:spPr>
        <p:txBody>
          <a:bodyPr/>
          <a:lstStyle/>
          <a:p>
            <a:r>
              <a:rPr lang="en-AU" b="1" dirty="0">
                <a:ea typeface="Calibri"/>
                <a:cs typeface="Calibri"/>
              </a:rPr>
              <a:t>#3 Do not use WHERE to create joins</a:t>
            </a:r>
            <a:endParaRPr lang="en-GB" dirty="0">
              <a:ea typeface="Calibri"/>
            </a:endParaRPr>
          </a:p>
        </p:txBody>
      </p:sp>
    </p:spTree>
    <p:extLst>
      <p:ext uri="{BB962C8B-B14F-4D97-AF65-F5344CB8AC3E}">
        <p14:creationId xmlns:p14="http://schemas.microsoft.com/office/powerpoint/2010/main" val="447959496"/>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1">
            <a:extLst>
              <a:ext uri="{FF2B5EF4-FFF2-40B4-BE49-F238E27FC236}">
                <a16:creationId xmlns:a16="http://schemas.microsoft.com/office/drawing/2014/main" id="{69C5AA14-1F99-1E7C-336D-97109B113BC6}"/>
              </a:ext>
            </a:extLst>
          </p:cNvPr>
          <p:cNvGraphicFramePr>
            <a:graphicFrameLocks noGrp="1"/>
          </p:cNvGraphicFramePr>
          <p:nvPr>
            <p:extLst>
              <p:ext uri="{D42A27DB-BD31-4B8C-83A1-F6EECF244321}">
                <p14:modId xmlns:p14="http://schemas.microsoft.com/office/powerpoint/2010/main" val="2446221621"/>
              </p:ext>
            </p:extLst>
          </p:nvPr>
        </p:nvGraphicFramePr>
        <p:xfrm>
          <a:off x="286910" y="609251"/>
          <a:ext cx="11541993" cy="1977427"/>
        </p:xfrm>
        <a:graphic>
          <a:graphicData uri="http://schemas.openxmlformats.org/drawingml/2006/table">
            <a:tbl>
              <a:tblPr firstRow="1" bandRow="1">
                <a:tableStyleId>{9DCAF9ED-07DC-4A11-8D7F-57B35C25682E}</a:tableStyleId>
              </a:tblPr>
              <a:tblGrid>
                <a:gridCol w="11541993">
                  <a:extLst>
                    <a:ext uri="{9D8B030D-6E8A-4147-A177-3AD203B41FA5}">
                      <a16:colId xmlns:a16="http://schemas.microsoft.com/office/drawing/2014/main" val="2659815281"/>
                    </a:ext>
                  </a:extLst>
                </a:gridCol>
              </a:tblGrid>
              <a:tr h="472593">
                <a:tc>
                  <a:txBody>
                    <a:bodyPr/>
                    <a:lstStyle/>
                    <a:p>
                      <a:r>
                        <a:rPr lang="en-US" dirty="0"/>
                        <a:t>Inefficient</a:t>
                      </a:r>
                    </a:p>
                  </a:txBody>
                  <a:tcPr/>
                </a:tc>
                <a:extLst>
                  <a:ext uri="{0D108BD9-81ED-4DB2-BD59-A6C34878D82A}">
                    <a16:rowId xmlns:a16="http://schemas.microsoft.com/office/drawing/2014/main" val="3085071066"/>
                  </a:ext>
                </a:extLst>
              </a:tr>
              <a:tr h="1504834">
                <a:tc>
                  <a:txBody>
                    <a:bodyPr/>
                    <a:lstStyle/>
                    <a:p>
                      <a:pPr lvl="0">
                        <a:buNone/>
                      </a:pPr>
                      <a:r>
                        <a:rPr lang="en-AU" sz="1800" kern="1200">
                          <a:solidFill>
                            <a:schemeClr val="dk1"/>
                          </a:solidFill>
                          <a:latin typeface="+mn-lt"/>
                          <a:ea typeface="+mn-ea"/>
                          <a:cs typeface="+mn-cs"/>
                        </a:rPr>
                        <a:t>SELECT Customers.CustomerID, Customers.Name, Sales.LastSaleDate</a:t>
                      </a:r>
                    </a:p>
                    <a:p>
                      <a:pPr lvl="0">
                        <a:buNone/>
                      </a:pPr>
                      <a:r>
                        <a:rPr lang="en-AU" sz="1800" kern="1200">
                          <a:solidFill>
                            <a:schemeClr val="dk1"/>
                          </a:solidFill>
                          <a:latin typeface="+mn-lt"/>
                          <a:ea typeface="+mn-ea"/>
                          <a:cs typeface="+mn-cs"/>
                        </a:rPr>
                        <a:t>FROM Customers, Sales</a:t>
                      </a:r>
                    </a:p>
                    <a:p>
                      <a:pPr lvl="0">
                        <a:buNone/>
                      </a:pPr>
                      <a:r>
                        <a:rPr lang="en-AU" sz="1800" kern="1200">
                          <a:solidFill>
                            <a:schemeClr val="dk1"/>
                          </a:solidFill>
                          <a:latin typeface="+mn-lt"/>
                          <a:ea typeface="+mn-ea"/>
                          <a:cs typeface="+mn-cs"/>
                        </a:rPr>
                        <a:t>WHERE Customers.CustomerID = Sales.CustomerID</a:t>
                      </a:r>
                    </a:p>
                    <a:p>
                      <a:pPr lvl="0">
                        <a:buNone/>
                      </a:pPr>
                      <a:endParaRPr lang="en-AU" sz="1800" kern="1200">
                        <a:solidFill>
                          <a:schemeClr val="dk1"/>
                        </a:solidFill>
                        <a:latin typeface="+mn-lt"/>
                        <a:ea typeface="+mn-ea"/>
                        <a:cs typeface="+mn-cs"/>
                      </a:endParaRPr>
                    </a:p>
                    <a:p>
                      <a:pPr marL="285750" lvl="0" indent="-285750">
                        <a:buFont typeface="Arial" panose="020B0604020202020204" pitchFamily="34" charset="0"/>
                        <a:buChar char="•"/>
                      </a:pPr>
                      <a:r>
                        <a:rPr lang="en-AU" sz="1800" b="0" i="0" kern="1200">
                          <a:solidFill>
                            <a:schemeClr val="dk1"/>
                          </a:solidFill>
                          <a:effectLst/>
                          <a:latin typeface="+mn-lt"/>
                          <a:ea typeface="+mn-ea"/>
                          <a:cs typeface="+mn-cs"/>
                        </a:rPr>
                        <a:t>This type of join creates a Cartesian Join, also called a Cartesian Product or CROSS JOIN.</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699504418"/>
                  </a:ext>
                </a:extLst>
              </a:tr>
            </a:tbl>
          </a:graphicData>
        </a:graphic>
      </p:graphicFrame>
      <p:sp>
        <p:nvSpPr>
          <p:cNvPr id="3" name="Title 2">
            <a:extLst>
              <a:ext uri="{FF2B5EF4-FFF2-40B4-BE49-F238E27FC236}">
                <a16:creationId xmlns:a16="http://schemas.microsoft.com/office/drawing/2014/main" id="{B8442509-7598-9C29-E924-82758BBC1B04}"/>
              </a:ext>
            </a:extLst>
          </p:cNvPr>
          <p:cNvSpPr>
            <a:spLocks noGrp="1"/>
          </p:cNvSpPr>
          <p:nvPr>
            <p:ph type="title"/>
          </p:nvPr>
        </p:nvSpPr>
        <p:spPr>
          <a:xfrm>
            <a:off x="291524" y="152278"/>
            <a:ext cx="8239486" cy="454969"/>
          </a:xfrm>
        </p:spPr>
        <p:txBody>
          <a:bodyPr/>
          <a:lstStyle/>
          <a:p>
            <a:r>
              <a:rPr lang="en-AU" b="1" dirty="0">
                <a:ea typeface="Calibri"/>
                <a:cs typeface="Calibri"/>
              </a:rPr>
              <a:t>#3 Create joins with INNER JOIN (not WHERE)</a:t>
            </a:r>
            <a:endParaRPr lang="en-GB" dirty="0">
              <a:ea typeface="Calibri"/>
            </a:endParaRPr>
          </a:p>
        </p:txBody>
      </p:sp>
      <p:graphicFrame>
        <p:nvGraphicFramePr>
          <p:cNvPr id="6" name="Table 5">
            <a:extLst>
              <a:ext uri="{FF2B5EF4-FFF2-40B4-BE49-F238E27FC236}">
                <a16:creationId xmlns:a16="http://schemas.microsoft.com/office/drawing/2014/main" id="{663F8987-04D4-00EA-B278-10B6C01BA03A}"/>
              </a:ext>
            </a:extLst>
          </p:cNvPr>
          <p:cNvGraphicFramePr>
            <a:graphicFrameLocks noGrp="1"/>
          </p:cNvGraphicFramePr>
          <p:nvPr>
            <p:extLst>
              <p:ext uri="{D42A27DB-BD31-4B8C-83A1-F6EECF244321}">
                <p14:modId xmlns:p14="http://schemas.microsoft.com/office/powerpoint/2010/main" val="3755342583"/>
              </p:ext>
            </p:extLst>
          </p:nvPr>
        </p:nvGraphicFramePr>
        <p:xfrm>
          <a:off x="286909" y="2754866"/>
          <a:ext cx="11541993" cy="2209953"/>
        </p:xfrm>
        <a:graphic>
          <a:graphicData uri="http://schemas.openxmlformats.org/drawingml/2006/table">
            <a:tbl>
              <a:tblPr firstRow="1" bandRow="1">
                <a:tableStyleId>{9DCAF9ED-07DC-4A11-8D7F-57B35C25682E}</a:tableStyleId>
              </a:tblPr>
              <a:tblGrid>
                <a:gridCol w="11541993">
                  <a:extLst>
                    <a:ext uri="{9D8B030D-6E8A-4147-A177-3AD203B41FA5}">
                      <a16:colId xmlns:a16="http://schemas.microsoft.com/office/drawing/2014/main" val="2659815281"/>
                    </a:ext>
                  </a:extLst>
                </a:gridCol>
              </a:tblGrid>
              <a:tr h="472593">
                <a:tc>
                  <a:txBody>
                    <a:bodyPr/>
                    <a:lstStyle/>
                    <a:p>
                      <a:r>
                        <a:rPr lang="en-US" dirty="0"/>
                        <a:t>Efficient</a:t>
                      </a:r>
                    </a:p>
                  </a:txBody>
                  <a:tcPr/>
                </a:tc>
                <a:extLst>
                  <a:ext uri="{0D108BD9-81ED-4DB2-BD59-A6C34878D82A}">
                    <a16:rowId xmlns:a16="http://schemas.microsoft.com/office/drawing/2014/main" val="3085071066"/>
                  </a:ext>
                </a:extLst>
              </a:tr>
              <a:tr h="1504834">
                <a:tc>
                  <a:txBody>
                    <a:bodyPr/>
                    <a:lstStyle/>
                    <a:p>
                      <a:pPr lvl="0">
                        <a:buNone/>
                      </a:pPr>
                      <a:r>
                        <a:rPr lang="en-AU" sz="1800" kern="1200">
                          <a:solidFill>
                            <a:schemeClr val="dk1"/>
                          </a:solidFill>
                          <a:latin typeface="+mn-lt"/>
                          <a:ea typeface="+mn-ea"/>
                          <a:cs typeface="+mn-cs"/>
                        </a:rPr>
                        <a:t>SELECT Customers.CustomerID, Customers.Name, Sales.LastSaleDate</a:t>
                      </a:r>
                    </a:p>
                    <a:p>
                      <a:pPr lvl="0">
                        <a:buNone/>
                      </a:pPr>
                      <a:r>
                        <a:rPr lang="en-AU" sz="1800" kern="1200">
                          <a:solidFill>
                            <a:schemeClr val="dk1"/>
                          </a:solidFill>
                          <a:latin typeface="+mn-lt"/>
                          <a:ea typeface="+mn-ea"/>
                          <a:cs typeface="+mn-cs"/>
                        </a:rPr>
                        <a:t>FROM Customers</a:t>
                      </a:r>
                    </a:p>
                    <a:p>
                      <a:pPr lvl="0">
                        <a:buNone/>
                      </a:pPr>
                      <a:r>
                        <a:rPr lang="en-AU" sz="1800" kern="1200">
                          <a:solidFill>
                            <a:schemeClr val="dk1"/>
                          </a:solidFill>
                          <a:latin typeface="+mn-lt"/>
                          <a:ea typeface="+mn-ea"/>
                          <a:cs typeface="+mn-cs"/>
                        </a:rPr>
                        <a:t>   INNER JOIN Sales</a:t>
                      </a:r>
                    </a:p>
                    <a:p>
                      <a:pPr lvl="0">
                        <a:buNone/>
                      </a:pPr>
                      <a:r>
                        <a:rPr lang="en-AU" sz="1800" kern="1200">
                          <a:solidFill>
                            <a:schemeClr val="dk1"/>
                          </a:solidFill>
                          <a:latin typeface="+mn-lt"/>
                          <a:ea typeface="+mn-ea"/>
                          <a:cs typeface="+mn-cs"/>
                        </a:rPr>
                        <a:t>   ON Customers.CustomerID = Sales.CustomerID</a:t>
                      </a:r>
                    </a:p>
                    <a:p>
                      <a:pPr lvl="0">
                        <a:buNone/>
                      </a:pPr>
                      <a:endParaRPr lang="en-AU" sz="1800" kern="1200">
                        <a:solidFill>
                          <a:schemeClr val="dk1"/>
                        </a:solidFill>
                        <a:latin typeface="+mn-lt"/>
                        <a:ea typeface="+mn-ea"/>
                        <a:cs typeface="+mn-cs"/>
                      </a:endParaRPr>
                    </a:p>
                    <a:p>
                      <a:pPr marL="285750" lvl="0" indent="-285750">
                        <a:buFont typeface="Arial" panose="020B0604020202020204" pitchFamily="34" charset="0"/>
                        <a:buChar char="•"/>
                      </a:pPr>
                      <a:r>
                        <a:rPr lang="en-AU" sz="1800" b="0" i="0" kern="1200">
                          <a:solidFill>
                            <a:schemeClr val="dk1"/>
                          </a:solidFill>
                          <a:effectLst/>
                          <a:latin typeface="+mn-lt"/>
                          <a:ea typeface="+mn-ea"/>
                          <a:cs typeface="+mn-cs"/>
                        </a:rPr>
                        <a:t>To prevent creating a Cartesian Join, use INNER JOIN instead.</a:t>
                      </a:r>
                      <a:endParaRPr lang="en-AU"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699504418"/>
                  </a:ext>
                </a:extLst>
              </a:tr>
            </a:tbl>
          </a:graphicData>
        </a:graphic>
      </p:graphicFrame>
    </p:spTree>
    <p:extLst>
      <p:ext uri="{BB962C8B-B14F-4D97-AF65-F5344CB8AC3E}">
        <p14:creationId xmlns:p14="http://schemas.microsoft.com/office/powerpoint/2010/main" val="3878537390"/>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1">
            <a:extLst>
              <a:ext uri="{FF2B5EF4-FFF2-40B4-BE49-F238E27FC236}">
                <a16:creationId xmlns:a16="http://schemas.microsoft.com/office/drawing/2014/main" id="{69C5AA14-1F99-1E7C-336D-97109B113BC6}"/>
              </a:ext>
            </a:extLst>
          </p:cNvPr>
          <p:cNvGraphicFramePr>
            <a:graphicFrameLocks noGrp="1"/>
          </p:cNvGraphicFramePr>
          <p:nvPr>
            <p:extLst>
              <p:ext uri="{D42A27DB-BD31-4B8C-83A1-F6EECF244321}">
                <p14:modId xmlns:p14="http://schemas.microsoft.com/office/powerpoint/2010/main" val="4079843228"/>
              </p:ext>
            </p:extLst>
          </p:nvPr>
        </p:nvGraphicFramePr>
        <p:xfrm>
          <a:off x="286910" y="609251"/>
          <a:ext cx="11541993" cy="2209953"/>
        </p:xfrm>
        <a:graphic>
          <a:graphicData uri="http://schemas.openxmlformats.org/drawingml/2006/table">
            <a:tbl>
              <a:tblPr firstRow="1" bandRow="1">
                <a:tableStyleId>{9DCAF9ED-07DC-4A11-8D7F-57B35C25682E}</a:tableStyleId>
              </a:tblPr>
              <a:tblGrid>
                <a:gridCol w="11541993">
                  <a:extLst>
                    <a:ext uri="{9D8B030D-6E8A-4147-A177-3AD203B41FA5}">
                      <a16:colId xmlns:a16="http://schemas.microsoft.com/office/drawing/2014/main" val="2659815281"/>
                    </a:ext>
                  </a:extLst>
                </a:gridCol>
              </a:tblGrid>
              <a:tr h="472593">
                <a:tc>
                  <a:txBody>
                    <a:bodyPr/>
                    <a:lstStyle/>
                    <a:p>
                      <a:r>
                        <a:rPr lang="en-US" dirty="0"/>
                        <a:t>Inefficient</a:t>
                      </a:r>
                    </a:p>
                  </a:txBody>
                  <a:tcPr/>
                </a:tc>
                <a:extLst>
                  <a:ext uri="{0D108BD9-81ED-4DB2-BD59-A6C34878D82A}">
                    <a16:rowId xmlns:a16="http://schemas.microsoft.com/office/drawing/2014/main" val="3085071066"/>
                  </a:ext>
                </a:extLst>
              </a:tr>
              <a:tr h="1504834">
                <a:tc>
                  <a:txBody>
                    <a:bodyPr/>
                    <a:lstStyle/>
                    <a:p>
                      <a:pPr lvl="0">
                        <a:buNone/>
                      </a:pPr>
                      <a:r>
                        <a:rPr lang="en-AU" sz="1800" kern="1200">
                          <a:solidFill>
                            <a:schemeClr val="dk1"/>
                          </a:solidFill>
                          <a:latin typeface="+mn-lt"/>
                          <a:ea typeface="+mn-ea"/>
                          <a:cs typeface="+mn-cs"/>
                        </a:rPr>
                        <a:t>SELECT Customers.CustomerID, Customers.Name, Count(Sales.SalesID)</a:t>
                      </a:r>
                    </a:p>
                    <a:p>
                      <a:pPr lvl="0">
                        <a:buNone/>
                      </a:pPr>
                      <a:r>
                        <a:rPr lang="en-AU" sz="1800" kern="1200">
                          <a:solidFill>
                            <a:schemeClr val="dk1"/>
                          </a:solidFill>
                          <a:latin typeface="+mn-lt"/>
                          <a:ea typeface="+mn-ea"/>
                          <a:cs typeface="+mn-cs"/>
                        </a:rPr>
                        <a:t>FROM Customers</a:t>
                      </a:r>
                    </a:p>
                    <a:p>
                      <a:pPr lvl="0">
                        <a:buNone/>
                      </a:pPr>
                      <a:r>
                        <a:rPr lang="en-AU" sz="1800" kern="1200">
                          <a:solidFill>
                            <a:schemeClr val="dk1"/>
                          </a:solidFill>
                          <a:latin typeface="+mn-lt"/>
                          <a:ea typeface="+mn-ea"/>
                          <a:cs typeface="+mn-cs"/>
                        </a:rPr>
                        <a:t>   INNER JOIN Sales</a:t>
                      </a:r>
                    </a:p>
                    <a:p>
                      <a:pPr lvl="0">
                        <a:buNone/>
                      </a:pPr>
                      <a:r>
                        <a:rPr lang="en-AU" sz="1800" kern="1200">
                          <a:solidFill>
                            <a:schemeClr val="dk1"/>
                          </a:solidFill>
                          <a:latin typeface="+mn-lt"/>
                          <a:ea typeface="+mn-ea"/>
                          <a:cs typeface="+mn-cs"/>
                        </a:rPr>
                        <a:t>   ON Customers.CustomerID = Sales.CustomerID</a:t>
                      </a:r>
                    </a:p>
                    <a:p>
                      <a:pPr lvl="0">
                        <a:buNone/>
                      </a:pPr>
                      <a:r>
                        <a:rPr lang="en-AU" sz="1800" kern="1200">
                          <a:solidFill>
                            <a:schemeClr val="dk1"/>
                          </a:solidFill>
                          <a:latin typeface="+mn-lt"/>
                          <a:ea typeface="+mn-ea"/>
                          <a:cs typeface="+mn-cs"/>
                        </a:rPr>
                        <a:t>GROUP BY Customers.CustomerID, Customers.Name</a:t>
                      </a:r>
                    </a:p>
                    <a:p>
                      <a:pPr lvl="0">
                        <a:buNone/>
                      </a:pPr>
                      <a:r>
                        <a:rPr lang="en-AU" sz="1800" kern="1200">
                          <a:solidFill>
                            <a:schemeClr val="dk1"/>
                          </a:solidFill>
                          <a:latin typeface="+mn-lt"/>
                          <a:ea typeface="+mn-ea"/>
                          <a:cs typeface="+mn-cs"/>
                        </a:rPr>
                        <a:t>HAVING Sales.LastSaleDate BETWEEN #1/1/2016# AND #12/31/2016#</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699504418"/>
                  </a:ext>
                </a:extLst>
              </a:tr>
            </a:tbl>
          </a:graphicData>
        </a:graphic>
      </p:graphicFrame>
      <p:sp>
        <p:nvSpPr>
          <p:cNvPr id="3" name="Title 2">
            <a:extLst>
              <a:ext uri="{FF2B5EF4-FFF2-40B4-BE49-F238E27FC236}">
                <a16:creationId xmlns:a16="http://schemas.microsoft.com/office/drawing/2014/main" id="{B8442509-7598-9C29-E924-82758BBC1B04}"/>
              </a:ext>
            </a:extLst>
          </p:cNvPr>
          <p:cNvSpPr>
            <a:spLocks noGrp="1"/>
          </p:cNvSpPr>
          <p:nvPr>
            <p:ph type="title"/>
          </p:nvPr>
        </p:nvSpPr>
        <p:spPr>
          <a:xfrm>
            <a:off x="291524" y="152278"/>
            <a:ext cx="8239486" cy="454969"/>
          </a:xfrm>
        </p:spPr>
        <p:txBody>
          <a:bodyPr/>
          <a:lstStyle/>
          <a:p>
            <a:r>
              <a:rPr lang="en-AU" b="1" dirty="0">
                <a:ea typeface="Calibri"/>
                <a:cs typeface="Calibri"/>
              </a:rPr>
              <a:t>#4 Do not use HAVING to define filters</a:t>
            </a:r>
            <a:endParaRPr lang="en-GB" dirty="0">
              <a:ea typeface="Calibri"/>
            </a:endParaRPr>
          </a:p>
        </p:txBody>
      </p:sp>
    </p:spTree>
    <p:extLst>
      <p:ext uri="{BB962C8B-B14F-4D97-AF65-F5344CB8AC3E}">
        <p14:creationId xmlns:p14="http://schemas.microsoft.com/office/powerpoint/2010/main" val="2150172655"/>
      </p:ext>
    </p:extLst>
  </p:cSld>
  <p:clrMapOvr>
    <a:masterClrMapping/>
  </p:clrMapOvr>
  <p:transition>
    <p:fade/>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1">
            <a:extLst>
              <a:ext uri="{FF2B5EF4-FFF2-40B4-BE49-F238E27FC236}">
                <a16:creationId xmlns:a16="http://schemas.microsoft.com/office/drawing/2014/main" id="{69C5AA14-1F99-1E7C-336D-97109B113BC6}"/>
              </a:ext>
            </a:extLst>
          </p:cNvPr>
          <p:cNvGraphicFramePr>
            <a:graphicFrameLocks noGrp="1"/>
          </p:cNvGraphicFramePr>
          <p:nvPr/>
        </p:nvGraphicFramePr>
        <p:xfrm>
          <a:off x="286910" y="609251"/>
          <a:ext cx="11541993" cy="2209953"/>
        </p:xfrm>
        <a:graphic>
          <a:graphicData uri="http://schemas.openxmlformats.org/drawingml/2006/table">
            <a:tbl>
              <a:tblPr firstRow="1" bandRow="1">
                <a:tableStyleId>{9DCAF9ED-07DC-4A11-8D7F-57B35C25682E}</a:tableStyleId>
              </a:tblPr>
              <a:tblGrid>
                <a:gridCol w="11541993">
                  <a:extLst>
                    <a:ext uri="{9D8B030D-6E8A-4147-A177-3AD203B41FA5}">
                      <a16:colId xmlns:a16="http://schemas.microsoft.com/office/drawing/2014/main" val="2659815281"/>
                    </a:ext>
                  </a:extLst>
                </a:gridCol>
              </a:tblGrid>
              <a:tr h="472593">
                <a:tc>
                  <a:txBody>
                    <a:bodyPr/>
                    <a:lstStyle/>
                    <a:p>
                      <a:r>
                        <a:rPr lang="en-US" dirty="0"/>
                        <a:t>Inefficient</a:t>
                      </a:r>
                    </a:p>
                  </a:txBody>
                  <a:tcPr/>
                </a:tc>
                <a:extLst>
                  <a:ext uri="{0D108BD9-81ED-4DB2-BD59-A6C34878D82A}">
                    <a16:rowId xmlns:a16="http://schemas.microsoft.com/office/drawing/2014/main" val="3085071066"/>
                  </a:ext>
                </a:extLst>
              </a:tr>
              <a:tr h="1504834">
                <a:tc>
                  <a:txBody>
                    <a:bodyPr/>
                    <a:lstStyle/>
                    <a:p>
                      <a:pPr lvl="0">
                        <a:buNone/>
                      </a:pPr>
                      <a:r>
                        <a:rPr lang="en-AU" sz="1800" kern="1200">
                          <a:solidFill>
                            <a:schemeClr val="dk1"/>
                          </a:solidFill>
                          <a:latin typeface="+mn-lt"/>
                          <a:ea typeface="+mn-ea"/>
                          <a:cs typeface="+mn-cs"/>
                        </a:rPr>
                        <a:t>SELECT Customers.CustomerID, Customers.Name, Count(Sales.SalesID)</a:t>
                      </a:r>
                    </a:p>
                    <a:p>
                      <a:pPr lvl="0">
                        <a:buNone/>
                      </a:pPr>
                      <a:r>
                        <a:rPr lang="en-AU" sz="1800" kern="1200">
                          <a:solidFill>
                            <a:schemeClr val="dk1"/>
                          </a:solidFill>
                          <a:latin typeface="+mn-lt"/>
                          <a:ea typeface="+mn-ea"/>
                          <a:cs typeface="+mn-cs"/>
                        </a:rPr>
                        <a:t>FROM Customers</a:t>
                      </a:r>
                    </a:p>
                    <a:p>
                      <a:pPr lvl="0">
                        <a:buNone/>
                      </a:pPr>
                      <a:r>
                        <a:rPr lang="en-AU" sz="1800" kern="1200">
                          <a:solidFill>
                            <a:schemeClr val="dk1"/>
                          </a:solidFill>
                          <a:latin typeface="+mn-lt"/>
                          <a:ea typeface="+mn-ea"/>
                          <a:cs typeface="+mn-cs"/>
                        </a:rPr>
                        <a:t>   INNER JOIN Sales</a:t>
                      </a:r>
                    </a:p>
                    <a:p>
                      <a:pPr lvl="0">
                        <a:buNone/>
                      </a:pPr>
                      <a:r>
                        <a:rPr lang="en-AU" sz="1800" kern="1200">
                          <a:solidFill>
                            <a:schemeClr val="dk1"/>
                          </a:solidFill>
                          <a:latin typeface="+mn-lt"/>
                          <a:ea typeface="+mn-ea"/>
                          <a:cs typeface="+mn-cs"/>
                        </a:rPr>
                        <a:t>   ON Customers.CustomerID = Sales.CustomerID</a:t>
                      </a:r>
                    </a:p>
                    <a:p>
                      <a:pPr lvl="0">
                        <a:buNone/>
                      </a:pPr>
                      <a:r>
                        <a:rPr lang="en-AU" sz="1800" kern="1200">
                          <a:solidFill>
                            <a:schemeClr val="dk1"/>
                          </a:solidFill>
                          <a:latin typeface="+mn-lt"/>
                          <a:ea typeface="+mn-ea"/>
                          <a:cs typeface="+mn-cs"/>
                        </a:rPr>
                        <a:t>GROUP BY Customers.CustomerID, Customers.Name</a:t>
                      </a:r>
                    </a:p>
                    <a:p>
                      <a:pPr lvl="0">
                        <a:buNone/>
                      </a:pPr>
                      <a:r>
                        <a:rPr lang="en-AU" sz="1800" kern="1200">
                          <a:solidFill>
                            <a:schemeClr val="dk1"/>
                          </a:solidFill>
                          <a:latin typeface="+mn-lt"/>
                          <a:ea typeface="+mn-ea"/>
                          <a:cs typeface="+mn-cs"/>
                        </a:rPr>
                        <a:t>HAVING Sales.LastSaleDate BETWEEN #1/1/2016# AND #12/31/2016#</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699504418"/>
                  </a:ext>
                </a:extLst>
              </a:tr>
            </a:tbl>
          </a:graphicData>
        </a:graphic>
      </p:graphicFrame>
      <p:sp>
        <p:nvSpPr>
          <p:cNvPr id="3" name="Title 2">
            <a:extLst>
              <a:ext uri="{FF2B5EF4-FFF2-40B4-BE49-F238E27FC236}">
                <a16:creationId xmlns:a16="http://schemas.microsoft.com/office/drawing/2014/main" id="{B8442509-7598-9C29-E924-82758BBC1B04}"/>
              </a:ext>
            </a:extLst>
          </p:cNvPr>
          <p:cNvSpPr>
            <a:spLocks noGrp="1"/>
          </p:cNvSpPr>
          <p:nvPr>
            <p:ph type="title"/>
          </p:nvPr>
        </p:nvSpPr>
        <p:spPr>
          <a:xfrm>
            <a:off x="291524" y="152278"/>
            <a:ext cx="8239486" cy="454969"/>
          </a:xfrm>
        </p:spPr>
        <p:txBody>
          <a:bodyPr/>
          <a:lstStyle/>
          <a:p>
            <a:r>
              <a:rPr lang="en-AU" b="1" dirty="0">
                <a:ea typeface="Calibri"/>
                <a:cs typeface="Calibri"/>
              </a:rPr>
              <a:t>#4 Do not use HAVING to define filters</a:t>
            </a:r>
            <a:endParaRPr lang="en-GB" dirty="0">
              <a:ea typeface="Calibri"/>
            </a:endParaRPr>
          </a:p>
        </p:txBody>
      </p:sp>
      <p:pic>
        <p:nvPicPr>
          <p:cNvPr id="1026" name="Picture 2">
            <a:extLst>
              <a:ext uri="{FF2B5EF4-FFF2-40B4-BE49-F238E27FC236}">
                <a16:creationId xmlns:a16="http://schemas.microsoft.com/office/drawing/2014/main" id="{1AECC78F-EDFF-3707-D8B7-8C80005F98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2203" y="2876550"/>
            <a:ext cx="7886700" cy="398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43797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5801FF7-1BF5-369A-C523-F49A3E5BCC34}"/>
              </a:ext>
            </a:extLst>
          </p:cNvPr>
          <p:cNvCxnSpPr>
            <a:cxnSpLocks/>
          </p:cNvCxnSpPr>
          <p:nvPr/>
        </p:nvCxnSpPr>
        <p:spPr>
          <a:xfrm>
            <a:off x="246888" y="758952"/>
            <a:ext cx="1142085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5D618F7-EB53-1E82-6644-E8DA3E80E165}"/>
              </a:ext>
            </a:extLst>
          </p:cNvPr>
          <p:cNvSpPr txBox="1"/>
          <p:nvPr/>
        </p:nvSpPr>
        <p:spPr>
          <a:xfrm>
            <a:off x="166878" y="98798"/>
            <a:ext cx="6094476" cy="584775"/>
          </a:xfrm>
          <a:prstGeom prst="rect">
            <a:avLst/>
          </a:prstGeom>
          <a:noFill/>
        </p:spPr>
        <p:txBody>
          <a:bodyPr wrap="square">
            <a:spAutoFit/>
          </a:bodyPr>
          <a:lstStyle/>
          <a:p>
            <a:r>
              <a:rPr lang="en-AU" sz="3200" b="1" i="0" dirty="0">
                <a:effectLst/>
                <a:latin typeface="Söhne"/>
              </a:rPr>
              <a:t>What is a Database</a:t>
            </a:r>
            <a:endParaRPr lang="en-AU" sz="3200" dirty="0"/>
          </a:p>
        </p:txBody>
      </p:sp>
      <p:sp>
        <p:nvSpPr>
          <p:cNvPr id="12" name="TextBox 11">
            <a:extLst>
              <a:ext uri="{FF2B5EF4-FFF2-40B4-BE49-F238E27FC236}">
                <a16:creationId xmlns:a16="http://schemas.microsoft.com/office/drawing/2014/main" id="{BA6EC49F-F26B-86F0-2F31-F20CAACD12F6}"/>
              </a:ext>
            </a:extLst>
          </p:cNvPr>
          <p:cNvSpPr txBox="1"/>
          <p:nvPr/>
        </p:nvSpPr>
        <p:spPr>
          <a:xfrm>
            <a:off x="389763" y="881750"/>
            <a:ext cx="11135106" cy="1077218"/>
          </a:xfrm>
          <a:prstGeom prst="rect">
            <a:avLst/>
          </a:prstGeom>
          <a:noFill/>
        </p:spPr>
        <p:txBody>
          <a:bodyPr wrap="square">
            <a:spAutoFit/>
          </a:bodyPr>
          <a:lstStyle/>
          <a:p>
            <a:pPr marL="285750" indent="-285750">
              <a:spcBef>
                <a:spcPts val="600"/>
              </a:spcBef>
              <a:buSzPct val="100000"/>
              <a:buFont typeface="Arial" panose="020B0604020202020204" pitchFamily="34" charset="0"/>
              <a:buChar char="•"/>
            </a:pPr>
            <a:r>
              <a:rPr lang="en-AU" dirty="0">
                <a:solidFill>
                  <a:srgbClr val="313131"/>
                </a:solidFill>
              </a:rPr>
              <a:t>SQL is used to:</a:t>
            </a:r>
          </a:p>
          <a:p>
            <a:pPr marL="742950" lvl="1" indent="-285750">
              <a:spcBef>
                <a:spcPts val="600"/>
              </a:spcBef>
              <a:buSzPct val="100000"/>
              <a:buFont typeface="Arial" panose="020B0604020202020204" pitchFamily="34" charset="0"/>
              <a:buChar char="•"/>
            </a:pPr>
            <a:r>
              <a:rPr lang="en-AU" dirty="0">
                <a:solidFill>
                  <a:srgbClr val="313131"/>
                </a:solidFill>
              </a:rPr>
              <a:t>Query (question or retrieve) information stored in a </a:t>
            </a:r>
            <a:r>
              <a:rPr lang="en-AU" b="1" dirty="0">
                <a:solidFill>
                  <a:srgbClr val="313131"/>
                </a:solidFill>
              </a:rPr>
              <a:t>database</a:t>
            </a:r>
            <a:r>
              <a:rPr lang="en-AU" dirty="0">
                <a:solidFill>
                  <a:srgbClr val="313131"/>
                </a:solidFill>
              </a:rPr>
              <a:t>.</a:t>
            </a:r>
          </a:p>
          <a:p>
            <a:pPr marL="660400" lvl="1" indent="-203200">
              <a:spcBef>
                <a:spcPts val="600"/>
              </a:spcBef>
              <a:buSzPct val="100000"/>
              <a:buFont typeface="Arial"/>
              <a:buChar char="•"/>
            </a:pPr>
            <a:r>
              <a:rPr lang="en-AU" dirty="0">
                <a:solidFill>
                  <a:srgbClr val="313131"/>
                </a:solidFill>
              </a:rPr>
              <a:t>Insert, Update and Delete records (information) in a </a:t>
            </a:r>
            <a:r>
              <a:rPr lang="en-AU" b="1" dirty="0">
                <a:solidFill>
                  <a:srgbClr val="313131"/>
                </a:solidFill>
              </a:rPr>
              <a:t>database</a:t>
            </a:r>
            <a:r>
              <a:rPr lang="en-AU" dirty="0">
                <a:solidFill>
                  <a:srgbClr val="313131"/>
                </a:solidFill>
              </a:rPr>
              <a:t>.</a:t>
            </a:r>
          </a:p>
        </p:txBody>
      </p:sp>
      <p:pic>
        <p:nvPicPr>
          <p:cNvPr id="17" name="Picture 16">
            <a:extLst>
              <a:ext uri="{FF2B5EF4-FFF2-40B4-BE49-F238E27FC236}">
                <a16:creationId xmlns:a16="http://schemas.microsoft.com/office/drawing/2014/main" id="{57BB0043-4BCF-6CFE-B94D-541F4A1ED78E}"/>
              </a:ext>
            </a:extLst>
          </p:cNvPr>
          <p:cNvPicPr>
            <a:picLocks noChangeAspect="1"/>
          </p:cNvPicPr>
          <p:nvPr/>
        </p:nvPicPr>
        <p:blipFill>
          <a:blip r:embed="rId3"/>
          <a:stretch>
            <a:fillRect/>
          </a:stretch>
        </p:blipFill>
        <p:spPr>
          <a:xfrm>
            <a:off x="389763" y="3216457"/>
            <a:ext cx="9458325" cy="2781300"/>
          </a:xfrm>
          <a:prstGeom prst="rect">
            <a:avLst/>
          </a:prstGeom>
        </p:spPr>
      </p:pic>
      <p:pic>
        <p:nvPicPr>
          <p:cNvPr id="19" name="Picture 18">
            <a:extLst>
              <a:ext uri="{FF2B5EF4-FFF2-40B4-BE49-F238E27FC236}">
                <a16:creationId xmlns:a16="http://schemas.microsoft.com/office/drawing/2014/main" id="{07958D49-6570-9D44-CB59-E02A905CB42A}"/>
              </a:ext>
            </a:extLst>
          </p:cNvPr>
          <p:cNvPicPr>
            <a:picLocks noChangeAspect="1"/>
          </p:cNvPicPr>
          <p:nvPr/>
        </p:nvPicPr>
        <p:blipFill>
          <a:blip r:embed="rId4"/>
          <a:stretch>
            <a:fillRect/>
          </a:stretch>
        </p:blipFill>
        <p:spPr>
          <a:xfrm>
            <a:off x="739330" y="2316250"/>
            <a:ext cx="9744075" cy="542925"/>
          </a:xfrm>
          <a:prstGeom prst="rect">
            <a:avLst/>
          </a:prstGeom>
        </p:spPr>
      </p:pic>
    </p:spTree>
    <p:extLst>
      <p:ext uri="{BB962C8B-B14F-4D97-AF65-F5344CB8AC3E}">
        <p14:creationId xmlns:p14="http://schemas.microsoft.com/office/powerpoint/2010/main" val="3670441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1">
            <a:extLst>
              <a:ext uri="{FF2B5EF4-FFF2-40B4-BE49-F238E27FC236}">
                <a16:creationId xmlns:a16="http://schemas.microsoft.com/office/drawing/2014/main" id="{69C5AA14-1F99-1E7C-336D-97109B113BC6}"/>
              </a:ext>
            </a:extLst>
          </p:cNvPr>
          <p:cNvGraphicFramePr>
            <a:graphicFrameLocks noGrp="1"/>
          </p:cNvGraphicFramePr>
          <p:nvPr>
            <p:extLst>
              <p:ext uri="{D42A27DB-BD31-4B8C-83A1-F6EECF244321}">
                <p14:modId xmlns:p14="http://schemas.microsoft.com/office/powerpoint/2010/main" val="1973545143"/>
              </p:ext>
            </p:extLst>
          </p:nvPr>
        </p:nvGraphicFramePr>
        <p:xfrm>
          <a:off x="286910" y="609251"/>
          <a:ext cx="11541993" cy="4404513"/>
        </p:xfrm>
        <a:graphic>
          <a:graphicData uri="http://schemas.openxmlformats.org/drawingml/2006/table">
            <a:tbl>
              <a:tblPr firstRow="1" bandRow="1">
                <a:tableStyleId>{9DCAF9ED-07DC-4A11-8D7F-57B35C25682E}</a:tableStyleId>
              </a:tblPr>
              <a:tblGrid>
                <a:gridCol w="11541993">
                  <a:extLst>
                    <a:ext uri="{9D8B030D-6E8A-4147-A177-3AD203B41FA5}">
                      <a16:colId xmlns:a16="http://schemas.microsoft.com/office/drawing/2014/main" val="2659815281"/>
                    </a:ext>
                  </a:extLst>
                </a:gridCol>
              </a:tblGrid>
              <a:tr h="472593">
                <a:tc>
                  <a:txBody>
                    <a:bodyPr/>
                    <a:lstStyle/>
                    <a:p>
                      <a:r>
                        <a:rPr lang="en-US" dirty="0"/>
                        <a:t>Inefficient</a:t>
                      </a:r>
                    </a:p>
                  </a:txBody>
                  <a:tcPr/>
                </a:tc>
                <a:extLst>
                  <a:ext uri="{0D108BD9-81ED-4DB2-BD59-A6C34878D82A}">
                    <a16:rowId xmlns:a16="http://schemas.microsoft.com/office/drawing/2014/main" val="3085071066"/>
                  </a:ext>
                </a:extLst>
              </a:tr>
              <a:tr h="1504834">
                <a:tc>
                  <a:txBody>
                    <a:bodyPr/>
                    <a:lstStyle/>
                    <a:p>
                      <a:pPr lvl="0">
                        <a:buNone/>
                      </a:pPr>
                      <a:r>
                        <a:rPr lang="en-AU" sz="1800" kern="1200">
                          <a:solidFill>
                            <a:schemeClr val="dk1"/>
                          </a:solidFill>
                          <a:latin typeface="+mn-lt"/>
                          <a:ea typeface="+mn-ea"/>
                          <a:cs typeface="+mn-cs"/>
                        </a:rPr>
                        <a:t>SELECT Customers.CustomerID, Customers.Name, Count(Sales.SalesID)</a:t>
                      </a:r>
                    </a:p>
                    <a:p>
                      <a:pPr lvl="0">
                        <a:buNone/>
                      </a:pPr>
                      <a:r>
                        <a:rPr lang="en-AU" sz="1800" kern="1200">
                          <a:solidFill>
                            <a:schemeClr val="dk1"/>
                          </a:solidFill>
                          <a:latin typeface="+mn-lt"/>
                          <a:ea typeface="+mn-ea"/>
                          <a:cs typeface="+mn-cs"/>
                        </a:rPr>
                        <a:t>FROM Customers</a:t>
                      </a:r>
                    </a:p>
                    <a:p>
                      <a:pPr lvl="0">
                        <a:buNone/>
                      </a:pPr>
                      <a:r>
                        <a:rPr lang="en-AU" sz="1800" kern="1200">
                          <a:solidFill>
                            <a:schemeClr val="dk1"/>
                          </a:solidFill>
                          <a:latin typeface="+mn-lt"/>
                          <a:ea typeface="+mn-ea"/>
                          <a:cs typeface="+mn-cs"/>
                        </a:rPr>
                        <a:t>   INNER JOIN Sales</a:t>
                      </a:r>
                    </a:p>
                    <a:p>
                      <a:pPr lvl="0">
                        <a:buNone/>
                      </a:pPr>
                      <a:r>
                        <a:rPr lang="en-AU" sz="1800" kern="1200">
                          <a:solidFill>
                            <a:schemeClr val="dk1"/>
                          </a:solidFill>
                          <a:latin typeface="+mn-lt"/>
                          <a:ea typeface="+mn-ea"/>
                          <a:cs typeface="+mn-cs"/>
                        </a:rPr>
                        <a:t>   ON Customers.CustomerID = Sales.CustomerID</a:t>
                      </a:r>
                    </a:p>
                    <a:p>
                      <a:pPr lvl="0">
                        <a:buNone/>
                      </a:pPr>
                      <a:r>
                        <a:rPr lang="en-AU" sz="1800" kern="1200">
                          <a:solidFill>
                            <a:schemeClr val="dk1"/>
                          </a:solidFill>
                          <a:latin typeface="+mn-lt"/>
                          <a:ea typeface="+mn-ea"/>
                          <a:cs typeface="+mn-cs"/>
                        </a:rPr>
                        <a:t>GROUP BY Customers.CustomerID, Customers.Name</a:t>
                      </a:r>
                    </a:p>
                    <a:p>
                      <a:pPr lvl="0">
                        <a:buNone/>
                      </a:pPr>
                      <a:r>
                        <a:rPr lang="en-AU" sz="1800" kern="1200">
                          <a:solidFill>
                            <a:schemeClr val="dk1"/>
                          </a:solidFill>
                          <a:latin typeface="+mn-lt"/>
                          <a:ea typeface="+mn-ea"/>
                          <a:cs typeface="+mn-cs"/>
                        </a:rPr>
                        <a:t>HAVING Sales.LastSaleDate BETWEEN #1/1/2016# AND #12/31/2016#</a:t>
                      </a:r>
                    </a:p>
                    <a:p>
                      <a:pPr lvl="0">
                        <a:buNone/>
                      </a:pPr>
                      <a:endParaRPr lang="en-AU" sz="1800" kern="1200">
                        <a:solidFill>
                          <a:schemeClr val="dk1"/>
                        </a:solidFill>
                        <a:latin typeface="+mn-lt"/>
                        <a:ea typeface="+mn-ea"/>
                        <a:cs typeface="+mn-cs"/>
                      </a:endParaRPr>
                    </a:p>
                    <a:p>
                      <a:pPr marL="285750" lvl="0" indent="-285750">
                        <a:buFont typeface="Arial" panose="020B0604020202020204" pitchFamily="34" charset="0"/>
                        <a:buChar char="•"/>
                      </a:pPr>
                      <a:r>
                        <a:rPr lang="en-AU" sz="1800" kern="1200">
                          <a:solidFill>
                            <a:schemeClr val="dk1"/>
                          </a:solidFill>
                          <a:latin typeface="+mn-lt"/>
                          <a:ea typeface="+mn-ea"/>
                          <a:cs typeface="+mn-cs"/>
                        </a:rPr>
                        <a:t>This query would pull all sales records from the Sales table, then filter for records generated in the year 2016, and finally count the records in the dataset.</a:t>
                      </a:r>
                    </a:p>
                    <a:p>
                      <a:pPr marL="285750" lvl="0" indent="-285750">
                        <a:buFont typeface="Arial" panose="020B0604020202020204" pitchFamily="34" charset="0"/>
                        <a:buChar char="•"/>
                      </a:pPr>
                      <a:endParaRPr lang="en-AU" sz="1800" kern="1200">
                        <a:solidFill>
                          <a:schemeClr val="dk1"/>
                        </a:solidFill>
                        <a:latin typeface="+mn-lt"/>
                        <a:ea typeface="+mn-ea"/>
                        <a:cs typeface="+mn-cs"/>
                      </a:endParaRPr>
                    </a:p>
                    <a:p>
                      <a:pPr marL="285750" lvl="0" indent="-285750">
                        <a:buFont typeface="Arial" panose="020B0604020202020204" pitchFamily="34" charset="0"/>
                        <a:buChar char="•"/>
                      </a:pPr>
                      <a:r>
                        <a:rPr lang="en-AU" sz="1800" kern="1200">
                          <a:solidFill>
                            <a:schemeClr val="dk1"/>
                          </a:solidFill>
                          <a:latin typeface="+mn-lt"/>
                          <a:ea typeface="+mn-ea"/>
                          <a:cs typeface="+mn-cs"/>
                        </a:rPr>
                        <a:t>HAVING should only be used when filtering on an aggregated field. In the query above, we could additionally filter for customers with greater than 5 sales using a HAVING statement. </a:t>
                      </a:r>
                    </a:p>
                    <a:p>
                      <a:pPr marL="285750" lvl="0" indent="-285750">
                        <a:buFont typeface="Arial" panose="020B0604020202020204" pitchFamily="34" charset="0"/>
                        <a:buChar char="•"/>
                      </a:pPr>
                      <a:endParaRPr lang="en-AU" sz="1800" kern="1200">
                        <a:solidFill>
                          <a:schemeClr val="dk1"/>
                        </a:solidFill>
                        <a:latin typeface="+mn-lt"/>
                        <a:ea typeface="+mn-ea"/>
                        <a:cs typeface="+mn-cs"/>
                      </a:endParaRPr>
                    </a:p>
                    <a:p>
                      <a:pPr marL="285750" lvl="0" indent="-285750">
                        <a:buFont typeface="Arial" panose="020B0604020202020204" pitchFamily="34" charset="0"/>
                        <a:buChar char="•"/>
                      </a:pPr>
                      <a:r>
                        <a:rPr lang="en-AU" sz="1800" kern="1200">
                          <a:solidFill>
                            <a:schemeClr val="dk1"/>
                          </a:solidFill>
                          <a:latin typeface="+mn-lt"/>
                          <a:ea typeface="+mn-ea"/>
                          <a:cs typeface="+mn-cs"/>
                        </a:rPr>
                        <a:t>HAVING Count(Sales.SalesID) &gt; 5</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699504418"/>
                  </a:ext>
                </a:extLst>
              </a:tr>
            </a:tbl>
          </a:graphicData>
        </a:graphic>
      </p:graphicFrame>
      <p:sp>
        <p:nvSpPr>
          <p:cNvPr id="3" name="Title 2">
            <a:extLst>
              <a:ext uri="{FF2B5EF4-FFF2-40B4-BE49-F238E27FC236}">
                <a16:creationId xmlns:a16="http://schemas.microsoft.com/office/drawing/2014/main" id="{B8442509-7598-9C29-E924-82758BBC1B04}"/>
              </a:ext>
            </a:extLst>
          </p:cNvPr>
          <p:cNvSpPr>
            <a:spLocks noGrp="1"/>
          </p:cNvSpPr>
          <p:nvPr>
            <p:ph type="title"/>
          </p:nvPr>
        </p:nvSpPr>
        <p:spPr>
          <a:xfrm>
            <a:off x="291524" y="152278"/>
            <a:ext cx="8239486" cy="454969"/>
          </a:xfrm>
        </p:spPr>
        <p:txBody>
          <a:bodyPr/>
          <a:lstStyle/>
          <a:p>
            <a:r>
              <a:rPr lang="en-AU" b="1" dirty="0">
                <a:ea typeface="Calibri"/>
                <a:cs typeface="Calibri"/>
              </a:rPr>
              <a:t>#4 Do not use HAVING to define filters</a:t>
            </a:r>
            <a:endParaRPr lang="en-GB" dirty="0">
              <a:ea typeface="Calibri"/>
            </a:endParaRPr>
          </a:p>
        </p:txBody>
      </p:sp>
    </p:spTree>
    <p:extLst>
      <p:ext uri="{BB962C8B-B14F-4D97-AF65-F5344CB8AC3E}">
        <p14:creationId xmlns:p14="http://schemas.microsoft.com/office/powerpoint/2010/main" val="4242071155"/>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1">
            <a:extLst>
              <a:ext uri="{FF2B5EF4-FFF2-40B4-BE49-F238E27FC236}">
                <a16:creationId xmlns:a16="http://schemas.microsoft.com/office/drawing/2014/main" id="{69C5AA14-1F99-1E7C-336D-97109B113BC6}"/>
              </a:ext>
            </a:extLst>
          </p:cNvPr>
          <p:cNvGraphicFramePr>
            <a:graphicFrameLocks noGrp="1"/>
          </p:cNvGraphicFramePr>
          <p:nvPr>
            <p:extLst>
              <p:ext uri="{D42A27DB-BD31-4B8C-83A1-F6EECF244321}">
                <p14:modId xmlns:p14="http://schemas.microsoft.com/office/powerpoint/2010/main" val="3749060151"/>
              </p:ext>
            </p:extLst>
          </p:nvPr>
        </p:nvGraphicFramePr>
        <p:xfrm>
          <a:off x="286910" y="609251"/>
          <a:ext cx="11541993" cy="2209953"/>
        </p:xfrm>
        <a:graphic>
          <a:graphicData uri="http://schemas.openxmlformats.org/drawingml/2006/table">
            <a:tbl>
              <a:tblPr firstRow="1" bandRow="1">
                <a:tableStyleId>{9DCAF9ED-07DC-4A11-8D7F-57B35C25682E}</a:tableStyleId>
              </a:tblPr>
              <a:tblGrid>
                <a:gridCol w="11541993">
                  <a:extLst>
                    <a:ext uri="{9D8B030D-6E8A-4147-A177-3AD203B41FA5}">
                      <a16:colId xmlns:a16="http://schemas.microsoft.com/office/drawing/2014/main" val="2659815281"/>
                    </a:ext>
                  </a:extLst>
                </a:gridCol>
              </a:tblGrid>
              <a:tr h="472593">
                <a:tc>
                  <a:txBody>
                    <a:bodyPr/>
                    <a:lstStyle/>
                    <a:p>
                      <a:r>
                        <a:rPr lang="en-US" dirty="0"/>
                        <a:t>Inefficient</a:t>
                      </a:r>
                    </a:p>
                  </a:txBody>
                  <a:tcPr/>
                </a:tc>
                <a:extLst>
                  <a:ext uri="{0D108BD9-81ED-4DB2-BD59-A6C34878D82A}">
                    <a16:rowId xmlns:a16="http://schemas.microsoft.com/office/drawing/2014/main" val="3085071066"/>
                  </a:ext>
                </a:extLst>
              </a:tr>
              <a:tr h="1504834">
                <a:tc>
                  <a:txBody>
                    <a:bodyPr/>
                    <a:lstStyle/>
                    <a:p>
                      <a:pPr lvl="0">
                        <a:buNone/>
                      </a:pPr>
                      <a:r>
                        <a:rPr lang="en-AU" sz="1800" kern="1200">
                          <a:solidFill>
                            <a:schemeClr val="dk1"/>
                          </a:solidFill>
                          <a:latin typeface="+mn-lt"/>
                          <a:ea typeface="+mn-ea"/>
                          <a:cs typeface="+mn-cs"/>
                        </a:rPr>
                        <a:t>SELECT Customers.CustomerID, Customers.Name, Count(Sales.SalesID)</a:t>
                      </a:r>
                    </a:p>
                    <a:p>
                      <a:pPr lvl="0">
                        <a:buNone/>
                      </a:pPr>
                      <a:r>
                        <a:rPr lang="en-AU" sz="1800" kern="1200">
                          <a:solidFill>
                            <a:schemeClr val="dk1"/>
                          </a:solidFill>
                          <a:latin typeface="+mn-lt"/>
                          <a:ea typeface="+mn-ea"/>
                          <a:cs typeface="+mn-cs"/>
                        </a:rPr>
                        <a:t>FROM Customers</a:t>
                      </a:r>
                    </a:p>
                    <a:p>
                      <a:pPr lvl="0">
                        <a:buNone/>
                      </a:pPr>
                      <a:r>
                        <a:rPr lang="en-AU" sz="1800" kern="1200">
                          <a:solidFill>
                            <a:schemeClr val="dk1"/>
                          </a:solidFill>
                          <a:latin typeface="+mn-lt"/>
                          <a:ea typeface="+mn-ea"/>
                          <a:cs typeface="+mn-cs"/>
                        </a:rPr>
                        <a:t>   INNER JOIN Sales</a:t>
                      </a:r>
                    </a:p>
                    <a:p>
                      <a:pPr lvl="0">
                        <a:buNone/>
                      </a:pPr>
                      <a:r>
                        <a:rPr lang="en-AU" sz="1800" kern="1200">
                          <a:solidFill>
                            <a:schemeClr val="dk1"/>
                          </a:solidFill>
                          <a:latin typeface="+mn-lt"/>
                          <a:ea typeface="+mn-ea"/>
                          <a:cs typeface="+mn-cs"/>
                        </a:rPr>
                        <a:t>   ON Customers.CustomerID = Sales.CustomerID</a:t>
                      </a:r>
                    </a:p>
                    <a:p>
                      <a:pPr lvl="0">
                        <a:buNone/>
                      </a:pPr>
                      <a:r>
                        <a:rPr lang="en-AU" sz="1800" kern="1200">
                          <a:solidFill>
                            <a:schemeClr val="dk1"/>
                          </a:solidFill>
                          <a:latin typeface="+mn-lt"/>
                          <a:ea typeface="+mn-ea"/>
                          <a:cs typeface="+mn-cs"/>
                        </a:rPr>
                        <a:t>GROUP BY Customers.CustomerID, Customers.Name</a:t>
                      </a:r>
                    </a:p>
                    <a:p>
                      <a:pPr lvl="0">
                        <a:buNone/>
                      </a:pPr>
                      <a:r>
                        <a:rPr lang="en-AU" sz="1800" kern="1200">
                          <a:solidFill>
                            <a:schemeClr val="dk1"/>
                          </a:solidFill>
                          <a:latin typeface="+mn-lt"/>
                          <a:ea typeface="+mn-ea"/>
                          <a:cs typeface="+mn-cs"/>
                        </a:rPr>
                        <a:t>HAVING Sales.LastSaleDate BETWEEN #1/1/2016# AND #12/31/2016#</a:t>
                      </a:r>
                      <a:endParaRPr lang="en-AU" sz="1800" kern="1200" dirty="0">
                        <a:solidFill>
                          <a:schemeClr val="dk1"/>
                        </a:solidFill>
                        <a:latin typeface="+mn-lt"/>
                        <a:ea typeface="+mn-ea"/>
                        <a:cs typeface="+mn-cs"/>
                      </a:endParaRPr>
                    </a:p>
                  </a:txBody>
                  <a:tcPr/>
                </a:tc>
                <a:extLst>
                  <a:ext uri="{0D108BD9-81ED-4DB2-BD59-A6C34878D82A}">
                    <a16:rowId xmlns:a16="http://schemas.microsoft.com/office/drawing/2014/main" val="699504418"/>
                  </a:ext>
                </a:extLst>
              </a:tr>
            </a:tbl>
          </a:graphicData>
        </a:graphic>
      </p:graphicFrame>
      <p:sp>
        <p:nvSpPr>
          <p:cNvPr id="3" name="Title 2">
            <a:extLst>
              <a:ext uri="{FF2B5EF4-FFF2-40B4-BE49-F238E27FC236}">
                <a16:creationId xmlns:a16="http://schemas.microsoft.com/office/drawing/2014/main" id="{B8442509-7598-9C29-E924-82758BBC1B04}"/>
              </a:ext>
            </a:extLst>
          </p:cNvPr>
          <p:cNvSpPr>
            <a:spLocks noGrp="1"/>
          </p:cNvSpPr>
          <p:nvPr>
            <p:ph type="title"/>
          </p:nvPr>
        </p:nvSpPr>
        <p:spPr>
          <a:xfrm>
            <a:off x="291524" y="152278"/>
            <a:ext cx="8239486" cy="454969"/>
          </a:xfrm>
        </p:spPr>
        <p:txBody>
          <a:bodyPr/>
          <a:lstStyle/>
          <a:p>
            <a:r>
              <a:rPr lang="en-AU" b="1" dirty="0">
                <a:ea typeface="Calibri"/>
                <a:cs typeface="Calibri"/>
              </a:rPr>
              <a:t>#</a:t>
            </a:r>
            <a:r>
              <a:rPr lang="en-AU" b="1">
                <a:ea typeface="Calibri"/>
                <a:cs typeface="Calibri"/>
              </a:rPr>
              <a:t>4 Use WHERE instead of HAVING to define filters</a:t>
            </a:r>
            <a:endParaRPr lang="en-GB" dirty="0">
              <a:ea typeface="Calibri"/>
            </a:endParaRPr>
          </a:p>
        </p:txBody>
      </p:sp>
      <p:graphicFrame>
        <p:nvGraphicFramePr>
          <p:cNvPr id="6" name="Table 5">
            <a:extLst>
              <a:ext uri="{FF2B5EF4-FFF2-40B4-BE49-F238E27FC236}">
                <a16:creationId xmlns:a16="http://schemas.microsoft.com/office/drawing/2014/main" id="{663F8987-04D4-00EA-B278-10B6C01BA03A}"/>
              </a:ext>
            </a:extLst>
          </p:cNvPr>
          <p:cNvGraphicFramePr>
            <a:graphicFrameLocks noGrp="1"/>
          </p:cNvGraphicFramePr>
          <p:nvPr>
            <p:extLst>
              <p:ext uri="{D42A27DB-BD31-4B8C-83A1-F6EECF244321}">
                <p14:modId xmlns:p14="http://schemas.microsoft.com/office/powerpoint/2010/main" val="1995632927"/>
              </p:ext>
            </p:extLst>
          </p:nvPr>
        </p:nvGraphicFramePr>
        <p:xfrm>
          <a:off x="286909" y="3329848"/>
          <a:ext cx="11541993" cy="2209953"/>
        </p:xfrm>
        <a:graphic>
          <a:graphicData uri="http://schemas.openxmlformats.org/drawingml/2006/table">
            <a:tbl>
              <a:tblPr firstRow="1" bandRow="1">
                <a:tableStyleId>{9DCAF9ED-07DC-4A11-8D7F-57B35C25682E}</a:tableStyleId>
              </a:tblPr>
              <a:tblGrid>
                <a:gridCol w="11541993">
                  <a:extLst>
                    <a:ext uri="{9D8B030D-6E8A-4147-A177-3AD203B41FA5}">
                      <a16:colId xmlns:a16="http://schemas.microsoft.com/office/drawing/2014/main" val="2659815281"/>
                    </a:ext>
                  </a:extLst>
                </a:gridCol>
              </a:tblGrid>
              <a:tr h="472593">
                <a:tc>
                  <a:txBody>
                    <a:bodyPr/>
                    <a:lstStyle/>
                    <a:p>
                      <a:r>
                        <a:rPr lang="en-US" dirty="0"/>
                        <a:t>Efficient</a:t>
                      </a:r>
                    </a:p>
                  </a:txBody>
                  <a:tcPr/>
                </a:tc>
                <a:extLst>
                  <a:ext uri="{0D108BD9-81ED-4DB2-BD59-A6C34878D82A}">
                    <a16:rowId xmlns:a16="http://schemas.microsoft.com/office/drawing/2014/main" val="3085071066"/>
                  </a:ext>
                </a:extLst>
              </a:tr>
              <a:tr h="1504834">
                <a:tc>
                  <a:txBody>
                    <a:bodyPr/>
                    <a:lstStyle/>
                    <a:p>
                      <a:pPr lvl="0">
                        <a:buNone/>
                      </a:pPr>
                      <a:r>
                        <a:rPr lang="en-AU" sz="1800" kern="1200" dirty="0">
                          <a:solidFill>
                            <a:schemeClr val="dk1"/>
                          </a:solidFill>
                          <a:latin typeface="+mn-lt"/>
                          <a:ea typeface="+mn-ea"/>
                          <a:cs typeface="+mn-cs"/>
                        </a:rPr>
                        <a:t>SELECT </a:t>
                      </a:r>
                      <a:r>
                        <a:rPr lang="en-AU" sz="1800" kern="1200" dirty="0" err="1">
                          <a:solidFill>
                            <a:schemeClr val="dk1"/>
                          </a:solidFill>
                          <a:latin typeface="+mn-lt"/>
                          <a:ea typeface="+mn-ea"/>
                          <a:cs typeface="+mn-cs"/>
                        </a:rPr>
                        <a:t>Customers.CustomerID</a:t>
                      </a:r>
                      <a:r>
                        <a:rPr lang="en-AU" sz="1800" kern="1200" dirty="0">
                          <a:solidFill>
                            <a:schemeClr val="dk1"/>
                          </a:solidFill>
                          <a:latin typeface="+mn-lt"/>
                          <a:ea typeface="+mn-ea"/>
                          <a:cs typeface="+mn-cs"/>
                        </a:rPr>
                        <a:t>, </a:t>
                      </a:r>
                      <a:r>
                        <a:rPr lang="en-AU" sz="1800" kern="1200" dirty="0" err="1">
                          <a:solidFill>
                            <a:schemeClr val="dk1"/>
                          </a:solidFill>
                          <a:latin typeface="+mn-lt"/>
                          <a:ea typeface="+mn-ea"/>
                          <a:cs typeface="+mn-cs"/>
                        </a:rPr>
                        <a:t>Customers.Name</a:t>
                      </a:r>
                      <a:r>
                        <a:rPr lang="en-AU" sz="1800" kern="1200" dirty="0">
                          <a:solidFill>
                            <a:schemeClr val="dk1"/>
                          </a:solidFill>
                          <a:latin typeface="+mn-lt"/>
                          <a:ea typeface="+mn-ea"/>
                          <a:cs typeface="+mn-cs"/>
                        </a:rPr>
                        <a:t>, Count(</a:t>
                      </a:r>
                      <a:r>
                        <a:rPr lang="en-AU" sz="1800" kern="1200" dirty="0" err="1">
                          <a:solidFill>
                            <a:schemeClr val="dk1"/>
                          </a:solidFill>
                          <a:latin typeface="+mn-lt"/>
                          <a:ea typeface="+mn-ea"/>
                          <a:cs typeface="+mn-cs"/>
                        </a:rPr>
                        <a:t>Sales.SalesID</a:t>
                      </a:r>
                      <a:r>
                        <a:rPr lang="en-AU" sz="1800" kern="1200" dirty="0">
                          <a:solidFill>
                            <a:schemeClr val="dk1"/>
                          </a:solidFill>
                          <a:latin typeface="+mn-lt"/>
                          <a:ea typeface="+mn-ea"/>
                          <a:cs typeface="+mn-cs"/>
                        </a:rPr>
                        <a:t>)</a:t>
                      </a:r>
                    </a:p>
                    <a:p>
                      <a:pPr lvl="0">
                        <a:buNone/>
                      </a:pPr>
                      <a:r>
                        <a:rPr lang="en-AU" sz="1800" kern="1200" dirty="0">
                          <a:solidFill>
                            <a:schemeClr val="dk1"/>
                          </a:solidFill>
                          <a:latin typeface="+mn-lt"/>
                          <a:ea typeface="+mn-ea"/>
                          <a:cs typeface="+mn-cs"/>
                        </a:rPr>
                        <a:t>FROM Customers</a:t>
                      </a:r>
                    </a:p>
                    <a:p>
                      <a:pPr lvl="0">
                        <a:buNone/>
                      </a:pPr>
                      <a:r>
                        <a:rPr lang="en-AU" sz="1800" kern="1200" dirty="0">
                          <a:solidFill>
                            <a:schemeClr val="dk1"/>
                          </a:solidFill>
                          <a:latin typeface="+mn-lt"/>
                          <a:ea typeface="+mn-ea"/>
                          <a:cs typeface="+mn-cs"/>
                        </a:rPr>
                        <a:t>  INNER JOIN Sales</a:t>
                      </a:r>
                    </a:p>
                    <a:p>
                      <a:pPr lvl="0">
                        <a:buNone/>
                      </a:pPr>
                      <a:r>
                        <a:rPr lang="en-AU" sz="1800" kern="1200" dirty="0">
                          <a:solidFill>
                            <a:schemeClr val="dk1"/>
                          </a:solidFill>
                          <a:latin typeface="+mn-lt"/>
                          <a:ea typeface="+mn-ea"/>
                          <a:cs typeface="+mn-cs"/>
                        </a:rPr>
                        <a:t>  ON </a:t>
                      </a:r>
                      <a:r>
                        <a:rPr lang="en-AU" sz="1800" kern="1200" dirty="0" err="1">
                          <a:solidFill>
                            <a:schemeClr val="dk1"/>
                          </a:solidFill>
                          <a:latin typeface="+mn-lt"/>
                          <a:ea typeface="+mn-ea"/>
                          <a:cs typeface="+mn-cs"/>
                        </a:rPr>
                        <a:t>Customers.CustomerID</a:t>
                      </a:r>
                      <a:r>
                        <a:rPr lang="en-AU" sz="1800" kern="1200" dirty="0">
                          <a:solidFill>
                            <a:schemeClr val="dk1"/>
                          </a:solidFill>
                          <a:latin typeface="+mn-lt"/>
                          <a:ea typeface="+mn-ea"/>
                          <a:cs typeface="+mn-cs"/>
                        </a:rPr>
                        <a:t> = </a:t>
                      </a:r>
                      <a:r>
                        <a:rPr lang="en-AU" sz="1800" kern="1200" dirty="0" err="1">
                          <a:solidFill>
                            <a:schemeClr val="dk1"/>
                          </a:solidFill>
                          <a:latin typeface="+mn-lt"/>
                          <a:ea typeface="+mn-ea"/>
                          <a:cs typeface="+mn-cs"/>
                        </a:rPr>
                        <a:t>Sales.CustomerID</a:t>
                      </a:r>
                      <a:endParaRPr lang="en-AU" sz="1800" kern="1200" dirty="0">
                        <a:solidFill>
                          <a:schemeClr val="dk1"/>
                        </a:solidFill>
                        <a:latin typeface="+mn-lt"/>
                        <a:ea typeface="+mn-ea"/>
                        <a:cs typeface="+mn-cs"/>
                      </a:endParaRPr>
                    </a:p>
                    <a:p>
                      <a:pPr lvl="0">
                        <a:buNone/>
                      </a:pPr>
                      <a:r>
                        <a:rPr lang="en-AU" sz="1800" kern="1200" dirty="0">
                          <a:solidFill>
                            <a:schemeClr val="dk1"/>
                          </a:solidFill>
                          <a:latin typeface="+mn-lt"/>
                          <a:ea typeface="+mn-ea"/>
                          <a:cs typeface="+mn-cs"/>
                        </a:rPr>
                        <a:t>WHERE </a:t>
                      </a:r>
                      <a:r>
                        <a:rPr lang="en-AU" sz="1800" kern="1200" dirty="0" err="1">
                          <a:solidFill>
                            <a:schemeClr val="dk1"/>
                          </a:solidFill>
                          <a:latin typeface="+mn-lt"/>
                          <a:ea typeface="+mn-ea"/>
                          <a:cs typeface="+mn-cs"/>
                        </a:rPr>
                        <a:t>Sales.LastSaleDate</a:t>
                      </a:r>
                      <a:r>
                        <a:rPr lang="en-AU" sz="1800" kern="1200" dirty="0">
                          <a:solidFill>
                            <a:schemeClr val="dk1"/>
                          </a:solidFill>
                          <a:latin typeface="+mn-lt"/>
                          <a:ea typeface="+mn-ea"/>
                          <a:cs typeface="+mn-cs"/>
                        </a:rPr>
                        <a:t> BETWEEN #1/1/2016# AND #12/31/2016#</a:t>
                      </a:r>
                    </a:p>
                    <a:p>
                      <a:pPr lvl="0">
                        <a:buNone/>
                      </a:pPr>
                      <a:r>
                        <a:rPr lang="en-AU" sz="1800" kern="1200" dirty="0">
                          <a:solidFill>
                            <a:schemeClr val="dk1"/>
                          </a:solidFill>
                          <a:latin typeface="+mn-lt"/>
                          <a:ea typeface="+mn-ea"/>
                          <a:cs typeface="+mn-cs"/>
                        </a:rPr>
                        <a:t>GROUP BY </a:t>
                      </a:r>
                      <a:r>
                        <a:rPr lang="en-AU" sz="1800" kern="1200" dirty="0" err="1">
                          <a:solidFill>
                            <a:schemeClr val="dk1"/>
                          </a:solidFill>
                          <a:latin typeface="+mn-lt"/>
                          <a:ea typeface="+mn-ea"/>
                          <a:cs typeface="+mn-cs"/>
                        </a:rPr>
                        <a:t>Customers.CustomerID</a:t>
                      </a:r>
                      <a:r>
                        <a:rPr lang="en-AU" sz="1800" kern="1200" dirty="0">
                          <a:solidFill>
                            <a:schemeClr val="dk1"/>
                          </a:solidFill>
                          <a:latin typeface="+mn-lt"/>
                          <a:ea typeface="+mn-ea"/>
                          <a:cs typeface="+mn-cs"/>
                        </a:rPr>
                        <a:t>, </a:t>
                      </a:r>
                      <a:r>
                        <a:rPr lang="en-AU" sz="1800" kern="1200" dirty="0" err="1">
                          <a:solidFill>
                            <a:schemeClr val="dk1"/>
                          </a:solidFill>
                          <a:latin typeface="+mn-lt"/>
                          <a:ea typeface="+mn-ea"/>
                          <a:cs typeface="+mn-cs"/>
                        </a:rPr>
                        <a:t>Customers.Name</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699504418"/>
                  </a:ext>
                </a:extLst>
              </a:tr>
            </a:tbl>
          </a:graphicData>
        </a:graphic>
      </p:graphicFrame>
    </p:spTree>
    <p:extLst>
      <p:ext uri="{BB962C8B-B14F-4D97-AF65-F5344CB8AC3E}">
        <p14:creationId xmlns:p14="http://schemas.microsoft.com/office/powerpoint/2010/main" val="297979648"/>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1">
            <a:extLst>
              <a:ext uri="{FF2B5EF4-FFF2-40B4-BE49-F238E27FC236}">
                <a16:creationId xmlns:a16="http://schemas.microsoft.com/office/drawing/2014/main" id="{69C5AA14-1F99-1E7C-336D-97109B113BC6}"/>
              </a:ext>
            </a:extLst>
          </p:cNvPr>
          <p:cNvGraphicFramePr>
            <a:graphicFrameLocks noGrp="1"/>
          </p:cNvGraphicFramePr>
          <p:nvPr>
            <p:extLst>
              <p:ext uri="{D42A27DB-BD31-4B8C-83A1-F6EECF244321}">
                <p14:modId xmlns:p14="http://schemas.microsoft.com/office/powerpoint/2010/main" val="3492349844"/>
              </p:ext>
            </p:extLst>
          </p:nvPr>
        </p:nvGraphicFramePr>
        <p:xfrm>
          <a:off x="286910" y="609251"/>
          <a:ext cx="11541993" cy="1977427"/>
        </p:xfrm>
        <a:graphic>
          <a:graphicData uri="http://schemas.openxmlformats.org/drawingml/2006/table">
            <a:tbl>
              <a:tblPr firstRow="1" bandRow="1">
                <a:tableStyleId>{9DCAF9ED-07DC-4A11-8D7F-57B35C25682E}</a:tableStyleId>
              </a:tblPr>
              <a:tblGrid>
                <a:gridCol w="11541993">
                  <a:extLst>
                    <a:ext uri="{9D8B030D-6E8A-4147-A177-3AD203B41FA5}">
                      <a16:colId xmlns:a16="http://schemas.microsoft.com/office/drawing/2014/main" val="2659815281"/>
                    </a:ext>
                  </a:extLst>
                </a:gridCol>
              </a:tblGrid>
              <a:tr h="472593">
                <a:tc>
                  <a:txBody>
                    <a:bodyPr/>
                    <a:lstStyle/>
                    <a:p>
                      <a:r>
                        <a:rPr lang="en-US" dirty="0"/>
                        <a:t>Inefficient</a:t>
                      </a:r>
                    </a:p>
                  </a:txBody>
                  <a:tcPr/>
                </a:tc>
                <a:extLst>
                  <a:ext uri="{0D108BD9-81ED-4DB2-BD59-A6C34878D82A}">
                    <a16:rowId xmlns:a16="http://schemas.microsoft.com/office/drawing/2014/main" val="3085071066"/>
                  </a:ext>
                </a:extLst>
              </a:tr>
              <a:tr h="1504834">
                <a:tc>
                  <a:txBody>
                    <a:bodyPr/>
                    <a:lstStyle/>
                    <a:p>
                      <a:pPr lvl="0">
                        <a:buNone/>
                      </a:pPr>
                      <a:r>
                        <a:rPr lang="en-AU" sz="1800" kern="1200" dirty="0">
                          <a:solidFill>
                            <a:schemeClr val="dk1"/>
                          </a:solidFill>
                          <a:latin typeface="+mn-lt"/>
                          <a:ea typeface="+mn-ea"/>
                          <a:cs typeface="+mn-cs"/>
                        </a:rPr>
                        <a:t>SELECT FirstName FROM Customers</a:t>
                      </a:r>
                    </a:p>
                    <a:p>
                      <a:pPr lvl="0">
                        <a:buNone/>
                      </a:pPr>
                      <a:r>
                        <a:rPr lang="en-AU" sz="1800" kern="1200" dirty="0">
                          <a:solidFill>
                            <a:schemeClr val="dk1"/>
                          </a:solidFill>
                          <a:latin typeface="+mn-lt"/>
                          <a:ea typeface="+mn-ea"/>
                          <a:cs typeface="+mn-cs"/>
                        </a:rPr>
                        <a:t>WHERE FirstName LIKE ‘%J%’</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699504418"/>
                  </a:ext>
                </a:extLst>
              </a:tr>
            </a:tbl>
          </a:graphicData>
        </a:graphic>
      </p:graphicFrame>
      <p:sp>
        <p:nvSpPr>
          <p:cNvPr id="3" name="Title 2">
            <a:extLst>
              <a:ext uri="{FF2B5EF4-FFF2-40B4-BE49-F238E27FC236}">
                <a16:creationId xmlns:a16="http://schemas.microsoft.com/office/drawing/2014/main" id="{B8442509-7598-9C29-E924-82758BBC1B04}"/>
              </a:ext>
            </a:extLst>
          </p:cNvPr>
          <p:cNvSpPr>
            <a:spLocks noGrp="1"/>
          </p:cNvSpPr>
          <p:nvPr>
            <p:ph type="title"/>
          </p:nvPr>
        </p:nvSpPr>
        <p:spPr>
          <a:xfrm>
            <a:off x="291524" y="152278"/>
            <a:ext cx="8239486" cy="454969"/>
          </a:xfrm>
        </p:spPr>
        <p:txBody>
          <a:bodyPr/>
          <a:lstStyle/>
          <a:p>
            <a:r>
              <a:rPr lang="en-AU" b="1" dirty="0">
                <a:ea typeface="Calibri"/>
                <a:cs typeface="Calibri"/>
              </a:rPr>
              <a:t>#</a:t>
            </a:r>
            <a:r>
              <a:rPr lang="en-AU" b="1">
                <a:ea typeface="Calibri"/>
                <a:cs typeface="Calibri"/>
              </a:rPr>
              <a:t>5 Use wildcards at the end of a phrase only</a:t>
            </a:r>
            <a:endParaRPr lang="en-GB" dirty="0">
              <a:ea typeface="Calibri"/>
            </a:endParaRPr>
          </a:p>
        </p:txBody>
      </p:sp>
      <p:graphicFrame>
        <p:nvGraphicFramePr>
          <p:cNvPr id="6" name="Table 5">
            <a:extLst>
              <a:ext uri="{FF2B5EF4-FFF2-40B4-BE49-F238E27FC236}">
                <a16:creationId xmlns:a16="http://schemas.microsoft.com/office/drawing/2014/main" id="{663F8987-04D4-00EA-B278-10B6C01BA03A}"/>
              </a:ext>
            </a:extLst>
          </p:cNvPr>
          <p:cNvGraphicFramePr>
            <a:graphicFrameLocks noGrp="1"/>
          </p:cNvGraphicFramePr>
          <p:nvPr>
            <p:extLst>
              <p:ext uri="{D42A27DB-BD31-4B8C-83A1-F6EECF244321}">
                <p14:modId xmlns:p14="http://schemas.microsoft.com/office/powerpoint/2010/main" val="2348816320"/>
              </p:ext>
            </p:extLst>
          </p:nvPr>
        </p:nvGraphicFramePr>
        <p:xfrm>
          <a:off x="286909" y="3086210"/>
          <a:ext cx="11541993" cy="1977427"/>
        </p:xfrm>
        <a:graphic>
          <a:graphicData uri="http://schemas.openxmlformats.org/drawingml/2006/table">
            <a:tbl>
              <a:tblPr firstRow="1" bandRow="1">
                <a:tableStyleId>{9DCAF9ED-07DC-4A11-8D7F-57B35C25682E}</a:tableStyleId>
              </a:tblPr>
              <a:tblGrid>
                <a:gridCol w="11541993">
                  <a:extLst>
                    <a:ext uri="{9D8B030D-6E8A-4147-A177-3AD203B41FA5}">
                      <a16:colId xmlns:a16="http://schemas.microsoft.com/office/drawing/2014/main" val="2659815281"/>
                    </a:ext>
                  </a:extLst>
                </a:gridCol>
              </a:tblGrid>
              <a:tr h="472593">
                <a:tc>
                  <a:txBody>
                    <a:bodyPr/>
                    <a:lstStyle/>
                    <a:p>
                      <a:r>
                        <a:rPr lang="en-US" dirty="0"/>
                        <a:t>Efficient</a:t>
                      </a:r>
                    </a:p>
                  </a:txBody>
                  <a:tcPr/>
                </a:tc>
                <a:extLst>
                  <a:ext uri="{0D108BD9-81ED-4DB2-BD59-A6C34878D82A}">
                    <a16:rowId xmlns:a16="http://schemas.microsoft.com/office/drawing/2014/main" val="3085071066"/>
                  </a:ext>
                </a:extLst>
              </a:tr>
              <a:tr h="1504834">
                <a:tc>
                  <a:txBody>
                    <a:bodyPr/>
                    <a:lstStyle/>
                    <a:p>
                      <a:pPr lvl="0">
                        <a:buNone/>
                      </a:pPr>
                      <a:r>
                        <a:rPr lang="en-AU" sz="1800" kern="1200" dirty="0">
                          <a:solidFill>
                            <a:schemeClr val="dk1"/>
                          </a:solidFill>
                          <a:latin typeface="+mn-lt"/>
                          <a:ea typeface="+mn-ea"/>
                          <a:cs typeface="+mn-cs"/>
                        </a:rPr>
                        <a:t>SELECT FirstName FROM Customers</a:t>
                      </a:r>
                    </a:p>
                    <a:p>
                      <a:pPr lvl="0">
                        <a:buNone/>
                      </a:pPr>
                      <a:r>
                        <a:rPr lang="en-AU" sz="1800" kern="1200" dirty="0">
                          <a:solidFill>
                            <a:schemeClr val="dk1"/>
                          </a:solidFill>
                          <a:latin typeface="+mn-lt"/>
                          <a:ea typeface="+mn-ea"/>
                          <a:cs typeface="+mn-cs"/>
                        </a:rPr>
                        <a:t>WHERE FirstName LIKE ‘J%’</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699504418"/>
                  </a:ext>
                </a:extLst>
              </a:tr>
            </a:tbl>
          </a:graphicData>
        </a:graphic>
      </p:graphicFrame>
    </p:spTree>
    <p:extLst>
      <p:ext uri="{BB962C8B-B14F-4D97-AF65-F5344CB8AC3E}">
        <p14:creationId xmlns:p14="http://schemas.microsoft.com/office/powerpoint/2010/main" val="2702599537"/>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1">
            <a:extLst>
              <a:ext uri="{FF2B5EF4-FFF2-40B4-BE49-F238E27FC236}">
                <a16:creationId xmlns:a16="http://schemas.microsoft.com/office/drawing/2014/main" id="{69C5AA14-1F99-1E7C-336D-97109B113BC6}"/>
              </a:ext>
            </a:extLst>
          </p:cNvPr>
          <p:cNvGraphicFramePr>
            <a:graphicFrameLocks noGrp="1"/>
          </p:cNvGraphicFramePr>
          <p:nvPr>
            <p:extLst>
              <p:ext uri="{D42A27DB-BD31-4B8C-83A1-F6EECF244321}">
                <p14:modId xmlns:p14="http://schemas.microsoft.com/office/powerpoint/2010/main" val="2351588743"/>
              </p:ext>
            </p:extLst>
          </p:nvPr>
        </p:nvGraphicFramePr>
        <p:xfrm>
          <a:off x="286910" y="609251"/>
          <a:ext cx="11541993" cy="2484273"/>
        </p:xfrm>
        <a:graphic>
          <a:graphicData uri="http://schemas.openxmlformats.org/drawingml/2006/table">
            <a:tbl>
              <a:tblPr firstRow="1" bandRow="1">
                <a:tableStyleId>{9DCAF9ED-07DC-4A11-8D7F-57B35C25682E}</a:tableStyleId>
              </a:tblPr>
              <a:tblGrid>
                <a:gridCol w="11541993">
                  <a:extLst>
                    <a:ext uri="{9D8B030D-6E8A-4147-A177-3AD203B41FA5}">
                      <a16:colId xmlns:a16="http://schemas.microsoft.com/office/drawing/2014/main" val="2659815281"/>
                    </a:ext>
                  </a:extLst>
                </a:gridCol>
              </a:tblGrid>
              <a:tr h="472593">
                <a:tc>
                  <a:txBody>
                    <a:bodyPr/>
                    <a:lstStyle/>
                    <a:p>
                      <a:endParaRPr lang="en-US" dirty="0"/>
                    </a:p>
                  </a:txBody>
                  <a:tcPr/>
                </a:tc>
                <a:extLst>
                  <a:ext uri="{0D108BD9-81ED-4DB2-BD59-A6C34878D82A}">
                    <a16:rowId xmlns:a16="http://schemas.microsoft.com/office/drawing/2014/main" val="3085071066"/>
                  </a:ext>
                </a:extLst>
              </a:tr>
              <a:tr h="1504834">
                <a:tc>
                  <a:txBody>
                    <a:bodyPr/>
                    <a:lstStyle/>
                    <a:p>
                      <a:pPr lvl="0">
                        <a:buNone/>
                      </a:pPr>
                      <a:r>
                        <a:rPr lang="en-AU" sz="1800" kern="1200">
                          <a:solidFill>
                            <a:schemeClr val="dk1"/>
                          </a:solidFill>
                          <a:latin typeface="+mn-lt"/>
                          <a:ea typeface="+mn-ea"/>
                          <a:cs typeface="+mn-cs"/>
                        </a:rPr>
                        <a:t>SELECT Customers.CustomerID, Customers.Name, Count(Sales.SalesID)</a:t>
                      </a:r>
                    </a:p>
                    <a:p>
                      <a:pPr lvl="0">
                        <a:buNone/>
                      </a:pPr>
                      <a:r>
                        <a:rPr lang="en-AU" sz="1800" kern="1200">
                          <a:solidFill>
                            <a:schemeClr val="dk1"/>
                          </a:solidFill>
                          <a:latin typeface="+mn-lt"/>
                          <a:ea typeface="+mn-ea"/>
                          <a:cs typeface="+mn-cs"/>
                        </a:rPr>
                        <a:t>FROM Customers</a:t>
                      </a:r>
                    </a:p>
                    <a:p>
                      <a:pPr lvl="0">
                        <a:buNone/>
                      </a:pPr>
                      <a:r>
                        <a:rPr lang="en-AU" sz="1800" kern="1200">
                          <a:solidFill>
                            <a:schemeClr val="dk1"/>
                          </a:solidFill>
                          <a:latin typeface="+mn-lt"/>
                          <a:ea typeface="+mn-ea"/>
                          <a:cs typeface="+mn-cs"/>
                        </a:rPr>
                        <a:t>  INNER JOIN Sales</a:t>
                      </a:r>
                    </a:p>
                    <a:p>
                      <a:pPr lvl="0">
                        <a:buNone/>
                      </a:pPr>
                      <a:r>
                        <a:rPr lang="en-AU" sz="1800" kern="1200">
                          <a:solidFill>
                            <a:schemeClr val="dk1"/>
                          </a:solidFill>
                          <a:latin typeface="+mn-lt"/>
                          <a:ea typeface="+mn-ea"/>
                          <a:cs typeface="+mn-cs"/>
                        </a:rPr>
                        <a:t>  ON Customers.CustomerID = Sales.CustomerID</a:t>
                      </a:r>
                    </a:p>
                    <a:p>
                      <a:pPr lvl="0">
                        <a:buNone/>
                      </a:pPr>
                      <a:r>
                        <a:rPr lang="en-AU" sz="1800" kern="1200">
                          <a:solidFill>
                            <a:schemeClr val="dk1"/>
                          </a:solidFill>
                          <a:latin typeface="+mn-lt"/>
                          <a:ea typeface="+mn-ea"/>
                          <a:cs typeface="+mn-cs"/>
                        </a:rPr>
                        <a:t>WHERE Sales.LastSaleDate BETWEEN #1/1/2016# AND #12/31/2016#</a:t>
                      </a:r>
                    </a:p>
                    <a:p>
                      <a:pPr lvl="0">
                        <a:buNone/>
                      </a:pPr>
                      <a:r>
                        <a:rPr lang="en-AU" sz="1800" kern="1200">
                          <a:solidFill>
                            <a:schemeClr val="dk1"/>
                          </a:solidFill>
                          <a:latin typeface="+mn-lt"/>
                          <a:ea typeface="+mn-ea"/>
                          <a:cs typeface="+mn-cs"/>
                        </a:rPr>
                        <a:t>GROUP BY Customers.CustomerID, Customers.Name</a:t>
                      </a:r>
                    </a:p>
                    <a:p>
                      <a:pPr lvl="0">
                        <a:buNone/>
                      </a:pPr>
                      <a:r>
                        <a:rPr lang="en-AU" sz="1800" kern="1200">
                          <a:solidFill>
                            <a:schemeClr val="dk1"/>
                          </a:solidFill>
                          <a:latin typeface="+mn-lt"/>
                          <a:ea typeface="+mn-ea"/>
                          <a:cs typeface="+mn-cs"/>
                        </a:rPr>
                        <a:t>LIMIT 10</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699504418"/>
                  </a:ext>
                </a:extLst>
              </a:tr>
            </a:tbl>
          </a:graphicData>
        </a:graphic>
      </p:graphicFrame>
      <p:sp>
        <p:nvSpPr>
          <p:cNvPr id="3" name="Title 2">
            <a:extLst>
              <a:ext uri="{FF2B5EF4-FFF2-40B4-BE49-F238E27FC236}">
                <a16:creationId xmlns:a16="http://schemas.microsoft.com/office/drawing/2014/main" id="{B8442509-7598-9C29-E924-82758BBC1B04}"/>
              </a:ext>
            </a:extLst>
          </p:cNvPr>
          <p:cNvSpPr>
            <a:spLocks noGrp="1"/>
          </p:cNvSpPr>
          <p:nvPr>
            <p:ph type="title"/>
          </p:nvPr>
        </p:nvSpPr>
        <p:spPr>
          <a:xfrm>
            <a:off x="291524" y="152278"/>
            <a:ext cx="8239486" cy="454969"/>
          </a:xfrm>
        </p:spPr>
        <p:txBody>
          <a:bodyPr/>
          <a:lstStyle/>
          <a:p>
            <a:r>
              <a:rPr lang="en-AU" b="1" dirty="0">
                <a:ea typeface="Calibri"/>
                <a:cs typeface="Calibri"/>
              </a:rPr>
              <a:t>#6 Use LIMIT to sample query results</a:t>
            </a:r>
            <a:endParaRPr lang="en-GB" dirty="0">
              <a:ea typeface="Calibri"/>
            </a:endParaRPr>
          </a:p>
        </p:txBody>
      </p:sp>
    </p:spTree>
    <p:extLst>
      <p:ext uri="{BB962C8B-B14F-4D97-AF65-F5344CB8AC3E}">
        <p14:creationId xmlns:p14="http://schemas.microsoft.com/office/powerpoint/2010/main" val="4285229470"/>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1">
            <a:extLst>
              <a:ext uri="{FF2B5EF4-FFF2-40B4-BE49-F238E27FC236}">
                <a16:creationId xmlns:a16="http://schemas.microsoft.com/office/drawing/2014/main" id="{69C5AA14-1F99-1E7C-336D-97109B113BC6}"/>
              </a:ext>
            </a:extLst>
          </p:cNvPr>
          <p:cNvGraphicFramePr>
            <a:graphicFrameLocks noGrp="1"/>
          </p:cNvGraphicFramePr>
          <p:nvPr>
            <p:extLst>
              <p:ext uri="{D42A27DB-BD31-4B8C-83A1-F6EECF244321}">
                <p14:modId xmlns:p14="http://schemas.microsoft.com/office/powerpoint/2010/main" val="2992654574"/>
              </p:ext>
            </p:extLst>
          </p:nvPr>
        </p:nvGraphicFramePr>
        <p:xfrm>
          <a:off x="286910" y="609251"/>
          <a:ext cx="11541993" cy="2651760"/>
        </p:xfrm>
        <a:graphic>
          <a:graphicData uri="http://schemas.openxmlformats.org/drawingml/2006/table">
            <a:tbl>
              <a:tblPr firstRow="1" bandRow="1">
                <a:tableStyleId>{9DCAF9ED-07DC-4A11-8D7F-57B35C25682E}</a:tableStyleId>
              </a:tblPr>
              <a:tblGrid>
                <a:gridCol w="11541993">
                  <a:extLst>
                    <a:ext uri="{9D8B030D-6E8A-4147-A177-3AD203B41FA5}">
                      <a16:colId xmlns:a16="http://schemas.microsoft.com/office/drawing/2014/main" val="2659815281"/>
                    </a:ext>
                  </a:extLst>
                </a:gridCol>
              </a:tblGrid>
              <a:tr h="472593">
                <a:tc>
                  <a:txBody>
                    <a:bodyPr/>
                    <a:lstStyle/>
                    <a:p>
                      <a:r>
                        <a:rPr lang="en-AU" dirty="0"/>
                        <a:t>The more of the following criteria your query has, the more likely of a candidate it should be to run during off peak hours:</a:t>
                      </a:r>
                      <a:endParaRPr lang="en-US" dirty="0"/>
                    </a:p>
                  </a:txBody>
                  <a:tcPr/>
                </a:tc>
                <a:extLst>
                  <a:ext uri="{0D108BD9-81ED-4DB2-BD59-A6C34878D82A}">
                    <a16:rowId xmlns:a16="http://schemas.microsoft.com/office/drawing/2014/main" val="3085071066"/>
                  </a:ext>
                </a:extLst>
              </a:tr>
              <a:tr h="1504834">
                <a:tc>
                  <a:txBody>
                    <a:bodyPr/>
                    <a:lstStyle/>
                    <a:p>
                      <a:pPr marL="285750" lvl="0" indent="-285750">
                        <a:buFont typeface="Arial" panose="020B0604020202020204" pitchFamily="34" charset="0"/>
                        <a:buChar char="•"/>
                      </a:pPr>
                      <a:r>
                        <a:rPr lang="en-AU" sz="1800" kern="1200" dirty="0">
                          <a:solidFill>
                            <a:schemeClr val="dk1"/>
                          </a:solidFill>
                          <a:latin typeface="+mn-lt"/>
                          <a:ea typeface="+mn-ea"/>
                          <a:cs typeface="+mn-cs"/>
                        </a:rPr>
                        <a:t>Selecting from large tables (&gt;1,000,000 records)</a:t>
                      </a:r>
                    </a:p>
                    <a:p>
                      <a:pPr marL="285750" lvl="0" indent="-285750">
                        <a:buFont typeface="Arial" panose="020B0604020202020204" pitchFamily="34" charset="0"/>
                        <a:buChar char="•"/>
                      </a:pPr>
                      <a:r>
                        <a:rPr lang="en-AU" sz="1800" kern="1200" dirty="0">
                          <a:solidFill>
                            <a:schemeClr val="dk1"/>
                          </a:solidFill>
                          <a:latin typeface="+mn-lt"/>
                          <a:ea typeface="+mn-ea"/>
                          <a:cs typeface="+mn-cs"/>
                        </a:rPr>
                        <a:t>Cartesian Joins or CROSS JOINs</a:t>
                      </a:r>
                    </a:p>
                    <a:p>
                      <a:pPr marL="285750" lvl="0" indent="-285750">
                        <a:buFont typeface="Arial" panose="020B0604020202020204" pitchFamily="34" charset="0"/>
                        <a:buChar char="•"/>
                      </a:pPr>
                      <a:r>
                        <a:rPr lang="en-AU" sz="1800" kern="1200" dirty="0">
                          <a:solidFill>
                            <a:schemeClr val="dk1"/>
                          </a:solidFill>
                          <a:latin typeface="+mn-lt"/>
                          <a:ea typeface="+mn-ea"/>
                          <a:cs typeface="+mn-cs"/>
                        </a:rPr>
                        <a:t>Looping statements</a:t>
                      </a:r>
                    </a:p>
                    <a:p>
                      <a:pPr marL="285750" lvl="0" indent="-285750">
                        <a:buFont typeface="Arial" panose="020B0604020202020204" pitchFamily="34" charset="0"/>
                        <a:buChar char="•"/>
                      </a:pPr>
                      <a:r>
                        <a:rPr lang="en-AU" sz="1800" kern="1200" dirty="0">
                          <a:solidFill>
                            <a:schemeClr val="dk1"/>
                          </a:solidFill>
                          <a:latin typeface="+mn-lt"/>
                          <a:ea typeface="+mn-ea"/>
                          <a:cs typeface="+mn-cs"/>
                        </a:rPr>
                        <a:t>SELECT DISTINCT statements</a:t>
                      </a:r>
                    </a:p>
                    <a:p>
                      <a:pPr marL="285750" lvl="0" indent="-285750">
                        <a:buFont typeface="Arial" panose="020B0604020202020204" pitchFamily="34" charset="0"/>
                        <a:buChar char="•"/>
                      </a:pPr>
                      <a:r>
                        <a:rPr lang="en-AU" sz="1800" kern="1200" dirty="0">
                          <a:solidFill>
                            <a:schemeClr val="dk1"/>
                          </a:solidFill>
                          <a:latin typeface="+mn-lt"/>
                          <a:ea typeface="+mn-ea"/>
                          <a:cs typeface="+mn-cs"/>
                        </a:rPr>
                        <a:t>Nested subqueries</a:t>
                      </a:r>
                    </a:p>
                    <a:p>
                      <a:pPr marL="285750" lvl="0" indent="-285750">
                        <a:buFont typeface="Arial" panose="020B0604020202020204" pitchFamily="34" charset="0"/>
                        <a:buChar char="•"/>
                      </a:pPr>
                      <a:r>
                        <a:rPr lang="en-AU" sz="1800" kern="1200" dirty="0">
                          <a:solidFill>
                            <a:schemeClr val="dk1"/>
                          </a:solidFill>
                          <a:latin typeface="+mn-lt"/>
                          <a:ea typeface="+mn-ea"/>
                          <a:cs typeface="+mn-cs"/>
                        </a:rPr>
                        <a:t>Wildcard searches in long text or memo fields</a:t>
                      </a:r>
                    </a:p>
                    <a:p>
                      <a:pPr marL="285750" lvl="0" indent="-285750">
                        <a:buFont typeface="Arial" panose="020B0604020202020204" pitchFamily="34" charset="0"/>
                        <a:buChar char="•"/>
                      </a:pPr>
                      <a:r>
                        <a:rPr lang="en-AU" sz="1800" kern="1200" dirty="0">
                          <a:solidFill>
                            <a:schemeClr val="dk1"/>
                          </a:solidFill>
                          <a:latin typeface="+mn-lt"/>
                          <a:ea typeface="+mn-ea"/>
                          <a:cs typeface="+mn-cs"/>
                        </a:rPr>
                        <a:t>Multiple schema queries</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699504418"/>
                  </a:ext>
                </a:extLst>
              </a:tr>
            </a:tbl>
          </a:graphicData>
        </a:graphic>
      </p:graphicFrame>
      <p:sp>
        <p:nvSpPr>
          <p:cNvPr id="3" name="Title 2">
            <a:extLst>
              <a:ext uri="{FF2B5EF4-FFF2-40B4-BE49-F238E27FC236}">
                <a16:creationId xmlns:a16="http://schemas.microsoft.com/office/drawing/2014/main" id="{B8442509-7598-9C29-E924-82758BBC1B04}"/>
              </a:ext>
            </a:extLst>
          </p:cNvPr>
          <p:cNvSpPr>
            <a:spLocks noGrp="1"/>
          </p:cNvSpPr>
          <p:nvPr>
            <p:ph type="title"/>
          </p:nvPr>
        </p:nvSpPr>
        <p:spPr>
          <a:xfrm>
            <a:off x="291524" y="152278"/>
            <a:ext cx="8239486" cy="454969"/>
          </a:xfrm>
        </p:spPr>
        <p:txBody>
          <a:bodyPr/>
          <a:lstStyle/>
          <a:p>
            <a:r>
              <a:rPr lang="en-AU" b="1" dirty="0">
                <a:ea typeface="Calibri"/>
                <a:cs typeface="Calibri"/>
              </a:rPr>
              <a:t>#7 Run your query during off-peak hours</a:t>
            </a:r>
            <a:endParaRPr lang="en-GB" dirty="0">
              <a:ea typeface="Calibri"/>
            </a:endParaRPr>
          </a:p>
        </p:txBody>
      </p:sp>
    </p:spTree>
    <p:extLst>
      <p:ext uri="{BB962C8B-B14F-4D97-AF65-F5344CB8AC3E}">
        <p14:creationId xmlns:p14="http://schemas.microsoft.com/office/powerpoint/2010/main" val="3992630299"/>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C505E3D-DA9D-5247-2658-97B435459BCA}"/>
              </a:ext>
            </a:extLst>
          </p:cNvPr>
          <p:cNvSpPr>
            <a:spLocks noGrp="1"/>
          </p:cNvSpPr>
          <p:nvPr>
            <p:ph type="body" sz="quarter" idx="11"/>
          </p:nvPr>
        </p:nvSpPr>
        <p:spPr/>
        <p:txBody>
          <a:bodyPr/>
          <a:lstStyle/>
          <a:p>
            <a:r>
              <a:rPr lang="en-AU" dirty="0"/>
              <a:t>Database vs </a:t>
            </a:r>
          </a:p>
          <a:p>
            <a:r>
              <a:rPr lang="en-AU" dirty="0"/>
              <a:t>Data Warehouse vs </a:t>
            </a:r>
          </a:p>
          <a:p>
            <a:r>
              <a:rPr lang="en-AU" dirty="0"/>
              <a:t>Datamart</a:t>
            </a:r>
          </a:p>
          <a:p>
            <a:endParaRPr lang="en-AU" dirty="0"/>
          </a:p>
        </p:txBody>
      </p:sp>
    </p:spTree>
    <p:extLst>
      <p:ext uri="{BB962C8B-B14F-4D97-AF65-F5344CB8AC3E}">
        <p14:creationId xmlns:p14="http://schemas.microsoft.com/office/powerpoint/2010/main" val="3891233678"/>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594B758-7B39-5654-E3E6-5F373F97CA07}"/>
              </a:ext>
            </a:extLst>
          </p:cNvPr>
          <p:cNvSpPr/>
          <p:nvPr/>
        </p:nvSpPr>
        <p:spPr bwMode="gray">
          <a:xfrm>
            <a:off x="3878580" y="1973580"/>
            <a:ext cx="6332220" cy="3489959"/>
          </a:xfrm>
          <a:prstGeom prst="roundRect">
            <a:avLst/>
          </a:prstGeom>
          <a:solidFill>
            <a:srgbClr val="C4D600"/>
          </a:solidFill>
          <a:ln w="19050" algn="ctr">
            <a:noFill/>
            <a:miter lim="800000"/>
            <a:headEnd/>
            <a:tailEnd/>
          </a:ln>
        </p:spPr>
        <p:txBody>
          <a:bodyPr wrap="square" lIns="88900" tIns="88900" rIns="88900" bIns="88900" rtlCol="0" anchor="t"/>
          <a:lstStyle/>
          <a:p>
            <a:pPr algn="ctr">
              <a:lnSpc>
                <a:spcPct val="106000"/>
              </a:lnSpc>
              <a:buFont typeface="Wingdings 2" pitchFamily="18" charset="2"/>
              <a:buNone/>
            </a:pPr>
            <a:endParaRPr lang="en-AU" sz="1600" b="1" dirty="0">
              <a:solidFill>
                <a:schemeClr val="bg1"/>
              </a:solidFill>
            </a:endParaRPr>
          </a:p>
          <a:p>
            <a:pPr algn="ctr">
              <a:lnSpc>
                <a:spcPct val="106000"/>
              </a:lnSpc>
              <a:buFont typeface="Wingdings 2" pitchFamily="18" charset="2"/>
              <a:buNone/>
            </a:pPr>
            <a:endParaRPr lang="en-AU" sz="1600" b="1" dirty="0">
              <a:solidFill>
                <a:schemeClr val="bg1"/>
              </a:solidFill>
            </a:endParaRPr>
          </a:p>
        </p:txBody>
      </p:sp>
      <p:sp>
        <p:nvSpPr>
          <p:cNvPr id="18" name="Rectangle 17">
            <a:extLst>
              <a:ext uri="{FF2B5EF4-FFF2-40B4-BE49-F238E27FC236}">
                <a16:creationId xmlns:a16="http://schemas.microsoft.com/office/drawing/2014/main" id="{48549D8C-C87C-48E6-DCB8-090B0D8BAF28}"/>
              </a:ext>
            </a:extLst>
          </p:cNvPr>
          <p:cNvSpPr/>
          <p:nvPr/>
        </p:nvSpPr>
        <p:spPr bwMode="gray">
          <a:xfrm>
            <a:off x="2013397" y="2168777"/>
            <a:ext cx="4022420" cy="3188307"/>
          </a:xfrm>
          <a:prstGeom prst="rect">
            <a:avLst/>
          </a:prstGeom>
          <a:solidFill>
            <a:srgbClr val="007CB0">
              <a:alpha val="52157"/>
            </a:srgbClr>
          </a:solidFill>
          <a:ln w="19050" algn="ctr">
            <a:solidFill>
              <a:schemeClr val="accent6"/>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sp>
        <p:nvSpPr>
          <p:cNvPr id="2" name="Title 1">
            <a:extLst>
              <a:ext uri="{FF2B5EF4-FFF2-40B4-BE49-F238E27FC236}">
                <a16:creationId xmlns:a16="http://schemas.microsoft.com/office/drawing/2014/main" id="{5F02377A-CEC9-B248-FAB9-7D35E5012E95}"/>
              </a:ext>
            </a:extLst>
          </p:cNvPr>
          <p:cNvSpPr>
            <a:spLocks noGrp="1"/>
          </p:cNvSpPr>
          <p:nvPr>
            <p:ph type="title"/>
          </p:nvPr>
        </p:nvSpPr>
        <p:spPr>
          <a:xfrm>
            <a:off x="471119" y="523411"/>
            <a:ext cx="8239486" cy="454969"/>
          </a:xfrm>
        </p:spPr>
        <p:txBody>
          <a:bodyPr/>
          <a:lstStyle/>
          <a:p>
            <a:r>
              <a:rPr lang="en-AU" dirty="0"/>
              <a:t>A Common Data Landscape</a:t>
            </a:r>
          </a:p>
        </p:txBody>
      </p:sp>
      <p:sp>
        <p:nvSpPr>
          <p:cNvPr id="4" name="Cylinder 3">
            <a:extLst>
              <a:ext uri="{FF2B5EF4-FFF2-40B4-BE49-F238E27FC236}">
                <a16:creationId xmlns:a16="http://schemas.microsoft.com/office/drawing/2014/main" id="{D807771A-1850-3D6E-7B11-C10F2FE1E919}"/>
              </a:ext>
            </a:extLst>
          </p:cNvPr>
          <p:cNvSpPr/>
          <p:nvPr/>
        </p:nvSpPr>
        <p:spPr bwMode="gray">
          <a:xfrm>
            <a:off x="529590" y="2093595"/>
            <a:ext cx="1177290" cy="1440180"/>
          </a:xfrm>
          <a:prstGeom prst="can">
            <a:avLst/>
          </a:prstGeom>
          <a:solidFill>
            <a:schemeClr val="tx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600" b="1" dirty="0">
                <a:solidFill>
                  <a:schemeClr val="bg1"/>
                </a:solidFill>
              </a:rPr>
              <a:t>Database</a:t>
            </a:r>
          </a:p>
        </p:txBody>
      </p:sp>
      <p:sp>
        <p:nvSpPr>
          <p:cNvPr id="6" name="TextBox 5">
            <a:extLst>
              <a:ext uri="{FF2B5EF4-FFF2-40B4-BE49-F238E27FC236}">
                <a16:creationId xmlns:a16="http://schemas.microsoft.com/office/drawing/2014/main" id="{917240A6-960B-BA9A-E98C-A32C1DBCDEB7}"/>
              </a:ext>
            </a:extLst>
          </p:cNvPr>
          <p:cNvSpPr txBox="1"/>
          <p:nvPr/>
        </p:nvSpPr>
        <p:spPr>
          <a:xfrm>
            <a:off x="333187" y="1440924"/>
            <a:ext cx="1680210" cy="276999"/>
          </a:xfrm>
          <a:prstGeom prst="rect">
            <a:avLst/>
          </a:prstGeom>
          <a:noFill/>
        </p:spPr>
        <p:txBody>
          <a:bodyPr wrap="square" lIns="0" tIns="0" rIns="0" bIns="0" rtlCol="0">
            <a:spAutoFit/>
          </a:bodyPr>
          <a:lstStyle/>
          <a:p>
            <a:pPr algn="ctr">
              <a:spcBef>
                <a:spcPts val="600"/>
              </a:spcBef>
              <a:buSzPct val="100000"/>
            </a:pPr>
            <a:r>
              <a:rPr lang="en-AU" b="1" dirty="0">
                <a:solidFill>
                  <a:srgbClr val="313131"/>
                </a:solidFill>
              </a:rPr>
              <a:t>Sources</a:t>
            </a:r>
          </a:p>
        </p:txBody>
      </p:sp>
      <p:sp>
        <p:nvSpPr>
          <p:cNvPr id="7" name="Rectangle 6">
            <a:extLst>
              <a:ext uri="{FF2B5EF4-FFF2-40B4-BE49-F238E27FC236}">
                <a16:creationId xmlns:a16="http://schemas.microsoft.com/office/drawing/2014/main" id="{D9674A71-C2BB-5F13-B31A-0E80FE991140}"/>
              </a:ext>
            </a:extLst>
          </p:cNvPr>
          <p:cNvSpPr/>
          <p:nvPr/>
        </p:nvSpPr>
        <p:spPr bwMode="gray">
          <a:xfrm>
            <a:off x="4105087" y="2303144"/>
            <a:ext cx="1742854" cy="2897506"/>
          </a:xfrm>
          <a:prstGeom prst="rect">
            <a:avLst/>
          </a:prstGeom>
          <a:solidFill>
            <a:schemeClr val="accent3"/>
          </a:solidFill>
          <a:ln w="19050" algn="ctr">
            <a:noFill/>
            <a:miter lim="800000"/>
            <a:headEnd/>
            <a:tailEnd/>
          </a:ln>
        </p:spPr>
        <p:txBody>
          <a:bodyPr wrap="square" lIns="88900" tIns="88900" rIns="88900" bIns="88900" rtlCol="0" anchor="t"/>
          <a:lstStyle/>
          <a:p>
            <a:pPr algn="ctr">
              <a:lnSpc>
                <a:spcPct val="106000"/>
              </a:lnSpc>
              <a:buFont typeface="Wingdings 2" pitchFamily="18" charset="2"/>
              <a:buNone/>
            </a:pPr>
            <a:r>
              <a:rPr lang="en-AU" sz="1600" b="1" dirty="0">
                <a:solidFill>
                  <a:schemeClr val="bg1"/>
                </a:solidFill>
              </a:rPr>
              <a:t>Raw Layer</a:t>
            </a:r>
          </a:p>
        </p:txBody>
      </p:sp>
      <p:sp>
        <p:nvSpPr>
          <p:cNvPr id="9" name="Rectangle 8">
            <a:extLst>
              <a:ext uri="{FF2B5EF4-FFF2-40B4-BE49-F238E27FC236}">
                <a16:creationId xmlns:a16="http://schemas.microsoft.com/office/drawing/2014/main" id="{27AB9117-72C0-CF84-0FA2-212BE10B8C16}"/>
              </a:ext>
            </a:extLst>
          </p:cNvPr>
          <p:cNvSpPr/>
          <p:nvPr/>
        </p:nvSpPr>
        <p:spPr bwMode="gray">
          <a:xfrm>
            <a:off x="2238375" y="2303145"/>
            <a:ext cx="1280160" cy="2897504"/>
          </a:xfrm>
          <a:prstGeom prst="rect">
            <a:avLst/>
          </a:prstGeom>
          <a:solidFill>
            <a:schemeClr val="accent3"/>
          </a:solidFill>
          <a:ln w="19050" algn="ctr">
            <a:noFill/>
            <a:miter lim="800000"/>
            <a:headEnd/>
            <a:tailEnd/>
          </a:ln>
        </p:spPr>
        <p:txBody>
          <a:bodyPr wrap="square" lIns="88900" tIns="88900" rIns="88900" bIns="88900" rtlCol="0" anchor="t"/>
          <a:lstStyle/>
          <a:p>
            <a:pPr algn="ctr">
              <a:lnSpc>
                <a:spcPct val="106000"/>
              </a:lnSpc>
              <a:buFont typeface="Wingdings 2" pitchFamily="18" charset="2"/>
              <a:buNone/>
            </a:pPr>
            <a:r>
              <a:rPr lang="en-AU" sz="1600" b="1" dirty="0">
                <a:solidFill>
                  <a:schemeClr val="bg1"/>
                </a:solidFill>
              </a:rPr>
              <a:t>Staging Layer</a:t>
            </a:r>
          </a:p>
        </p:txBody>
      </p:sp>
      <p:sp>
        <p:nvSpPr>
          <p:cNvPr id="10" name="Rectangle 9">
            <a:extLst>
              <a:ext uri="{FF2B5EF4-FFF2-40B4-BE49-F238E27FC236}">
                <a16:creationId xmlns:a16="http://schemas.microsoft.com/office/drawing/2014/main" id="{63EE4377-2134-70AF-C1E7-5838D9D6554E}"/>
              </a:ext>
            </a:extLst>
          </p:cNvPr>
          <p:cNvSpPr/>
          <p:nvPr/>
        </p:nvSpPr>
        <p:spPr bwMode="gray">
          <a:xfrm>
            <a:off x="6153056" y="2303144"/>
            <a:ext cx="1742854" cy="2897505"/>
          </a:xfrm>
          <a:prstGeom prst="rect">
            <a:avLst/>
          </a:prstGeom>
          <a:solidFill>
            <a:schemeClr val="accent3"/>
          </a:solidFill>
          <a:ln w="19050" algn="ctr">
            <a:noFill/>
            <a:miter lim="800000"/>
            <a:headEnd/>
            <a:tailEnd/>
          </a:ln>
        </p:spPr>
        <p:txBody>
          <a:bodyPr wrap="square" lIns="88900" tIns="88900" rIns="88900" bIns="88900" rtlCol="0" anchor="t"/>
          <a:lstStyle/>
          <a:p>
            <a:pPr algn="ctr">
              <a:lnSpc>
                <a:spcPct val="106000"/>
              </a:lnSpc>
              <a:buFont typeface="Wingdings 2" pitchFamily="18" charset="2"/>
              <a:buNone/>
            </a:pPr>
            <a:r>
              <a:rPr lang="en-AU" sz="1600" b="1" dirty="0">
                <a:solidFill>
                  <a:schemeClr val="bg1"/>
                </a:solidFill>
              </a:rPr>
              <a:t>Modelled </a:t>
            </a:r>
          </a:p>
          <a:p>
            <a:pPr algn="ctr">
              <a:lnSpc>
                <a:spcPct val="106000"/>
              </a:lnSpc>
              <a:buFont typeface="Wingdings 2" pitchFamily="18" charset="2"/>
              <a:buNone/>
            </a:pPr>
            <a:r>
              <a:rPr lang="en-AU" sz="1600" b="1" dirty="0">
                <a:solidFill>
                  <a:schemeClr val="bg1"/>
                </a:solidFill>
              </a:rPr>
              <a:t>Layer</a:t>
            </a:r>
          </a:p>
        </p:txBody>
      </p:sp>
      <p:sp>
        <p:nvSpPr>
          <p:cNvPr id="11" name="Rectangle 10">
            <a:extLst>
              <a:ext uri="{FF2B5EF4-FFF2-40B4-BE49-F238E27FC236}">
                <a16:creationId xmlns:a16="http://schemas.microsoft.com/office/drawing/2014/main" id="{DF5D2710-6B66-A6FE-E92B-9344AC73D7AD}"/>
              </a:ext>
            </a:extLst>
          </p:cNvPr>
          <p:cNvSpPr/>
          <p:nvPr/>
        </p:nvSpPr>
        <p:spPr bwMode="gray">
          <a:xfrm>
            <a:off x="8143875" y="2303144"/>
            <a:ext cx="1858522" cy="2897505"/>
          </a:xfrm>
          <a:prstGeom prst="rect">
            <a:avLst/>
          </a:prstGeom>
          <a:solidFill>
            <a:schemeClr val="accent3"/>
          </a:solidFill>
          <a:ln w="19050" algn="ctr">
            <a:noFill/>
            <a:miter lim="800000"/>
            <a:headEnd/>
            <a:tailEnd/>
          </a:ln>
        </p:spPr>
        <p:txBody>
          <a:bodyPr wrap="square" lIns="88900" tIns="88900" rIns="88900" bIns="88900" rtlCol="0" anchor="t"/>
          <a:lstStyle/>
          <a:p>
            <a:pPr algn="ctr">
              <a:lnSpc>
                <a:spcPct val="106000"/>
              </a:lnSpc>
              <a:buFont typeface="Wingdings 2" pitchFamily="18" charset="2"/>
              <a:buNone/>
            </a:pPr>
            <a:r>
              <a:rPr lang="en-AU" sz="1600" b="1" dirty="0">
                <a:solidFill>
                  <a:schemeClr val="bg1"/>
                </a:solidFill>
              </a:rPr>
              <a:t>Consumption Layer</a:t>
            </a:r>
          </a:p>
        </p:txBody>
      </p:sp>
      <p:sp>
        <p:nvSpPr>
          <p:cNvPr id="27" name="TextBox 26">
            <a:extLst>
              <a:ext uri="{FF2B5EF4-FFF2-40B4-BE49-F238E27FC236}">
                <a16:creationId xmlns:a16="http://schemas.microsoft.com/office/drawing/2014/main" id="{E050EA99-0002-9C49-AE34-C649FEA30335}"/>
              </a:ext>
            </a:extLst>
          </p:cNvPr>
          <p:cNvSpPr txBox="1"/>
          <p:nvPr/>
        </p:nvSpPr>
        <p:spPr>
          <a:xfrm>
            <a:off x="10307941" y="1302424"/>
            <a:ext cx="1680210" cy="276999"/>
          </a:xfrm>
          <a:prstGeom prst="rect">
            <a:avLst/>
          </a:prstGeom>
          <a:noFill/>
        </p:spPr>
        <p:txBody>
          <a:bodyPr wrap="square" lIns="0" tIns="0" rIns="0" bIns="0" rtlCol="0">
            <a:spAutoFit/>
          </a:bodyPr>
          <a:lstStyle/>
          <a:p>
            <a:pPr algn="ctr">
              <a:spcBef>
                <a:spcPts val="600"/>
              </a:spcBef>
              <a:buSzPct val="100000"/>
            </a:pPr>
            <a:r>
              <a:rPr lang="en-AU" b="1" dirty="0">
                <a:solidFill>
                  <a:srgbClr val="313131"/>
                </a:solidFill>
              </a:rPr>
              <a:t>Consumers</a:t>
            </a:r>
          </a:p>
        </p:txBody>
      </p:sp>
      <p:sp>
        <p:nvSpPr>
          <p:cNvPr id="29" name="TextBox 28">
            <a:extLst>
              <a:ext uri="{FF2B5EF4-FFF2-40B4-BE49-F238E27FC236}">
                <a16:creationId xmlns:a16="http://schemas.microsoft.com/office/drawing/2014/main" id="{B1BB13FC-27CD-90D2-6428-CEE0B2F5D65D}"/>
              </a:ext>
            </a:extLst>
          </p:cNvPr>
          <p:cNvSpPr txBox="1"/>
          <p:nvPr/>
        </p:nvSpPr>
        <p:spPr>
          <a:xfrm>
            <a:off x="5847941" y="1440924"/>
            <a:ext cx="1680210" cy="276999"/>
          </a:xfrm>
          <a:prstGeom prst="rect">
            <a:avLst/>
          </a:prstGeom>
          <a:noFill/>
        </p:spPr>
        <p:txBody>
          <a:bodyPr wrap="square" lIns="0" tIns="0" rIns="0" bIns="0" rtlCol="0">
            <a:spAutoFit/>
          </a:bodyPr>
          <a:lstStyle/>
          <a:p>
            <a:pPr algn="ctr">
              <a:spcBef>
                <a:spcPts val="600"/>
              </a:spcBef>
              <a:buSzPct val="100000"/>
            </a:pPr>
            <a:r>
              <a:rPr lang="en-AU" b="1" dirty="0">
                <a:solidFill>
                  <a:srgbClr val="C4D600"/>
                </a:solidFill>
              </a:rPr>
              <a:t>Data Warehouse</a:t>
            </a:r>
          </a:p>
        </p:txBody>
      </p:sp>
      <p:cxnSp>
        <p:nvCxnSpPr>
          <p:cNvPr id="31" name="Straight Arrow Connector 30">
            <a:extLst>
              <a:ext uri="{FF2B5EF4-FFF2-40B4-BE49-F238E27FC236}">
                <a16:creationId xmlns:a16="http://schemas.microsoft.com/office/drawing/2014/main" id="{817C2EF9-BD9B-F03C-9BB1-A93991FE9770}"/>
              </a:ext>
            </a:extLst>
          </p:cNvPr>
          <p:cNvCxnSpPr>
            <a:cxnSpLocks/>
            <a:stCxn id="4" idx="4"/>
            <a:endCxn id="9" idx="1"/>
          </p:cNvCxnSpPr>
          <p:nvPr/>
        </p:nvCxnSpPr>
        <p:spPr>
          <a:xfrm>
            <a:off x="1706880" y="2813685"/>
            <a:ext cx="531495" cy="93821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FA99447-D866-7887-E7B8-0C8A66BAF1F9}"/>
              </a:ext>
            </a:extLst>
          </p:cNvPr>
          <p:cNvCxnSpPr>
            <a:cxnSpLocks/>
            <a:stCxn id="9" idx="3"/>
            <a:endCxn id="7" idx="1"/>
          </p:cNvCxnSpPr>
          <p:nvPr/>
        </p:nvCxnSpPr>
        <p:spPr>
          <a:xfrm>
            <a:off x="3518535" y="3751897"/>
            <a:ext cx="586552"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FB4277F-2918-BA8D-AB96-B525A03E2C44}"/>
              </a:ext>
            </a:extLst>
          </p:cNvPr>
          <p:cNvCxnSpPr>
            <a:cxnSpLocks/>
            <a:stCxn id="7" idx="3"/>
            <a:endCxn id="10" idx="1"/>
          </p:cNvCxnSpPr>
          <p:nvPr/>
        </p:nvCxnSpPr>
        <p:spPr>
          <a:xfrm>
            <a:off x="5847941" y="3751897"/>
            <a:ext cx="3051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B1E1B98-6FC2-B33D-7465-5A1209062FF5}"/>
              </a:ext>
            </a:extLst>
          </p:cNvPr>
          <p:cNvCxnSpPr>
            <a:cxnSpLocks/>
            <a:stCxn id="10" idx="3"/>
            <a:endCxn id="11" idx="1"/>
          </p:cNvCxnSpPr>
          <p:nvPr/>
        </p:nvCxnSpPr>
        <p:spPr>
          <a:xfrm>
            <a:off x="7895910" y="3751897"/>
            <a:ext cx="24796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User icons for free download | Freepik">
            <a:extLst>
              <a:ext uri="{FF2B5EF4-FFF2-40B4-BE49-F238E27FC236}">
                <a16:creationId xmlns:a16="http://schemas.microsoft.com/office/drawing/2014/main" id="{03D4D065-907F-55EC-5D22-BB8B5E08735D}"/>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818742" y="2273121"/>
            <a:ext cx="725805" cy="72580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ata Reporting Icons - Free SVG &amp; PNG Data Reporting Images - Noun Project">
            <a:extLst>
              <a:ext uri="{FF2B5EF4-FFF2-40B4-BE49-F238E27FC236}">
                <a16:creationId xmlns:a16="http://schemas.microsoft.com/office/drawing/2014/main" id="{EDC9BD48-0B29-4BCA-5D89-29557E3862E6}"/>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0720785" y="3278243"/>
            <a:ext cx="874178" cy="87417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redictive Analytics Icons - Free SVG &amp; PNG Predictive Analytics Images -  Noun Project">
            <a:extLst>
              <a:ext uri="{FF2B5EF4-FFF2-40B4-BE49-F238E27FC236}">
                <a16:creationId xmlns:a16="http://schemas.microsoft.com/office/drawing/2014/main" id="{8DCA1433-CF69-743D-8348-B25580D39CFD}"/>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0880475" y="4735089"/>
            <a:ext cx="621995" cy="621995"/>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E5D1A941-BA56-AB8D-548C-28C823A64087}"/>
              </a:ext>
            </a:extLst>
          </p:cNvPr>
          <p:cNvSpPr txBox="1"/>
          <p:nvPr/>
        </p:nvSpPr>
        <p:spPr>
          <a:xfrm>
            <a:off x="10619332" y="2031435"/>
            <a:ext cx="1041458" cy="200055"/>
          </a:xfrm>
          <a:prstGeom prst="rect">
            <a:avLst/>
          </a:prstGeom>
          <a:noFill/>
        </p:spPr>
        <p:txBody>
          <a:bodyPr wrap="square" lIns="0" tIns="0" rIns="0" bIns="0" rtlCol="0">
            <a:spAutoFit/>
          </a:bodyPr>
          <a:lstStyle/>
          <a:p>
            <a:pPr algn="ctr">
              <a:spcBef>
                <a:spcPts val="600"/>
              </a:spcBef>
              <a:buSzPct val="100000"/>
            </a:pPr>
            <a:r>
              <a:rPr lang="en-AU" sz="1300" dirty="0">
                <a:solidFill>
                  <a:srgbClr val="313131"/>
                </a:solidFill>
              </a:rPr>
              <a:t>Users</a:t>
            </a:r>
          </a:p>
        </p:txBody>
      </p:sp>
      <p:sp>
        <p:nvSpPr>
          <p:cNvPr id="93" name="TextBox 92">
            <a:extLst>
              <a:ext uri="{FF2B5EF4-FFF2-40B4-BE49-F238E27FC236}">
                <a16:creationId xmlns:a16="http://schemas.microsoft.com/office/drawing/2014/main" id="{FEF05090-BEE9-0D72-C93A-B9F01383CD83}"/>
              </a:ext>
            </a:extLst>
          </p:cNvPr>
          <p:cNvSpPr txBox="1"/>
          <p:nvPr/>
        </p:nvSpPr>
        <p:spPr>
          <a:xfrm>
            <a:off x="10670744" y="3214188"/>
            <a:ext cx="1041458" cy="200055"/>
          </a:xfrm>
          <a:prstGeom prst="rect">
            <a:avLst/>
          </a:prstGeom>
          <a:noFill/>
        </p:spPr>
        <p:txBody>
          <a:bodyPr wrap="square" lIns="0" tIns="0" rIns="0" bIns="0" rtlCol="0">
            <a:spAutoFit/>
          </a:bodyPr>
          <a:lstStyle/>
          <a:p>
            <a:pPr algn="ctr">
              <a:spcBef>
                <a:spcPts val="600"/>
              </a:spcBef>
              <a:buSzPct val="100000"/>
            </a:pPr>
            <a:r>
              <a:rPr lang="en-AU" sz="1300" dirty="0">
                <a:solidFill>
                  <a:srgbClr val="313131"/>
                </a:solidFill>
              </a:rPr>
              <a:t>Reporting</a:t>
            </a:r>
          </a:p>
        </p:txBody>
      </p:sp>
      <p:sp>
        <p:nvSpPr>
          <p:cNvPr id="94" name="TextBox 93">
            <a:extLst>
              <a:ext uri="{FF2B5EF4-FFF2-40B4-BE49-F238E27FC236}">
                <a16:creationId xmlns:a16="http://schemas.microsoft.com/office/drawing/2014/main" id="{B34D2DF3-7978-F3BF-EC61-7F7200494D4B}"/>
              </a:ext>
            </a:extLst>
          </p:cNvPr>
          <p:cNvSpPr txBox="1"/>
          <p:nvPr/>
        </p:nvSpPr>
        <p:spPr>
          <a:xfrm>
            <a:off x="10670744" y="4296537"/>
            <a:ext cx="1041458" cy="400110"/>
          </a:xfrm>
          <a:prstGeom prst="rect">
            <a:avLst/>
          </a:prstGeom>
          <a:noFill/>
        </p:spPr>
        <p:txBody>
          <a:bodyPr wrap="square" lIns="0" tIns="0" rIns="0" bIns="0" rtlCol="0">
            <a:spAutoFit/>
          </a:bodyPr>
          <a:lstStyle/>
          <a:p>
            <a:pPr algn="ctr">
              <a:spcBef>
                <a:spcPts val="600"/>
              </a:spcBef>
              <a:buSzPct val="100000"/>
            </a:pPr>
            <a:r>
              <a:rPr lang="en-AU" sz="1300" dirty="0">
                <a:solidFill>
                  <a:srgbClr val="313131"/>
                </a:solidFill>
              </a:rPr>
              <a:t>Analytical Models</a:t>
            </a:r>
          </a:p>
        </p:txBody>
      </p:sp>
      <p:sp>
        <p:nvSpPr>
          <p:cNvPr id="12" name="TextBox 11">
            <a:extLst>
              <a:ext uri="{FF2B5EF4-FFF2-40B4-BE49-F238E27FC236}">
                <a16:creationId xmlns:a16="http://schemas.microsoft.com/office/drawing/2014/main" id="{1C474779-6A67-B9C2-DFDF-3304F25E093A}"/>
              </a:ext>
            </a:extLst>
          </p:cNvPr>
          <p:cNvSpPr txBox="1"/>
          <p:nvPr/>
        </p:nvSpPr>
        <p:spPr>
          <a:xfrm>
            <a:off x="893682" y="2108791"/>
            <a:ext cx="559220" cy="246221"/>
          </a:xfrm>
          <a:prstGeom prst="rect">
            <a:avLst/>
          </a:prstGeom>
          <a:noFill/>
        </p:spPr>
        <p:txBody>
          <a:bodyPr wrap="square" lIns="0" tIns="0" rIns="0" bIns="0" rtlCol="0">
            <a:spAutoFit/>
          </a:bodyPr>
          <a:lstStyle/>
          <a:p>
            <a:pPr>
              <a:spcBef>
                <a:spcPts val="600"/>
              </a:spcBef>
              <a:buSzPct val="100000"/>
            </a:pPr>
            <a:r>
              <a:rPr lang="en-AU" sz="1600" b="1" dirty="0">
                <a:solidFill>
                  <a:schemeClr val="accent5"/>
                </a:solidFill>
              </a:rPr>
              <a:t>OLTP</a:t>
            </a:r>
          </a:p>
        </p:txBody>
      </p:sp>
      <p:sp>
        <p:nvSpPr>
          <p:cNvPr id="13" name="TextBox 12">
            <a:extLst>
              <a:ext uri="{FF2B5EF4-FFF2-40B4-BE49-F238E27FC236}">
                <a16:creationId xmlns:a16="http://schemas.microsoft.com/office/drawing/2014/main" id="{D24CF462-1949-B460-671A-69E68F40313C}"/>
              </a:ext>
            </a:extLst>
          </p:cNvPr>
          <p:cNvSpPr txBox="1"/>
          <p:nvPr/>
        </p:nvSpPr>
        <p:spPr>
          <a:xfrm>
            <a:off x="6688046" y="2014365"/>
            <a:ext cx="559220" cy="246221"/>
          </a:xfrm>
          <a:prstGeom prst="rect">
            <a:avLst/>
          </a:prstGeom>
          <a:noFill/>
        </p:spPr>
        <p:txBody>
          <a:bodyPr wrap="square" lIns="0" tIns="0" rIns="0" bIns="0" rtlCol="0">
            <a:spAutoFit/>
          </a:bodyPr>
          <a:lstStyle/>
          <a:p>
            <a:pPr>
              <a:spcBef>
                <a:spcPts val="600"/>
              </a:spcBef>
              <a:buSzPct val="100000"/>
            </a:pPr>
            <a:r>
              <a:rPr lang="en-AU" sz="1600" b="1" dirty="0">
                <a:solidFill>
                  <a:schemeClr val="accent5"/>
                </a:solidFill>
              </a:rPr>
              <a:t>OLAP</a:t>
            </a:r>
          </a:p>
        </p:txBody>
      </p:sp>
      <p:sp>
        <p:nvSpPr>
          <p:cNvPr id="8" name="TextBox 7">
            <a:extLst>
              <a:ext uri="{FF2B5EF4-FFF2-40B4-BE49-F238E27FC236}">
                <a16:creationId xmlns:a16="http://schemas.microsoft.com/office/drawing/2014/main" id="{66AEE706-C6FE-EBFF-F2C5-B404E9248E60}"/>
              </a:ext>
            </a:extLst>
          </p:cNvPr>
          <p:cNvSpPr txBox="1"/>
          <p:nvPr/>
        </p:nvSpPr>
        <p:spPr>
          <a:xfrm>
            <a:off x="512444" y="3661766"/>
            <a:ext cx="1265987" cy="1923604"/>
          </a:xfrm>
          <a:prstGeom prst="rect">
            <a:avLst/>
          </a:prstGeom>
          <a:noFill/>
        </p:spPr>
        <p:txBody>
          <a:bodyPr wrap="square" lIns="0" tIns="0" rIns="0" bIns="0" rtlCol="0">
            <a:spAutoFit/>
          </a:bodyPr>
          <a:lstStyle/>
          <a:p>
            <a:pPr>
              <a:spcBef>
                <a:spcPts val="600"/>
              </a:spcBef>
              <a:buSzPct val="100000"/>
            </a:pPr>
            <a:r>
              <a:rPr lang="en-AU" sz="1500" dirty="0">
                <a:solidFill>
                  <a:srgbClr val="313131"/>
                </a:solidFill>
              </a:rPr>
              <a:t>Optimised to record transactional data, often without history – current view of the world.</a:t>
            </a:r>
          </a:p>
          <a:p>
            <a:pPr marL="285750" indent="-285750">
              <a:spcBef>
                <a:spcPts val="600"/>
              </a:spcBef>
              <a:buSzPct val="100000"/>
              <a:buFont typeface="Arial" panose="020B0604020202020204" pitchFamily="34" charset="0"/>
              <a:buChar char="•"/>
            </a:pPr>
            <a:endParaRPr lang="en-AU" sz="1500" dirty="0">
              <a:solidFill>
                <a:srgbClr val="313131"/>
              </a:solidFill>
            </a:endParaRPr>
          </a:p>
        </p:txBody>
      </p:sp>
      <p:sp>
        <p:nvSpPr>
          <p:cNvPr id="14" name="TextBox 13">
            <a:extLst>
              <a:ext uri="{FF2B5EF4-FFF2-40B4-BE49-F238E27FC236}">
                <a16:creationId xmlns:a16="http://schemas.microsoft.com/office/drawing/2014/main" id="{41E8E5EB-A6EC-23E8-47F3-91B237BD0614}"/>
              </a:ext>
            </a:extLst>
          </p:cNvPr>
          <p:cNvSpPr txBox="1"/>
          <p:nvPr/>
        </p:nvSpPr>
        <p:spPr>
          <a:xfrm>
            <a:off x="2412206" y="3278243"/>
            <a:ext cx="1230311" cy="1692771"/>
          </a:xfrm>
          <a:prstGeom prst="rect">
            <a:avLst/>
          </a:prstGeom>
          <a:noFill/>
        </p:spPr>
        <p:txBody>
          <a:bodyPr wrap="square" lIns="0" tIns="0" rIns="0" bIns="0" rtlCol="0">
            <a:spAutoFit/>
          </a:bodyPr>
          <a:lstStyle/>
          <a:p>
            <a:pPr>
              <a:spcBef>
                <a:spcPts val="600"/>
              </a:spcBef>
              <a:buSzPct val="100000"/>
            </a:pPr>
            <a:r>
              <a:rPr lang="en-AU" sz="1500" dirty="0">
                <a:solidFill>
                  <a:srgbClr val="313131"/>
                </a:solidFill>
              </a:rPr>
              <a:t>1:1 copy of source data with audit fields like landing timestamps</a:t>
            </a:r>
          </a:p>
          <a:p>
            <a:pPr marL="285750" indent="-285750">
              <a:spcBef>
                <a:spcPts val="600"/>
              </a:spcBef>
              <a:buSzPct val="100000"/>
              <a:buFont typeface="Arial" panose="020B0604020202020204" pitchFamily="34" charset="0"/>
              <a:buChar char="•"/>
            </a:pPr>
            <a:endParaRPr lang="en-AU" sz="1500" dirty="0">
              <a:solidFill>
                <a:srgbClr val="313131"/>
              </a:solidFill>
            </a:endParaRPr>
          </a:p>
        </p:txBody>
      </p:sp>
      <p:sp>
        <p:nvSpPr>
          <p:cNvPr id="15" name="TextBox 14">
            <a:extLst>
              <a:ext uri="{FF2B5EF4-FFF2-40B4-BE49-F238E27FC236}">
                <a16:creationId xmlns:a16="http://schemas.microsoft.com/office/drawing/2014/main" id="{BB9EA1AE-C233-C509-D9FA-468C77C2208B}"/>
              </a:ext>
            </a:extLst>
          </p:cNvPr>
          <p:cNvSpPr txBox="1"/>
          <p:nvPr/>
        </p:nvSpPr>
        <p:spPr>
          <a:xfrm>
            <a:off x="4331594" y="3284268"/>
            <a:ext cx="1380231" cy="1615827"/>
          </a:xfrm>
          <a:prstGeom prst="rect">
            <a:avLst/>
          </a:prstGeom>
          <a:noFill/>
        </p:spPr>
        <p:txBody>
          <a:bodyPr wrap="square" lIns="0" tIns="0" rIns="0" bIns="0" rtlCol="0">
            <a:spAutoFit/>
          </a:bodyPr>
          <a:lstStyle/>
          <a:p>
            <a:pPr>
              <a:spcBef>
                <a:spcPts val="600"/>
              </a:spcBef>
              <a:buSzPct val="100000"/>
            </a:pPr>
            <a:r>
              <a:rPr lang="en-AU" sz="1500" dirty="0">
                <a:solidFill>
                  <a:srgbClr val="313131"/>
                </a:solidFill>
              </a:rPr>
              <a:t>History stitched version of source data with audit columns like </a:t>
            </a:r>
            <a:r>
              <a:rPr lang="en-AU" sz="1500" dirty="0" err="1">
                <a:solidFill>
                  <a:srgbClr val="313131"/>
                </a:solidFill>
              </a:rPr>
              <a:t>active_ind</a:t>
            </a:r>
            <a:r>
              <a:rPr lang="en-AU" sz="1500" dirty="0">
                <a:solidFill>
                  <a:srgbClr val="313131"/>
                </a:solidFill>
              </a:rPr>
              <a:t> and effective from/to timestamps.</a:t>
            </a:r>
          </a:p>
        </p:txBody>
      </p:sp>
      <p:sp>
        <p:nvSpPr>
          <p:cNvPr id="16" name="TextBox 15">
            <a:extLst>
              <a:ext uri="{FF2B5EF4-FFF2-40B4-BE49-F238E27FC236}">
                <a16:creationId xmlns:a16="http://schemas.microsoft.com/office/drawing/2014/main" id="{B589992F-2213-B399-E18C-FD8AEDAFC9A2}"/>
              </a:ext>
            </a:extLst>
          </p:cNvPr>
          <p:cNvSpPr txBox="1"/>
          <p:nvPr/>
        </p:nvSpPr>
        <p:spPr>
          <a:xfrm>
            <a:off x="6354054" y="3254253"/>
            <a:ext cx="1454983" cy="1615827"/>
          </a:xfrm>
          <a:prstGeom prst="rect">
            <a:avLst/>
          </a:prstGeom>
          <a:noFill/>
        </p:spPr>
        <p:txBody>
          <a:bodyPr wrap="square" lIns="0" tIns="0" rIns="0" bIns="0" rtlCol="0">
            <a:spAutoFit/>
          </a:bodyPr>
          <a:lstStyle/>
          <a:p>
            <a:pPr>
              <a:spcBef>
                <a:spcPts val="600"/>
              </a:spcBef>
              <a:buSzPct val="100000"/>
            </a:pPr>
            <a:r>
              <a:rPr lang="en-AU" sz="1500" dirty="0">
                <a:solidFill>
                  <a:srgbClr val="313131"/>
                </a:solidFill>
              </a:rPr>
              <a:t>Enterprise view of data – concepts. Stored in most granular form. Dimensional data model – facts and dims.</a:t>
            </a:r>
          </a:p>
        </p:txBody>
      </p:sp>
      <p:sp>
        <p:nvSpPr>
          <p:cNvPr id="17" name="TextBox 16">
            <a:extLst>
              <a:ext uri="{FF2B5EF4-FFF2-40B4-BE49-F238E27FC236}">
                <a16:creationId xmlns:a16="http://schemas.microsoft.com/office/drawing/2014/main" id="{9A7789E6-726F-E922-F073-79F7850842CF}"/>
              </a:ext>
            </a:extLst>
          </p:cNvPr>
          <p:cNvSpPr txBox="1"/>
          <p:nvPr/>
        </p:nvSpPr>
        <p:spPr>
          <a:xfrm>
            <a:off x="8444425" y="3254253"/>
            <a:ext cx="1380231" cy="1615827"/>
          </a:xfrm>
          <a:prstGeom prst="rect">
            <a:avLst/>
          </a:prstGeom>
          <a:noFill/>
        </p:spPr>
        <p:txBody>
          <a:bodyPr wrap="square" lIns="0" tIns="0" rIns="0" bIns="0" rtlCol="0">
            <a:spAutoFit/>
          </a:bodyPr>
          <a:lstStyle/>
          <a:p>
            <a:pPr>
              <a:spcBef>
                <a:spcPts val="600"/>
              </a:spcBef>
              <a:buSzPct val="100000"/>
            </a:pPr>
            <a:r>
              <a:rPr lang="en-AU" sz="1500" dirty="0">
                <a:solidFill>
                  <a:srgbClr val="313131"/>
                </a:solidFill>
              </a:rPr>
              <a:t>Data formatted so it is easy to understand for end-users or reporting. Can contain aggregates.</a:t>
            </a:r>
          </a:p>
        </p:txBody>
      </p:sp>
      <p:sp>
        <p:nvSpPr>
          <p:cNvPr id="19" name="TextBox 18">
            <a:extLst>
              <a:ext uri="{FF2B5EF4-FFF2-40B4-BE49-F238E27FC236}">
                <a16:creationId xmlns:a16="http://schemas.microsoft.com/office/drawing/2014/main" id="{90183B5F-ADAB-5A5F-9FE4-A6B1814112C4}"/>
              </a:ext>
            </a:extLst>
          </p:cNvPr>
          <p:cNvSpPr txBox="1"/>
          <p:nvPr/>
        </p:nvSpPr>
        <p:spPr>
          <a:xfrm>
            <a:off x="2971706" y="1435079"/>
            <a:ext cx="1680210" cy="276999"/>
          </a:xfrm>
          <a:prstGeom prst="rect">
            <a:avLst/>
          </a:prstGeom>
          <a:noFill/>
        </p:spPr>
        <p:txBody>
          <a:bodyPr wrap="square" lIns="0" tIns="0" rIns="0" bIns="0" rtlCol="0">
            <a:spAutoFit/>
          </a:bodyPr>
          <a:lstStyle/>
          <a:p>
            <a:pPr algn="ctr">
              <a:spcBef>
                <a:spcPts val="600"/>
              </a:spcBef>
              <a:buSzPct val="100000"/>
            </a:pPr>
            <a:r>
              <a:rPr lang="en-AU" b="1" dirty="0">
                <a:solidFill>
                  <a:schemeClr val="accent6"/>
                </a:solidFill>
              </a:rPr>
              <a:t>Data Lake</a:t>
            </a:r>
          </a:p>
        </p:txBody>
      </p:sp>
      <p:sp>
        <p:nvSpPr>
          <p:cNvPr id="20" name="TextBox 19">
            <a:extLst>
              <a:ext uri="{FF2B5EF4-FFF2-40B4-BE49-F238E27FC236}">
                <a16:creationId xmlns:a16="http://schemas.microsoft.com/office/drawing/2014/main" id="{7D325588-4A2E-A1DC-31DA-B693B6F02686}"/>
              </a:ext>
            </a:extLst>
          </p:cNvPr>
          <p:cNvSpPr txBox="1"/>
          <p:nvPr/>
        </p:nvSpPr>
        <p:spPr>
          <a:xfrm>
            <a:off x="2830421" y="5495131"/>
            <a:ext cx="3914681" cy="492443"/>
          </a:xfrm>
          <a:prstGeom prst="rect">
            <a:avLst/>
          </a:prstGeom>
          <a:noFill/>
        </p:spPr>
        <p:txBody>
          <a:bodyPr wrap="square" lIns="0" tIns="0" rIns="0" bIns="0" rtlCol="0">
            <a:spAutoFit/>
          </a:bodyPr>
          <a:lstStyle/>
          <a:p>
            <a:pPr>
              <a:spcBef>
                <a:spcPts val="600"/>
              </a:spcBef>
              <a:buSzPct val="100000"/>
            </a:pPr>
            <a:r>
              <a:rPr lang="en-AU" sz="3200" b="1" dirty="0">
                <a:solidFill>
                  <a:srgbClr val="012169"/>
                </a:solidFill>
              </a:rPr>
              <a:t>ELT or ETL</a:t>
            </a:r>
          </a:p>
        </p:txBody>
      </p:sp>
      <p:cxnSp>
        <p:nvCxnSpPr>
          <p:cNvPr id="22" name="Straight Arrow Connector 21">
            <a:extLst>
              <a:ext uri="{FF2B5EF4-FFF2-40B4-BE49-F238E27FC236}">
                <a16:creationId xmlns:a16="http://schemas.microsoft.com/office/drawing/2014/main" id="{D73E4EC3-9E09-1A72-3363-CC8815F8D966}"/>
              </a:ext>
            </a:extLst>
          </p:cNvPr>
          <p:cNvCxnSpPr/>
          <p:nvPr/>
        </p:nvCxnSpPr>
        <p:spPr>
          <a:xfrm>
            <a:off x="1118235" y="6014598"/>
            <a:ext cx="6635745" cy="0"/>
          </a:xfrm>
          <a:prstGeom prst="straightConnector1">
            <a:avLst/>
          </a:prstGeom>
          <a:ln w="76200">
            <a:solidFill>
              <a:srgbClr val="01216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765405"/>
      </p:ext>
    </p:extLst>
  </p:cSld>
  <p:clrMapOvr>
    <a:masterClrMapping/>
  </p:clrMapOvr>
  <p:transition>
    <p:fade/>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Rounded Corners 20">
            <a:extLst>
              <a:ext uri="{FF2B5EF4-FFF2-40B4-BE49-F238E27FC236}">
                <a16:creationId xmlns:a16="http://schemas.microsoft.com/office/drawing/2014/main" id="{82F84628-E370-8EA4-A53A-D3D59538670E}"/>
              </a:ext>
            </a:extLst>
          </p:cNvPr>
          <p:cNvSpPr/>
          <p:nvPr/>
        </p:nvSpPr>
        <p:spPr bwMode="gray">
          <a:xfrm>
            <a:off x="1816994" y="1745673"/>
            <a:ext cx="8612093" cy="4058123"/>
          </a:xfrm>
          <a:prstGeom prst="roundRect">
            <a:avLst/>
          </a:prstGeom>
          <a:solidFill>
            <a:srgbClr val="ED8B00"/>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sp>
        <p:nvSpPr>
          <p:cNvPr id="3" name="Rectangle: Rounded Corners 2">
            <a:extLst>
              <a:ext uri="{FF2B5EF4-FFF2-40B4-BE49-F238E27FC236}">
                <a16:creationId xmlns:a16="http://schemas.microsoft.com/office/drawing/2014/main" id="{F594B758-7B39-5654-E3E6-5F373F97CA07}"/>
              </a:ext>
            </a:extLst>
          </p:cNvPr>
          <p:cNvSpPr/>
          <p:nvPr/>
        </p:nvSpPr>
        <p:spPr bwMode="gray">
          <a:xfrm>
            <a:off x="3878580" y="1973580"/>
            <a:ext cx="6332220" cy="3489959"/>
          </a:xfrm>
          <a:prstGeom prst="roundRect">
            <a:avLst/>
          </a:prstGeom>
          <a:solidFill>
            <a:srgbClr val="C4D600"/>
          </a:solidFill>
          <a:ln w="19050" algn="ctr">
            <a:noFill/>
            <a:miter lim="800000"/>
            <a:headEnd/>
            <a:tailEnd/>
          </a:ln>
        </p:spPr>
        <p:txBody>
          <a:bodyPr wrap="square" lIns="88900" tIns="88900" rIns="88900" bIns="88900" rtlCol="0" anchor="t"/>
          <a:lstStyle/>
          <a:p>
            <a:pPr algn="ctr">
              <a:lnSpc>
                <a:spcPct val="106000"/>
              </a:lnSpc>
              <a:buFont typeface="Wingdings 2" pitchFamily="18" charset="2"/>
              <a:buNone/>
            </a:pPr>
            <a:endParaRPr lang="en-AU" sz="1600" b="1" dirty="0">
              <a:solidFill>
                <a:schemeClr val="bg1"/>
              </a:solidFill>
            </a:endParaRPr>
          </a:p>
          <a:p>
            <a:pPr algn="ctr">
              <a:lnSpc>
                <a:spcPct val="106000"/>
              </a:lnSpc>
              <a:buFont typeface="Wingdings 2" pitchFamily="18" charset="2"/>
              <a:buNone/>
            </a:pPr>
            <a:endParaRPr lang="en-AU" sz="1600" b="1" dirty="0">
              <a:solidFill>
                <a:schemeClr val="bg1"/>
              </a:solidFill>
            </a:endParaRPr>
          </a:p>
        </p:txBody>
      </p:sp>
      <p:sp>
        <p:nvSpPr>
          <p:cNvPr id="18" name="Rectangle 17">
            <a:extLst>
              <a:ext uri="{FF2B5EF4-FFF2-40B4-BE49-F238E27FC236}">
                <a16:creationId xmlns:a16="http://schemas.microsoft.com/office/drawing/2014/main" id="{48549D8C-C87C-48E6-DCB8-090B0D8BAF28}"/>
              </a:ext>
            </a:extLst>
          </p:cNvPr>
          <p:cNvSpPr/>
          <p:nvPr/>
        </p:nvSpPr>
        <p:spPr bwMode="gray">
          <a:xfrm>
            <a:off x="2013397" y="2168777"/>
            <a:ext cx="4022420" cy="3188307"/>
          </a:xfrm>
          <a:prstGeom prst="rect">
            <a:avLst/>
          </a:prstGeom>
          <a:solidFill>
            <a:srgbClr val="007CB0">
              <a:alpha val="52157"/>
            </a:srgbClr>
          </a:solidFill>
          <a:ln w="19050" algn="ctr">
            <a:solidFill>
              <a:schemeClr val="accent6"/>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sp>
        <p:nvSpPr>
          <p:cNvPr id="2" name="Title 1">
            <a:extLst>
              <a:ext uri="{FF2B5EF4-FFF2-40B4-BE49-F238E27FC236}">
                <a16:creationId xmlns:a16="http://schemas.microsoft.com/office/drawing/2014/main" id="{5F02377A-CEC9-B248-FAB9-7D35E5012E95}"/>
              </a:ext>
            </a:extLst>
          </p:cNvPr>
          <p:cNvSpPr>
            <a:spLocks noGrp="1"/>
          </p:cNvSpPr>
          <p:nvPr>
            <p:ph type="title"/>
          </p:nvPr>
        </p:nvSpPr>
        <p:spPr>
          <a:xfrm>
            <a:off x="471119" y="523411"/>
            <a:ext cx="8239486" cy="454969"/>
          </a:xfrm>
        </p:spPr>
        <p:txBody>
          <a:bodyPr/>
          <a:lstStyle/>
          <a:p>
            <a:r>
              <a:rPr lang="en-AU" dirty="0"/>
              <a:t>Data Lakehouse Architecture</a:t>
            </a:r>
          </a:p>
        </p:txBody>
      </p:sp>
      <p:sp>
        <p:nvSpPr>
          <p:cNvPr id="4" name="Cylinder 3">
            <a:extLst>
              <a:ext uri="{FF2B5EF4-FFF2-40B4-BE49-F238E27FC236}">
                <a16:creationId xmlns:a16="http://schemas.microsoft.com/office/drawing/2014/main" id="{D807771A-1850-3D6E-7B11-C10F2FE1E919}"/>
              </a:ext>
            </a:extLst>
          </p:cNvPr>
          <p:cNvSpPr/>
          <p:nvPr/>
        </p:nvSpPr>
        <p:spPr bwMode="gray">
          <a:xfrm>
            <a:off x="529590" y="2093595"/>
            <a:ext cx="1177290" cy="1440180"/>
          </a:xfrm>
          <a:prstGeom prst="can">
            <a:avLst/>
          </a:prstGeom>
          <a:solidFill>
            <a:schemeClr val="tx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600" b="1" dirty="0">
                <a:solidFill>
                  <a:schemeClr val="bg1"/>
                </a:solidFill>
              </a:rPr>
              <a:t>Database</a:t>
            </a:r>
          </a:p>
        </p:txBody>
      </p:sp>
      <p:sp>
        <p:nvSpPr>
          <p:cNvPr id="6" name="TextBox 5">
            <a:extLst>
              <a:ext uri="{FF2B5EF4-FFF2-40B4-BE49-F238E27FC236}">
                <a16:creationId xmlns:a16="http://schemas.microsoft.com/office/drawing/2014/main" id="{917240A6-960B-BA9A-E98C-A32C1DBCDEB7}"/>
              </a:ext>
            </a:extLst>
          </p:cNvPr>
          <p:cNvSpPr txBox="1"/>
          <p:nvPr/>
        </p:nvSpPr>
        <p:spPr>
          <a:xfrm>
            <a:off x="333187" y="1440924"/>
            <a:ext cx="1680210" cy="276999"/>
          </a:xfrm>
          <a:prstGeom prst="rect">
            <a:avLst/>
          </a:prstGeom>
          <a:noFill/>
        </p:spPr>
        <p:txBody>
          <a:bodyPr wrap="square" lIns="0" tIns="0" rIns="0" bIns="0" rtlCol="0">
            <a:spAutoFit/>
          </a:bodyPr>
          <a:lstStyle/>
          <a:p>
            <a:pPr algn="ctr">
              <a:spcBef>
                <a:spcPts val="600"/>
              </a:spcBef>
              <a:buSzPct val="100000"/>
            </a:pPr>
            <a:r>
              <a:rPr lang="en-AU" b="1" dirty="0">
                <a:solidFill>
                  <a:srgbClr val="313131"/>
                </a:solidFill>
              </a:rPr>
              <a:t>Sources</a:t>
            </a:r>
          </a:p>
        </p:txBody>
      </p:sp>
      <p:sp>
        <p:nvSpPr>
          <p:cNvPr id="7" name="Rectangle 6">
            <a:extLst>
              <a:ext uri="{FF2B5EF4-FFF2-40B4-BE49-F238E27FC236}">
                <a16:creationId xmlns:a16="http://schemas.microsoft.com/office/drawing/2014/main" id="{D9674A71-C2BB-5F13-B31A-0E80FE991140}"/>
              </a:ext>
            </a:extLst>
          </p:cNvPr>
          <p:cNvSpPr/>
          <p:nvPr/>
        </p:nvSpPr>
        <p:spPr bwMode="gray">
          <a:xfrm>
            <a:off x="4105087" y="2303144"/>
            <a:ext cx="1742854" cy="2897506"/>
          </a:xfrm>
          <a:prstGeom prst="rect">
            <a:avLst/>
          </a:prstGeom>
          <a:solidFill>
            <a:schemeClr val="accent3"/>
          </a:solidFill>
          <a:ln w="19050" algn="ctr">
            <a:noFill/>
            <a:miter lim="800000"/>
            <a:headEnd/>
            <a:tailEnd/>
          </a:ln>
        </p:spPr>
        <p:txBody>
          <a:bodyPr wrap="square" lIns="88900" tIns="88900" rIns="88900" bIns="88900" rtlCol="0" anchor="t"/>
          <a:lstStyle/>
          <a:p>
            <a:pPr algn="ctr">
              <a:lnSpc>
                <a:spcPct val="106000"/>
              </a:lnSpc>
              <a:buFont typeface="Wingdings 2" pitchFamily="18" charset="2"/>
              <a:buNone/>
            </a:pPr>
            <a:r>
              <a:rPr lang="en-AU" sz="1600" b="1" dirty="0">
                <a:solidFill>
                  <a:schemeClr val="bg1"/>
                </a:solidFill>
              </a:rPr>
              <a:t>Raw Layer</a:t>
            </a:r>
          </a:p>
        </p:txBody>
      </p:sp>
      <p:sp>
        <p:nvSpPr>
          <p:cNvPr id="9" name="Rectangle 8">
            <a:extLst>
              <a:ext uri="{FF2B5EF4-FFF2-40B4-BE49-F238E27FC236}">
                <a16:creationId xmlns:a16="http://schemas.microsoft.com/office/drawing/2014/main" id="{27AB9117-72C0-CF84-0FA2-212BE10B8C16}"/>
              </a:ext>
            </a:extLst>
          </p:cNvPr>
          <p:cNvSpPr/>
          <p:nvPr/>
        </p:nvSpPr>
        <p:spPr bwMode="gray">
          <a:xfrm>
            <a:off x="2238375" y="2303145"/>
            <a:ext cx="1280160" cy="2897504"/>
          </a:xfrm>
          <a:prstGeom prst="rect">
            <a:avLst/>
          </a:prstGeom>
          <a:solidFill>
            <a:schemeClr val="accent3"/>
          </a:solidFill>
          <a:ln w="19050" algn="ctr">
            <a:noFill/>
            <a:miter lim="800000"/>
            <a:headEnd/>
            <a:tailEnd/>
          </a:ln>
        </p:spPr>
        <p:txBody>
          <a:bodyPr wrap="square" lIns="88900" tIns="88900" rIns="88900" bIns="88900" rtlCol="0" anchor="t"/>
          <a:lstStyle/>
          <a:p>
            <a:pPr algn="ctr">
              <a:lnSpc>
                <a:spcPct val="106000"/>
              </a:lnSpc>
              <a:buFont typeface="Wingdings 2" pitchFamily="18" charset="2"/>
              <a:buNone/>
            </a:pPr>
            <a:r>
              <a:rPr lang="en-AU" sz="1600" b="1" dirty="0">
                <a:solidFill>
                  <a:schemeClr val="bg1"/>
                </a:solidFill>
              </a:rPr>
              <a:t>Staging Layer</a:t>
            </a:r>
          </a:p>
        </p:txBody>
      </p:sp>
      <p:sp>
        <p:nvSpPr>
          <p:cNvPr id="10" name="Rectangle 9">
            <a:extLst>
              <a:ext uri="{FF2B5EF4-FFF2-40B4-BE49-F238E27FC236}">
                <a16:creationId xmlns:a16="http://schemas.microsoft.com/office/drawing/2014/main" id="{63EE4377-2134-70AF-C1E7-5838D9D6554E}"/>
              </a:ext>
            </a:extLst>
          </p:cNvPr>
          <p:cNvSpPr/>
          <p:nvPr/>
        </p:nvSpPr>
        <p:spPr bwMode="gray">
          <a:xfrm>
            <a:off x="6153056" y="2303144"/>
            <a:ext cx="1742854" cy="2897505"/>
          </a:xfrm>
          <a:prstGeom prst="rect">
            <a:avLst/>
          </a:prstGeom>
          <a:solidFill>
            <a:schemeClr val="accent3"/>
          </a:solidFill>
          <a:ln w="19050" algn="ctr">
            <a:noFill/>
            <a:miter lim="800000"/>
            <a:headEnd/>
            <a:tailEnd/>
          </a:ln>
        </p:spPr>
        <p:txBody>
          <a:bodyPr wrap="square" lIns="88900" tIns="88900" rIns="88900" bIns="88900" rtlCol="0" anchor="t"/>
          <a:lstStyle/>
          <a:p>
            <a:pPr algn="ctr">
              <a:lnSpc>
                <a:spcPct val="106000"/>
              </a:lnSpc>
              <a:buFont typeface="Wingdings 2" pitchFamily="18" charset="2"/>
              <a:buNone/>
            </a:pPr>
            <a:r>
              <a:rPr lang="en-AU" sz="1600" b="1" dirty="0">
                <a:solidFill>
                  <a:schemeClr val="bg1"/>
                </a:solidFill>
              </a:rPr>
              <a:t>Modelled </a:t>
            </a:r>
          </a:p>
          <a:p>
            <a:pPr algn="ctr">
              <a:lnSpc>
                <a:spcPct val="106000"/>
              </a:lnSpc>
              <a:buFont typeface="Wingdings 2" pitchFamily="18" charset="2"/>
              <a:buNone/>
            </a:pPr>
            <a:r>
              <a:rPr lang="en-AU" sz="1600" b="1" dirty="0">
                <a:solidFill>
                  <a:schemeClr val="bg1"/>
                </a:solidFill>
              </a:rPr>
              <a:t>Layer</a:t>
            </a:r>
          </a:p>
        </p:txBody>
      </p:sp>
      <p:sp>
        <p:nvSpPr>
          <p:cNvPr id="11" name="Rectangle 10">
            <a:extLst>
              <a:ext uri="{FF2B5EF4-FFF2-40B4-BE49-F238E27FC236}">
                <a16:creationId xmlns:a16="http://schemas.microsoft.com/office/drawing/2014/main" id="{DF5D2710-6B66-A6FE-E92B-9344AC73D7AD}"/>
              </a:ext>
            </a:extLst>
          </p:cNvPr>
          <p:cNvSpPr/>
          <p:nvPr/>
        </p:nvSpPr>
        <p:spPr bwMode="gray">
          <a:xfrm>
            <a:off x="8143875" y="2303144"/>
            <a:ext cx="1858522" cy="2897505"/>
          </a:xfrm>
          <a:prstGeom prst="rect">
            <a:avLst/>
          </a:prstGeom>
          <a:solidFill>
            <a:schemeClr val="accent3"/>
          </a:solidFill>
          <a:ln w="19050" algn="ctr">
            <a:noFill/>
            <a:miter lim="800000"/>
            <a:headEnd/>
            <a:tailEnd/>
          </a:ln>
        </p:spPr>
        <p:txBody>
          <a:bodyPr wrap="square" lIns="88900" tIns="88900" rIns="88900" bIns="88900" rtlCol="0" anchor="t"/>
          <a:lstStyle/>
          <a:p>
            <a:pPr algn="ctr">
              <a:lnSpc>
                <a:spcPct val="106000"/>
              </a:lnSpc>
              <a:buFont typeface="Wingdings 2" pitchFamily="18" charset="2"/>
              <a:buNone/>
            </a:pPr>
            <a:r>
              <a:rPr lang="en-AU" sz="1600" b="1" dirty="0">
                <a:solidFill>
                  <a:schemeClr val="bg1"/>
                </a:solidFill>
              </a:rPr>
              <a:t>Consumption Layer</a:t>
            </a:r>
          </a:p>
        </p:txBody>
      </p:sp>
      <p:sp>
        <p:nvSpPr>
          <p:cNvPr id="27" name="TextBox 26">
            <a:extLst>
              <a:ext uri="{FF2B5EF4-FFF2-40B4-BE49-F238E27FC236}">
                <a16:creationId xmlns:a16="http://schemas.microsoft.com/office/drawing/2014/main" id="{E050EA99-0002-9C49-AE34-C649FEA30335}"/>
              </a:ext>
            </a:extLst>
          </p:cNvPr>
          <p:cNvSpPr txBox="1"/>
          <p:nvPr/>
        </p:nvSpPr>
        <p:spPr>
          <a:xfrm>
            <a:off x="10307941" y="1302424"/>
            <a:ext cx="1680210" cy="276999"/>
          </a:xfrm>
          <a:prstGeom prst="rect">
            <a:avLst/>
          </a:prstGeom>
          <a:noFill/>
        </p:spPr>
        <p:txBody>
          <a:bodyPr wrap="square" lIns="0" tIns="0" rIns="0" bIns="0" rtlCol="0">
            <a:spAutoFit/>
          </a:bodyPr>
          <a:lstStyle/>
          <a:p>
            <a:pPr algn="ctr">
              <a:spcBef>
                <a:spcPts val="600"/>
              </a:spcBef>
              <a:buSzPct val="100000"/>
            </a:pPr>
            <a:r>
              <a:rPr lang="en-AU" b="1" dirty="0">
                <a:solidFill>
                  <a:srgbClr val="313131"/>
                </a:solidFill>
              </a:rPr>
              <a:t>Consumers</a:t>
            </a:r>
          </a:p>
        </p:txBody>
      </p:sp>
      <p:sp>
        <p:nvSpPr>
          <p:cNvPr id="29" name="TextBox 28">
            <a:extLst>
              <a:ext uri="{FF2B5EF4-FFF2-40B4-BE49-F238E27FC236}">
                <a16:creationId xmlns:a16="http://schemas.microsoft.com/office/drawing/2014/main" id="{B1BB13FC-27CD-90D2-6428-CEE0B2F5D65D}"/>
              </a:ext>
            </a:extLst>
          </p:cNvPr>
          <p:cNvSpPr txBox="1"/>
          <p:nvPr/>
        </p:nvSpPr>
        <p:spPr>
          <a:xfrm>
            <a:off x="5847941" y="1440924"/>
            <a:ext cx="1680210" cy="276999"/>
          </a:xfrm>
          <a:prstGeom prst="rect">
            <a:avLst/>
          </a:prstGeom>
          <a:noFill/>
        </p:spPr>
        <p:txBody>
          <a:bodyPr wrap="square" lIns="0" tIns="0" rIns="0" bIns="0" rtlCol="0">
            <a:spAutoFit/>
          </a:bodyPr>
          <a:lstStyle/>
          <a:p>
            <a:pPr algn="ctr">
              <a:spcBef>
                <a:spcPts val="600"/>
              </a:spcBef>
              <a:buSzPct val="100000"/>
            </a:pPr>
            <a:r>
              <a:rPr lang="en-AU" b="1" dirty="0">
                <a:solidFill>
                  <a:srgbClr val="C4D600"/>
                </a:solidFill>
              </a:rPr>
              <a:t>Data Warehouse</a:t>
            </a:r>
          </a:p>
        </p:txBody>
      </p:sp>
      <p:cxnSp>
        <p:nvCxnSpPr>
          <p:cNvPr id="31" name="Straight Arrow Connector 30">
            <a:extLst>
              <a:ext uri="{FF2B5EF4-FFF2-40B4-BE49-F238E27FC236}">
                <a16:creationId xmlns:a16="http://schemas.microsoft.com/office/drawing/2014/main" id="{817C2EF9-BD9B-F03C-9BB1-A93991FE9770}"/>
              </a:ext>
            </a:extLst>
          </p:cNvPr>
          <p:cNvCxnSpPr>
            <a:cxnSpLocks/>
            <a:stCxn id="4" idx="4"/>
            <a:endCxn id="9" idx="1"/>
          </p:cNvCxnSpPr>
          <p:nvPr/>
        </p:nvCxnSpPr>
        <p:spPr>
          <a:xfrm>
            <a:off x="1706880" y="2813685"/>
            <a:ext cx="531495" cy="93821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FA99447-D866-7887-E7B8-0C8A66BAF1F9}"/>
              </a:ext>
            </a:extLst>
          </p:cNvPr>
          <p:cNvCxnSpPr>
            <a:cxnSpLocks/>
            <a:stCxn id="9" idx="3"/>
            <a:endCxn id="7" idx="1"/>
          </p:cNvCxnSpPr>
          <p:nvPr/>
        </p:nvCxnSpPr>
        <p:spPr>
          <a:xfrm>
            <a:off x="3518535" y="3751897"/>
            <a:ext cx="586552"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FB4277F-2918-BA8D-AB96-B525A03E2C44}"/>
              </a:ext>
            </a:extLst>
          </p:cNvPr>
          <p:cNvCxnSpPr>
            <a:cxnSpLocks/>
            <a:stCxn id="7" idx="3"/>
            <a:endCxn id="10" idx="1"/>
          </p:cNvCxnSpPr>
          <p:nvPr/>
        </p:nvCxnSpPr>
        <p:spPr>
          <a:xfrm>
            <a:off x="5847941" y="3751897"/>
            <a:ext cx="3051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B1E1B98-6FC2-B33D-7465-5A1209062FF5}"/>
              </a:ext>
            </a:extLst>
          </p:cNvPr>
          <p:cNvCxnSpPr>
            <a:cxnSpLocks/>
            <a:stCxn id="10" idx="3"/>
            <a:endCxn id="11" idx="1"/>
          </p:cNvCxnSpPr>
          <p:nvPr/>
        </p:nvCxnSpPr>
        <p:spPr>
          <a:xfrm>
            <a:off x="7895910" y="3751897"/>
            <a:ext cx="24796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User icons for free download | Freepik">
            <a:extLst>
              <a:ext uri="{FF2B5EF4-FFF2-40B4-BE49-F238E27FC236}">
                <a16:creationId xmlns:a16="http://schemas.microsoft.com/office/drawing/2014/main" id="{03D4D065-907F-55EC-5D22-BB8B5E08735D}"/>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818742" y="2273121"/>
            <a:ext cx="725805" cy="72580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ata Reporting Icons - Free SVG &amp; PNG Data Reporting Images - Noun Project">
            <a:extLst>
              <a:ext uri="{FF2B5EF4-FFF2-40B4-BE49-F238E27FC236}">
                <a16:creationId xmlns:a16="http://schemas.microsoft.com/office/drawing/2014/main" id="{EDC9BD48-0B29-4BCA-5D89-29557E3862E6}"/>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0720785" y="3278243"/>
            <a:ext cx="874178" cy="87417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redictive Analytics Icons - Free SVG &amp; PNG Predictive Analytics Images -  Noun Project">
            <a:extLst>
              <a:ext uri="{FF2B5EF4-FFF2-40B4-BE49-F238E27FC236}">
                <a16:creationId xmlns:a16="http://schemas.microsoft.com/office/drawing/2014/main" id="{8DCA1433-CF69-743D-8348-B25580D39CFD}"/>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0880475" y="4735089"/>
            <a:ext cx="621995" cy="621995"/>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E5D1A941-BA56-AB8D-548C-28C823A64087}"/>
              </a:ext>
            </a:extLst>
          </p:cNvPr>
          <p:cNvSpPr txBox="1"/>
          <p:nvPr/>
        </p:nvSpPr>
        <p:spPr>
          <a:xfrm>
            <a:off x="10619332" y="2031435"/>
            <a:ext cx="1041458" cy="200055"/>
          </a:xfrm>
          <a:prstGeom prst="rect">
            <a:avLst/>
          </a:prstGeom>
          <a:noFill/>
        </p:spPr>
        <p:txBody>
          <a:bodyPr wrap="square" lIns="0" tIns="0" rIns="0" bIns="0" rtlCol="0">
            <a:spAutoFit/>
          </a:bodyPr>
          <a:lstStyle/>
          <a:p>
            <a:pPr algn="ctr">
              <a:spcBef>
                <a:spcPts val="600"/>
              </a:spcBef>
              <a:buSzPct val="100000"/>
            </a:pPr>
            <a:r>
              <a:rPr lang="en-AU" sz="1300" dirty="0">
                <a:solidFill>
                  <a:srgbClr val="313131"/>
                </a:solidFill>
              </a:rPr>
              <a:t>Users</a:t>
            </a:r>
          </a:p>
        </p:txBody>
      </p:sp>
      <p:sp>
        <p:nvSpPr>
          <p:cNvPr id="93" name="TextBox 92">
            <a:extLst>
              <a:ext uri="{FF2B5EF4-FFF2-40B4-BE49-F238E27FC236}">
                <a16:creationId xmlns:a16="http://schemas.microsoft.com/office/drawing/2014/main" id="{FEF05090-BEE9-0D72-C93A-B9F01383CD83}"/>
              </a:ext>
            </a:extLst>
          </p:cNvPr>
          <p:cNvSpPr txBox="1"/>
          <p:nvPr/>
        </p:nvSpPr>
        <p:spPr>
          <a:xfrm>
            <a:off x="10670744" y="3214188"/>
            <a:ext cx="1041458" cy="200055"/>
          </a:xfrm>
          <a:prstGeom prst="rect">
            <a:avLst/>
          </a:prstGeom>
          <a:noFill/>
        </p:spPr>
        <p:txBody>
          <a:bodyPr wrap="square" lIns="0" tIns="0" rIns="0" bIns="0" rtlCol="0">
            <a:spAutoFit/>
          </a:bodyPr>
          <a:lstStyle/>
          <a:p>
            <a:pPr algn="ctr">
              <a:spcBef>
                <a:spcPts val="600"/>
              </a:spcBef>
              <a:buSzPct val="100000"/>
            </a:pPr>
            <a:r>
              <a:rPr lang="en-AU" sz="1300" dirty="0">
                <a:solidFill>
                  <a:srgbClr val="313131"/>
                </a:solidFill>
              </a:rPr>
              <a:t>Reporting</a:t>
            </a:r>
          </a:p>
        </p:txBody>
      </p:sp>
      <p:sp>
        <p:nvSpPr>
          <p:cNvPr id="94" name="TextBox 93">
            <a:extLst>
              <a:ext uri="{FF2B5EF4-FFF2-40B4-BE49-F238E27FC236}">
                <a16:creationId xmlns:a16="http://schemas.microsoft.com/office/drawing/2014/main" id="{B34D2DF3-7978-F3BF-EC61-7F7200494D4B}"/>
              </a:ext>
            </a:extLst>
          </p:cNvPr>
          <p:cNvSpPr txBox="1"/>
          <p:nvPr/>
        </p:nvSpPr>
        <p:spPr>
          <a:xfrm>
            <a:off x="10670744" y="4296537"/>
            <a:ext cx="1041458" cy="400110"/>
          </a:xfrm>
          <a:prstGeom prst="rect">
            <a:avLst/>
          </a:prstGeom>
          <a:noFill/>
        </p:spPr>
        <p:txBody>
          <a:bodyPr wrap="square" lIns="0" tIns="0" rIns="0" bIns="0" rtlCol="0">
            <a:spAutoFit/>
          </a:bodyPr>
          <a:lstStyle/>
          <a:p>
            <a:pPr algn="ctr">
              <a:spcBef>
                <a:spcPts val="600"/>
              </a:spcBef>
              <a:buSzPct val="100000"/>
            </a:pPr>
            <a:r>
              <a:rPr lang="en-AU" sz="1300" dirty="0">
                <a:solidFill>
                  <a:srgbClr val="313131"/>
                </a:solidFill>
              </a:rPr>
              <a:t>Analytical Models</a:t>
            </a:r>
          </a:p>
        </p:txBody>
      </p:sp>
      <p:sp>
        <p:nvSpPr>
          <p:cNvPr id="12" name="TextBox 11">
            <a:extLst>
              <a:ext uri="{FF2B5EF4-FFF2-40B4-BE49-F238E27FC236}">
                <a16:creationId xmlns:a16="http://schemas.microsoft.com/office/drawing/2014/main" id="{1C474779-6A67-B9C2-DFDF-3304F25E093A}"/>
              </a:ext>
            </a:extLst>
          </p:cNvPr>
          <p:cNvSpPr txBox="1"/>
          <p:nvPr/>
        </p:nvSpPr>
        <p:spPr>
          <a:xfrm>
            <a:off x="893682" y="2108791"/>
            <a:ext cx="559220" cy="246221"/>
          </a:xfrm>
          <a:prstGeom prst="rect">
            <a:avLst/>
          </a:prstGeom>
          <a:noFill/>
        </p:spPr>
        <p:txBody>
          <a:bodyPr wrap="square" lIns="0" tIns="0" rIns="0" bIns="0" rtlCol="0">
            <a:spAutoFit/>
          </a:bodyPr>
          <a:lstStyle/>
          <a:p>
            <a:pPr>
              <a:spcBef>
                <a:spcPts val="600"/>
              </a:spcBef>
              <a:buSzPct val="100000"/>
            </a:pPr>
            <a:r>
              <a:rPr lang="en-AU" sz="1600" b="1" dirty="0">
                <a:solidFill>
                  <a:schemeClr val="accent5"/>
                </a:solidFill>
              </a:rPr>
              <a:t>OLTP</a:t>
            </a:r>
          </a:p>
        </p:txBody>
      </p:sp>
      <p:sp>
        <p:nvSpPr>
          <p:cNvPr id="13" name="TextBox 12">
            <a:extLst>
              <a:ext uri="{FF2B5EF4-FFF2-40B4-BE49-F238E27FC236}">
                <a16:creationId xmlns:a16="http://schemas.microsoft.com/office/drawing/2014/main" id="{D24CF462-1949-B460-671A-69E68F40313C}"/>
              </a:ext>
            </a:extLst>
          </p:cNvPr>
          <p:cNvSpPr txBox="1"/>
          <p:nvPr/>
        </p:nvSpPr>
        <p:spPr>
          <a:xfrm>
            <a:off x="6688046" y="2014365"/>
            <a:ext cx="559220" cy="246221"/>
          </a:xfrm>
          <a:prstGeom prst="rect">
            <a:avLst/>
          </a:prstGeom>
          <a:noFill/>
        </p:spPr>
        <p:txBody>
          <a:bodyPr wrap="square" lIns="0" tIns="0" rIns="0" bIns="0" rtlCol="0">
            <a:spAutoFit/>
          </a:bodyPr>
          <a:lstStyle/>
          <a:p>
            <a:pPr>
              <a:spcBef>
                <a:spcPts val="600"/>
              </a:spcBef>
              <a:buSzPct val="100000"/>
            </a:pPr>
            <a:r>
              <a:rPr lang="en-AU" sz="1600" b="1" dirty="0">
                <a:solidFill>
                  <a:schemeClr val="accent5"/>
                </a:solidFill>
              </a:rPr>
              <a:t>OLAP</a:t>
            </a:r>
          </a:p>
        </p:txBody>
      </p:sp>
      <p:sp>
        <p:nvSpPr>
          <p:cNvPr id="8" name="TextBox 7">
            <a:extLst>
              <a:ext uri="{FF2B5EF4-FFF2-40B4-BE49-F238E27FC236}">
                <a16:creationId xmlns:a16="http://schemas.microsoft.com/office/drawing/2014/main" id="{66AEE706-C6FE-EBFF-F2C5-B404E9248E60}"/>
              </a:ext>
            </a:extLst>
          </p:cNvPr>
          <p:cNvSpPr txBox="1"/>
          <p:nvPr/>
        </p:nvSpPr>
        <p:spPr>
          <a:xfrm>
            <a:off x="512444" y="3661766"/>
            <a:ext cx="1265987" cy="1923604"/>
          </a:xfrm>
          <a:prstGeom prst="rect">
            <a:avLst/>
          </a:prstGeom>
          <a:noFill/>
        </p:spPr>
        <p:txBody>
          <a:bodyPr wrap="square" lIns="0" tIns="0" rIns="0" bIns="0" rtlCol="0">
            <a:spAutoFit/>
          </a:bodyPr>
          <a:lstStyle/>
          <a:p>
            <a:pPr>
              <a:spcBef>
                <a:spcPts val="600"/>
              </a:spcBef>
              <a:buSzPct val="100000"/>
            </a:pPr>
            <a:r>
              <a:rPr lang="en-AU" sz="1500" dirty="0">
                <a:solidFill>
                  <a:srgbClr val="313131"/>
                </a:solidFill>
              </a:rPr>
              <a:t>Optimised to record transactional data, often without history – current view of the world.</a:t>
            </a:r>
          </a:p>
          <a:p>
            <a:pPr marL="285750" indent="-285750">
              <a:spcBef>
                <a:spcPts val="600"/>
              </a:spcBef>
              <a:buSzPct val="100000"/>
              <a:buFont typeface="Arial" panose="020B0604020202020204" pitchFamily="34" charset="0"/>
              <a:buChar char="•"/>
            </a:pPr>
            <a:endParaRPr lang="en-AU" sz="1500" dirty="0">
              <a:solidFill>
                <a:srgbClr val="313131"/>
              </a:solidFill>
            </a:endParaRPr>
          </a:p>
        </p:txBody>
      </p:sp>
      <p:sp>
        <p:nvSpPr>
          <p:cNvPr id="14" name="TextBox 13">
            <a:extLst>
              <a:ext uri="{FF2B5EF4-FFF2-40B4-BE49-F238E27FC236}">
                <a16:creationId xmlns:a16="http://schemas.microsoft.com/office/drawing/2014/main" id="{41E8E5EB-A6EC-23E8-47F3-91B237BD0614}"/>
              </a:ext>
            </a:extLst>
          </p:cNvPr>
          <p:cNvSpPr txBox="1"/>
          <p:nvPr/>
        </p:nvSpPr>
        <p:spPr>
          <a:xfrm>
            <a:off x="2412206" y="3278243"/>
            <a:ext cx="1230311" cy="1692771"/>
          </a:xfrm>
          <a:prstGeom prst="rect">
            <a:avLst/>
          </a:prstGeom>
          <a:noFill/>
        </p:spPr>
        <p:txBody>
          <a:bodyPr wrap="square" lIns="0" tIns="0" rIns="0" bIns="0" rtlCol="0">
            <a:spAutoFit/>
          </a:bodyPr>
          <a:lstStyle/>
          <a:p>
            <a:pPr>
              <a:spcBef>
                <a:spcPts val="600"/>
              </a:spcBef>
              <a:buSzPct val="100000"/>
            </a:pPr>
            <a:r>
              <a:rPr lang="en-AU" sz="1500" dirty="0">
                <a:solidFill>
                  <a:srgbClr val="313131"/>
                </a:solidFill>
              </a:rPr>
              <a:t>1:1 copy of source data with audit fields like landing timestamps</a:t>
            </a:r>
          </a:p>
          <a:p>
            <a:pPr marL="285750" indent="-285750">
              <a:spcBef>
                <a:spcPts val="600"/>
              </a:spcBef>
              <a:buSzPct val="100000"/>
              <a:buFont typeface="Arial" panose="020B0604020202020204" pitchFamily="34" charset="0"/>
              <a:buChar char="•"/>
            </a:pPr>
            <a:endParaRPr lang="en-AU" sz="1500" dirty="0">
              <a:solidFill>
                <a:srgbClr val="313131"/>
              </a:solidFill>
            </a:endParaRPr>
          </a:p>
        </p:txBody>
      </p:sp>
      <p:sp>
        <p:nvSpPr>
          <p:cNvPr id="15" name="TextBox 14">
            <a:extLst>
              <a:ext uri="{FF2B5EF4-FFF2-40B4-BE49-F238E27FC236}">
                <a16:creationId xmlns:a16="http://schemas.microsoft.com/office/drawing/2014/main" id="{BB9EA1AE-C233-C509-D9FA-468C77C2208B}"/>
              </a:ext>
            </a:extLst>
          </p:cNvPr>
          <p:cNvSpPr txBox="1"/>
          <p:nvPr/>
        </p:nvSpPr>
        <p:spPr>
          <a:xfrm>
            <a:off x="4331594" y="3284268"/>
            <a:ext cx="1380231" cy="1615827"/>
          </a:xfrm>
          <a:prstGeom prst="rect">
            <a:avLst/>
          </a:prstGeom>
          <a:noFill/>
        </p:spPr>
        <p:txBody>
          <a:bodyPr wrap="square" lIns="0" tIns="0" rIns="0" bIns="0" rtlCol="0">
            <a:spAutoFit/>
          </a:bodyPr>
          <a:lstStyle/>
          <a:p>
            <a:pPr>
              <a:spcBef>
                <a:spcPts val="600"/>
              </a:spcBef>
              <a:buSzPct val="100000"/>
            </a:pPr>
            <a:r>
              <a:rPr lang="en-AU" sz="1500" dirty="0">
                <a:solidFill>
                  <a:srgbClr val="313131"/>
                </a:solidFill>
              </a:rPr>
              <a:t>History stitched version of source data with audit columns like </a:t>
            </a:r>
            <a:r>
              <a:rPr lang="en-AU" sz="1500" dirty="0" err="1">
                <a:solidFill>
                  <a:srgbClr val="313131"/>
                </a:solidFill>
              </a:rPr>
              <a:t>active_ind</a:t>
            </a:r>
            <a:r>
              <a:rPr lang="en-AU" sz="1500" dirty="0">
                <a:solidFill>
                  <a:srgbClr val="313131"/>
                </a:solidFill>
              </a:rPr>
              <a:t> and effective from/to timestamps.</a:t>
            </a:r>
          </a:p>
        </p:txBody>
      </p:sp>
      <p:sp>
        <p:nvSpPr>
          <p:cNvPr id="16" name="TextBox 15">
            <a:extLst>
              <a:ext uri="{FF2B5EF4-FFF2-40B4-BE49-F238E27FC236}">
                <a16:creationId xmlns:a16="http://schemas.microsoft.com/office/drawing/2014/main" id="{B589992F-2213-B399-E18C-FD8AEDAFC9A2}"/>
              </a:ext>
            </a:extLst>
          </p:cNvPr>
          <p:cNvSpPr txBox="1"/>
          <p:nvPr/>
        </p:nvSpPr>
        <p:spPr>
          <a:xfrm>
            <a:off x="6354054" y="3254253"/>
            <a:ext cx="1454983" cy="1615827"/>
          </a:xfrm>
          <a:prstGeom prst="rect">
            <a:avLst/>
          </a:prstGeom>
          <a:noFill/>
        </p:spPr>
        <p:txBody>
          <a:bodyPr wrap="square" lIns="0" tIns="0" rIns="0" bIns="0" rtlCol="0">
            <a:spAutoFit/>
          </a:bodyPr>
          <a:lstStyle/>
          <a:p>
            <a:pPr>
              <a:spcBef>
                <a:spcPts val="600"/>
              </a:spcBef>
              <a:buSzPct val="100000"/>
            </a:pPr>
            <a:r>
              <a:rPr lang="en-AU" sz="1500" dirty="0">
                <a:solidFill>
                  <a:srgbClr val="313131"/>
                </a:solidFill>
              </a:rPr>
              <a:t>Enterprise view of data – concepts. Stored in most granular form. Dimensional data model – facts and dims.</a:t>
            </a:r>
          </a:p>
        </p:txBody>
      </p:sp>
      <p:sp>
        <p:nvSpPr>
          <p:cNvPr id="17" name="TextBox 16">
            <a:extLst>
              <a:ext uri="{FF2B5EF4-FFF2-40B4-BE49-F238E27FC236}">
                <a16:creationId xmlns:a16="http://schemas.microsoft.com/office/drawing/2014/main" id="{9A7789E6-726F-E922-F073-79F7850842CF}"/>
              </a:ext>
            </a:extLst>
          </p:cNvPr>
          <p:cNvSpPr txBox="1"/>
          <p:nvPr/>
        </p:nvSpPr>
        <p:spPr>
          <a:xfrm>
            <a:off x="8444425" y="3254253"/>
            <a:ext cx="1380231" cy="1615827"/>
          </a:xfrm>
          <a:prstGeom prst="rect">
            <a:avLst/>
          </a:prstGeom>
          <a:noFill/>
        </p:spPr>
        <p:txBody>
          <a:bodyPr wrap="square" lIns="0" tIns="0" rIns="0" bIns="0" rtlCol="0">
            <a:spAutoFit/>
          </a:bodyPr>
          <a:lstStyle/>
          <a:p>
            <a:pPr>
              <a:spcBef>
                <a:spcPts val="600"/>
              </a:spcBef>
              <a:buSzPct val="100000"/>
            </a:pPr>
            <a:r>
              <a:rPr lang="en-AU" sz="1500" dirty="0">
                <a:solidFill>
                  <a:srgbClr val="313131"/>
                </a:solidFill>
              </a:rPr>
              <a:t>Data formatted so it is easy to understand for end-users or reporting. Can contain aggregates.</a:t>
            </a:r>
          </a:p>
        </p:txBody>
      </p:sp>
      <p:sp>
        <p:nvSpPr>
          <p:cNvPr id="19" name="TextBox 18">
            <a:extLst>
              <a:ext uri="{FF2B5EF4-FFF2-40B4-BE49-F238E27FC236}">
                <a16:creationId xmlns:a16="http://schemas.microsoft.com/office/drawing/2014/main" id="{90183B5F-ADAB-5A5F-9FE4-A6B1814112C4}"/>
              </a:ext>
            </a:extLst>
          </p:cNvPr>
          <p:cNvSpPr txBox="1"/>
          <p:nvPr/>
        </p:nvSpPr>
        <p:spPr>
          <a:xfrm>
            <a:off x="2971706" y="1435079"/>
            <a:ext cx="1680210" cy="276999"/>
          </a:xfrm>
          <a:prstGeom prst="rect">
            <a:avLst/>
          </a:prstGeom>
          <a:noFill/>
        </p:spPr>
        <p:txBody>
          <a:bodyPr wrap="square" lIns="0" tIns="0" rIns="0" bIns="0" rtlCol="0">
            <a:spAutoFit/>
          </a:bodyPr>
          <a:lstStyle/>
          <a:p>
            <a:pPr algn="ctr">
              <a:spcBef>
                <a:spcPts val="600"/>
              </a:spcBef>
              <a:buSzPct val="100000"/>
            </a:pPr>
            <a:r>
              <a:rPr lang="en-AU" b="1" dirty="0">
                <a:solidFill>
                  <a:schemeClr val="accent6"/>
                </a:solidFill>
              </a:rPr>
              <a:t>Data Lake</a:t>
            </a:r>
          </a:p>
        </p:txBody>
      </p:sp>
      <p:sp>
        <p:nvSpPr>
          <p:cNvPr id="5" name="TextBox 4">
            <a:extLst>
              <a:ext uri="{FF2B5EF4-FFF2-40B4-BE49-F238E27FC236}">
                <a16:creationId xmlns:a16="http://schemas.microsoft.com/office/drawing/2014/main" id="{5DA2354B-74B3-EAC4-9F51-1148A276FC5C}"/>
              </a:ext>
            </a:extLst>
          </p:cNvPr>
          <p:cNvSpPr txBox="1"/>
          <p:nvPr/>
        </p:nvSpPr>
        <p:spPr>
          <a:xfrm>
            <a:off x="8143875" y="1440924"/>
            <a:ext cx="1680210" cy="276999"/>
          </a:xfrm>
          <a:prstGeom prst="rect">
            <a:avLst/>
          </a:prstGeom>
          <a:noFill/>
        </p:spPr>
        <p:txBody>
          <a:bodyPr wrap="square" lIns="0" tIns="0" rIns="0" bIns="0" rtlCol="0">
            <a:spAutoFit/>
          </a:bodyPr>
          <a:lstStyle/>
          <a:p>
            <a:pPr algn="ctr">
              <a:spcBef>
                <a:spcPts val="600"/>
              </a:spcBef>
              <a:buSzPct val="100000"/>
            </a:pPr>
            <a:r>
              <a:rPr lang="en-AU" b="1" dirty="0">
                <a:solidFill>
                  <a:srgbClr val="ED8B00"/>
                </a:solidFill>
              </a:rPr>
              <a:t>= Data Lakehouse</a:t>
            </a:r>
          </a:p>
        </p:txBody>
      </p:sp>
      <p:sp>
        <p:nvSpPr>
          <p:cNvPr id="20" name="TextBox 19">
            <a:extLst>
              <a:ext uri="{FF2B5EF4-FFF2-40B4-BE49-F238E27FC236}">
                <a16:creationId xmlns:a16="http://schemas.microsoft.com/office/drawing/2014/main" id="{F366514D-EFD9-D77C-E16E-7B935EC0DDA0}"/>
              </a:ext>
            </a:extLst>
          </p:cNvPr>
          <p:cNvSpPr txBox="1"/>
          <p:nvPr/>
        </p:nvSpPr>
        <p:spPr>
          <a:xfrm>
            <a:off x="4590862" y="1434127"/>
            <a:ext cx="1257079" cy="276999"/>
          </a:xfrm>
          <a:prstGeom prst="rect">
            <a:avLst/>
          </a:prstGeom>
          <a:noFill/>
        </p:spPr>
        <p:txBody>
          <a:bodyPr wrap="square" lIns="0" tIns="0" rIns="0" bIns="0" rtlCol="0">
            <a:spAutoFit/>
          </a:bodyPr>
          <a:lstStyle/>
          <a:p>
            <a:pPr algn="ctr">
              <a:spcBef>
                <a:spcPts val="600"/>
              </a:spcBef>
              <a:buSzPct val="100000"/>
            </a:pPr>
            <a:r>
              <a:rPr lang="en-AU" b="1" dirty="0">
                <a:solidFill>
                  <a:srgbClr val="ED8B00"/>
                </a:solidFill>
              </a:rPr>
              <a:t>+</a:t>
            </a:r>
          </a:p>
        </p:txBody>
      </p:sp>
    </p:spTree>
    <p:extLst>
      <p:ext uri="{BB962C8B-B14F-4D97-AF65-F5344CB8AC3E}">
        <p14:creationId xmlns:p14="http://schemas.microsoft.com/office/powerpoint/2010/main" val="3108963206"/>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2377A-CEC9-B248-FAB9-7D35E5012E95}"/>
              </a:ext>
            </a:extLst>
          </p:cNvPr>
          <p:cNvSpPr>
            <a:spLocks noGrp="1"/>
          </p:cNvSpPr>
          <p:nvPr>
            <p:ph type="title"/>
          </p:nvPr>
        </p:nvSpPr>
        <p:spPr>
          <a:xfrm>
            <a:off x="471119" y="523411"/>
            <a:ext cx="8239486" cy="454969"/>
          </a:xfrm>
        </p:spPr>
        <p:txBody>
          <a:bodyPr/>
          <a:lstStyle/>
          <a:p>
            <a:r>
              <a:rPr lang="en-AU" dirty="0"/>
              <a:t>Modelled and Consumption Layers</a:t>
            </a:r>
          </a:p>
        </p:txBody>
      </p:sp>
      <p:sp>
        <p:nvSpPr>
          <p:cNvPr id="3" name="Rectangle: Rounded Corners 2">
            <a:extLst>
              <a:ext uri="{FF2B5EF4-FFF2-40B4-BE49-F238E27FC236}">
                <a16:creationId xmlns:a16="http://schemas.microsoft.com/office/drawing/2014/main" id="{F594B758-7B39-5654-E3E6-5F373F97CA07}"/>
              </a:ext>
            </a:extLst>
          </p:cNvPr>
          <p:cNvSpPr/>
          <p:nvPr/>
        </p:nvSpPr>
        <p:spPr bwMode="gray">
          <a:xfrm>
            <a:off x="3878580" y="1973580"/>
            <a:ext cx="6332220" cy="3489959"/>
          </a:xfrm>
          <a:prstGeom prst="roundRect">
            <a:avLst/>
          </a:prstGeom>
          <a:solidFill>
            <a:srgbClr val="C4D600"/>
          </a:solidFill>
          <a:ln w="19050" algn="ctr">
            <a:noFill/>
            <a:miter lim="800000"/>
            <a:headEnd/>
            <a:tailEnd/>
          </a:ln>
        </p:spPr>
        <p:txBody>
          <a:bodyPr wrap="square" lIns="88900" tIns="88900" rIns="88900" bIns="88900" rtlCol="0" anchor="t"/>
          <a:lstStyle/>
          <a:p>
            <a:pPr algn="ctr">
              <a:lnSpc>
                <a:spcPct val="106000"/>
              </a:lnSpc>
              <a:buFont typeface="Wingdings 2" pitchFamily="18" charset="2"/>
              <a:buNone/>
            </a:pPr>
            <a:endParaRPr lang="en-AU" sz="1600" b="1" dirty="0">
              <a:solidFill>
                <a:schemeClr val="bg1"/>
              </a:solidFill>
            </a:endParaRPr>
          </a:p>
          <a:p>
            <a:pPr algn="ctr">
              <a:lnSpc>
                <a:spcPct val="106000"/>
              </a:lnSpc>
              <a:buFont typeface="Wingdings 2" pitchFamily="18" charset="2"/>
              <a:buNone/>
            </a:pPr>
            <a:endParaRPr lang="en-AU" sz="1600" b="1" dirty="0">
              <a:solidFill>
                <a:schemeClr val="bg1"/>
              </a:solidFill>
            </a:endParaRPr>
          </a:p>
        </p:txBody>
      </p:sp>
      <p:sp>
        <p:nvSpPr>
          <p:cNvPr id="4" name="Cylinder 3">
            <a:extLst>
              <a:ext uri="{FF2B5EF4-FFF2-40B4-BE49-F238E27FC236}">
                <a16:creationId xmlns:a16="http://schemas.microsoft.com/office/drawing/2014/main" id="{D807771A-1850-3D6E-7B11-C10F2FE1E919}"/>
              </a:ext>
            </a:extLst>
          </p:cNvPr>
          <p:cNvSpPr/>
          <p:nvPr/>
        </p:nvSpPr>
        <p:spPr bwMode="gray">
          <a:xfrm>
            <a:off x="529590" y="2093595"/>
            <a:ext cx="1177290" cy="1440180"/>
          </a:xfrm>
          <a:prstGeom prst="can">
            <a:avLst/>
          </a:prstGeom>
          <a:solidFill>
            <a:schemeClr val="tx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600" b="1" dirty="0">
                <a:solidFill>
                  <a:schemeClr val="bg1"/>
                </a:solidFill>
              </a:rPr>
              <a:t>Database</a:t>
            </a:r>
          </a:p>
        </p:txBody>
      </p:sp>
      <p:sp>
        <p:nvSpPr>
          <p:cNvPr id="5" name="Flowchart: Multidocument 4">
            <a:extLst>
              <a:ext uri="{FF2B5EF4-FFF2-40B4-BE49-F238E27FC236}">
                <a16:creationId xmlns:a16="http://schemas.microsoft.com/office/drawing/2014/main" id="{4246C5F0-816A-C4BD-20EB-9A84D6FE0832}"/>
              </a:ext>
            </a:extLst>
          </p:cNvPr>
          <p:cNvSpPr/>
          <p:nvPr/>
        </p:nvSpPr>
        <p:spPr bwMode="gray">
          <a:xfrm>
            <a:off x="639705" y="4114800"/>
            <a:ext cx="1067175" cy="1177290"/>
          </a:xfrm>
          <a:prstGeom prst="flowChartMultidocument">
            <a:avLst/>
          </a:prstGeom>
          <a:solidFill>
            <a:schemeClr val="tx1">
              <a:lumMod val="50000"/>
              <a:lumOff val="5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600" b="1" dirty="0">
                <a:solidFill>
                  <a:schemeClr val="bg1"/>
                </a:solidFill>
              </a:rPr>
              <a:t>Files</a:t>
            </a:r>
          </a:p>
        </p:txBody>
      </p:sp>
      <p:sp>
        <p:nvSpPr>
          <p:cNvPr id="6" name="TextBox 5">
            <a:extLst>
              <a:ext uri="{FF2B5EF4-FFF2-40B4-BE49-F238E27FC236}">
                <a16:creationId xmlns:a16="http://schemas.microsoft.com/office/drawing/2014/main" id="{917240A6-960B-BA9A-E98C-A32C1DBCDEB7}"/>
              </a:ext>
            </a:extLst>
          </p:cNvPr>
          <p:cNvSpPr txBox="1"/>
          <p:nvPr/>
        </p:nvSpPr>
        <p:spPr>
          <a:xfrm>
            <a:off x="333187" y="1440924"/>
            <a:ext cx="1680210" cy="276999"/>
          </a:xfrm>
          <a:prstGeom prst="rect">
            <a:avLst/>
          </a:prstGeom>
          <a:noFill/>
        </p:spPr>
        <p:txBody>
          <a:bodyPr wrap="square" lIns="0" tIns="0" rIns="0" bIns="0" rtlCol="0">
            <a:spAutoFit/>
          </a:bodyPr>
          <a:lstStyle/>
          <a:p>
            <a:pPr algn="ctr">
              <a:spcBef>
                <a:spcPts val="600"/>
              </a:spcBef>
              <a:buSzPct val="100000"/>
            </a:pPr>
            <a:r>
              <a:rPr lang="en-AU" b="1" dirty="0">
                <a:solidFill>
                  <a:srgbClr val="313131"/>
                </a:solidFill>
              </a:rPr>
              <a:t>Sources</a:t>
            </a:r>
          </a:p>
        </p:txBody>
      </p:sp>
      <p:sp>
        <p:nvSpPr>
          <p:cNvPr id="7" name="Rectangle 6">
            <a:extLst>
              <a:ext uri="{FF2B5EF4-FFF2-40B4-BE49-F238E27FC236}">
                <a16:creationId xmlns:a16="http://schemas.microsoft.com/office/drawing/2014/main" id="{D9674A71-C2BB-5F13-B31A-0E80FE991140}"/>
              </a:ext>
            </a:extLst>
          </p:cNvPr>
          <p:cNvSpPr/>
          <p:nvPr/>
        </p:nvSpPr>
        <p:spPr bwMode="gray">
          <a:xfrm>
            <a:off x="4105087" y="2303144"/>
            <a:ext cx="1742854" cy="2897506"/>
          </a:xfrm>
          <a:prstGeom prst="rect">
            <a:avLst/>
          </a:prstGeom>
          <a:solidFill>
            <a:schemeClr val="accent3"/>
          </a:solidFill>
          <a:ln w="19050" algn="ctr">
            <a:noFill/>
            <a:miter lim="800000"/>
            <a:headEnd/>
            <a:tailEnd/>
          </a:ln>
        </p:spPr>
        <p:txBody>
          <a:bodyPr wrap="square" lIns="88900" tIns="88900" rIns="88900" bIns="88900" rtlCol="0" anchor="t"/>
          <a:lstStyle/>
          <a:p>
            <a:pPr algn="ctr">
              <a:lnSpc>
                <a:spcPct val="106000"/>
              </a:lnSpc>
              <a:buFont typeface="Wingdings 2" pitchFamily="18" charset="2"/>
              <a:buNone/>
            </a:pPr>
            <a:r>
              <a:rPr lang="en-AU" sz="1600" b="1" dirty="0">
                <a:solidFill>
                  <a:schemeClr val="bg1"/>
                </a:solidFill>
              </a:rPr>
              <a:t>Raw Layer</a:t>
            </a:r>
          </a:p>
        </p:txBody>
      </p:sp>
      <p:sp>
        <p:nvSpPr>
          <p:cNvPr id="9" name="Rectangle 8">
            <a:extLst>
              <a:ext uri="{FF2B5EF4-FFF2-40B4-BE49-F238E27FC236}">
                <a16:creationId xmlns:a16="http://schemas.microsoft.com/office/drawing/2014/main" id="{27AB9117-72C0-CF84-0FA2-212BE10B8C16}"/>
              </a:ext>
            </a:extLst>
          </p:cNvPr>
          <p:cNvSpPr/>
          <p:nvPr/>
        </p:nvSpPr>
        <p:spPr bwMode="gray">
          <a:xfrm>
            <a:off x="2238375" y="2303145"/>
            <a:ext cx="1280160" cy="2897504"/>
          </a:xfrm>
          <a:prstGeom prst="rect">
            <a:avLst/>
          </a:prstGeom>
          <a:solidFill>
            <a:schemeClr val="accent3"/>
          </a:solidFill>
          <a:ln w="19050" algn="ctr">
            <a:noFill/>
            <a:miter lim="800000"/>
            <a:headEnd/>
            <a:tailEnd/>
          </a:ln>
        </p:spPr>
        <p:txBody>
          <a:bodyPr wrap="square" lIns="88900" tIns="88900" rIns="88900" bIns="88900" rtlCol="0" anchor="t"/>
          <a:lstStyle/>
          <a:p>
            <a:pPr algn="ctr">
              <a:lnSpc>
                <a:spcPct val="106000"/>
              </a:lnSpc>
              <a:buFont typeface="Wingdings 2" pitchFamily="18" charset="2"/>
              <a:buNone/>
            </a:pPr>
            <a:r>
              <a:rPr lang="en-AU" sz="1600" b="1" dirty="0">
                <a:solidFill>
                  <a:schemeClr val="bg1"/>
                </a:solidFill>
              </a:rPr>
              <a:t>Staging Layer</a:t>
            </a:r>
          </a:p>
        </p:txBody>
      </p:sp>
      <p:sp>
        <p:nvSpPr>
          <p:cNvPr id="10" name="Rectangle 9">
            <a:extLst>
              <a:ext uri="{FF2B5EF4-FFF2-40B4-BE49-F238E27FC236}">
                <a16:creationId xmlns:a16="http://schemas.microsoft.com/office/drawing/2014/main" id="{63EE4377-2134-70AF-C1E7-5838D9D6554E}"/>
              </a:ext>
            </a:extLst>
          </p:cNvPr>
          <p:cNvSpPr/>
          <p:nvPr/>
        </p:nvSpPr>
        <p:spPr bwMode="gray">
          <a:xfrm>
            <a:off x="6153056" y="2303144"/>
            <a:ext cx="1742854" cy="2897505"/>
          </a:xfrm>
          <a:prstGeom prst="rect">
            <a:avLst/>
          </a:prstGeom>
          <a:solidFill>
            <a:schemeClr val="accent3"/>
          </a:solidFill>
          <a:ln w="19050" algn="ctr">
            <a:noFill/>
            <a:miter lim="800000"/>
            <a:headEnd/>
            <a:tailEnd/>
          </a:ln>
        </p:spPr>
        <p:txBody>
          <a:bodyPr wrap="square" lIns="88900" tIns="88900" rIns="88900" bIns="88900" rtlCol="0" anchor="t"/>
          <a:lstStyle/>
          <a:p>
            <a:pPr algn="ctr">
              <a:lnSpc>
                <a:spcPct val="106000"/>
              </a:lnSpc>
              <a:buFont typeface="Wingdings 2" pitchFamily="18" charset="2"/>
              <a:buNone/>
            </a:pPr>
            <a:r>
              <a:rPr lang="en-AU" sz="1600" b="1" dirty="0">
                <a:solidFill>
                  <a:schemeClr val="bg1"/>
                </a:solidFill>
              </a:rPr>
              <a:t>Modelled </a:t>
            </a:r>
          </a:p>
          <a:p>
            <a:pPr algn="ctr">
              <a:lnSpc>
                <a:spcPct val="106000"/>
              </a:lnSpc>
              <a:buFont typeface="Wingdings 2" pitchFamily="18" charset="2"/>
              <a:buNone/>
            </a:pPr>
            <a:r>
              <a:rPr lang="en-AU" sz="1600" b="1" dirty="0">
                <a:solidFill>
                  <a:schemeClr val="bg1"/>
                </a:solidFill>
              </a:rPr>
              <a:t>Layer</a:t>
            </a:r>
          </a:p>
        </p:txBody>
      </p:sp>
      <p:sp>
        <p:nvSpPr>
          <p:cNvPr id="11" name="Rectangle 10">
            <a:extLst>
              <a:ext uri="{FF2B5EF4-FFF2-40B4-BE49-F238E27FC236}">
                <a16:creationId xmlns:a16="http://schemas.microsoft.com/office/drawing/2014/main" id="{DF5D2710-6B66-A6FE-E92B-9344AC73D7AD}"/>
              </a:ext>
            </a:extLst>
          </p:cNvPr>
          <p:cNvSpPr/>
          <p:nvPr/>
        </p:nvSpPr>
        <p:spPr bwMode="gray">
          <a:xfrm>
            <a:off x="8143875" y="2303144"/>
            <a:ext cx="1858522" cy="2897505"/>
          </a:xfrm>
          <a:prstGeom prst="rect">
            <a:avLst/>
          </a:prstGeom>
          <a:solidFill>
            <a:schemeClr val="accent3"/>
          </a:solidFill>
          <a:ln w="19050" algn="ctr">
            <a:noFill/>
            <a:miter lim="800000"/>
            <a:headEnd/>
            <a:tailEnd/>
          </a:ln>
        </p:spPr>
        <p:txBody>
          <a:bodyPr wrap="square" lIns="88900" tIns="88900" rIns="88900" bIns="88900" rtlCol="0" anchor="t"/>
          <a:lstStyle/>
          <a:p>
            <a:pPr algn="ctr">
              <a:lnSpc>
                <a:spcPct val="106000"/>
              </a:lnSpc>
              <a:buFont typeface="Wingdings 2" pitchFamily="18" charset="2"/>
              <a:buNone/>
            </a:pPr>
            <a:r>
              <a:rPr lang="en-AU" sz="1600" b="1" dirty="0">
                <a:solidFill>
                  <a:schemeClr val="bg1"/>
                </a:solidFill>
              </a:rPr>
              <a:t>Consumption Layer</a:t>
            </a:r>
          </a:p>
        </p:txBody>
      </p:sp>
      <p:sp>
        <p:nvSpPr>
          <p:cNvPr id="27" name="TextBox 26">
            <a:extLst>
              <a:ext uri="{FF2B5EF4-FFF2-40B4-BE49-F238E27FC236}">
                <a16:creationId xmlns:a16="http://schemas.microsoft.com/office/drawing/2014/main" id="{E050EA99-0002-9C49-AE34-C649FEA30335}"/>
              </a:ext>
            </a:extLst>
          </p:cNvPr>
          <p:cNvSpPr txBox="1"/>
          <p:nvPr/>
        </p:nvSpPr>
        <p:spPr>
          <a:xfrm>
            <a:off x="10307941" y="1302424"/>
            <a:ext cx="1680210" cy="276999"/>
          </a:xfrm>
          <a:prstGeom prst="rect">
            <a:avLst/>
          </a:prstGeom>
          <a:noFill/>
        </p:spPr>
        <p:txBody>
          <a:bodyPr wrap="square" lIns="0" tIns="0" rIns="0" bIns="0" rtlCol="0">
            <a:spAutoFit/>
          </a:bodyPr>
          <a:lstStyle/>
          <a:p>
            <a:pPr algn="ctr">
              <a:spcBef>
                <a:spcPts val="600"/>
              </a:spcBef>
              <a:buSzPct val="100000"/>
            </a:pPr>
            <a:r>
              <a:rPr lang="en-AU" b="1" dirty="0">
                <a:solidFill>
                  <a:srgbClr val="313131"/>
                </a:solidFill>
              </a:rPr>
              <a:t>Consumers</a:t>
            </a:r>
          </a:p>
        </p:txBody>
      </p:sp>
      <p:sp>
        <p:nvSpPr>
          <p:cNvPr id="29" name="TextBox 28">
            <a:extLst>
              <a:ext uri="{FF2B5EF4-FFF2-40B4-BE49-F238E27FC236}">
                <a16:creationId xmlns:a16="http://schemas.microsoft.com/office/drawing/2014/main" id="{B1BB13FC-27CD-90D2-6428-CEE0B2F5D65D}"/>
              </a:ext>
            </a:extLst>
          </p:cNvPr>
          <p:cNvSpPr txBox="1"/>
          <p:nvPr/>
        </p:nvSpPr>
        <p:spPr>
          <a:xfrm>
            <a:off x="5847941" y="1440924"/>
            <a:ext cx="1680210" cy="276999"/>
          </a:xfrm>
          <a:prstGeom prst="rect">
            <a:avLst/>
          </a:prstGeom>
          <a:noFill/>
        </p:spPr>
        <p:txBody>
          <a:bodyPr wrap="square" lIns="0" tIns="0" rIns="0" bIns="0" rtlCol="0">
            <a:spAutoFit/>
          </a:bodyPr>
          <a:lstStyle/>
          <a:p>
            <a:pPr algn="ctr">
              <a:spcBef>
                <a:spcPts val="600"/>
              </a:spcBef>
              <a:buSzPct val="100000"/>
            </a:pPr>
            <a:r>
              <a:rPr lang="en-AU" b="1" dirty="0">
                <a:solidFill>
                  <a:srgbClr val="313131"/>
                </a:solidFill>
              </a:rPr>
              <a:t>Data Warehouse</a:t>
            </a:r>
          </a:p>
        </p:txBody>
      </p:sp>
      <p:cxnSp>
        <p:nvCxnSpPr>
          <p:cNvPr id="31" name="Straight Arrow Connector 30">
            <a:extLst>
              <a:ext uri="{FF2B5EF4-FFF2-40B4-BE49-F238E27FC236}">
                <a16:creationId xmlns:a16="http://schemas.microsoft.com/office/drawing/2014/main" id="{817C2EF9-BD9B-F03C-9BB1-A93991FE9770}"/>
              </a:ext>
            </a:extLst>
          </p:cNvPr>
          <p:cNvCxnSpPr>
            <a:cxnSpLocks/>
            <a:stCxn id="4" idx="4"/>
            <a:endCxn id="9" idx="1"/>
          </p:cNvCxnSpPr>
          <p:nvPr/>
        </p:nvCxnSpPr>
        <p:spPr>
          <a:xfrm>
            <a:off x="1706880" y="2813685"/>
            <a:ext cx="531495" cy="938212"/>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82F4D18-746D-6C10-0D2A-CB653382EE10}"/>
              </a:ext>
            </a:extLst>
          </p:cNvPr>
          <p:cNvCxnSpPr>
            <a:cxnSpLocks/>
            <a:stCxn id="5" idx="3"/>
            <a:endCxn id="9" idx="1"/>
          </p:cNvCxnSpPr>
          <p:nvPr/>
        </p:nvCxnSpPr>
        <p:spPr>
          <a:xfrm flipV="1">
            <a:off x="1706880" y="3751897"/>
            <a:ext cx="531495" cy="95154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FA99447-D866-7887-E7B8-0C8A66BAF1F9}"/>
              </a:ext>
            </a:extLst>
          </p:cNvPr>
          <p:cNvCxnSpPr>
            <a:cxnSpLocks/>
            <a:stCxn id="9" idx="3"/>
            <a:endCxn id="7" idx="1"/>
          </p:cNvCxnSpPr>
          <p:nvPr/>
        </p:nvCxnSpPr>
        <p:spPr>
          <a:xfrm>
            <a:off x="3518535" y="3751897"/>
            <a:ext cx="586552"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FFB4277F-2918-BA8D-AB96-B525A03E2C44}"/>
              </a:ext>
            </a:extLst>
          </p:cNvPr>
          <p:cNvCxnSpPr>
            <a:cxnSpLocks/>
            <a:stCxn id="7" idx="3"/>
            <a:endCxn id="10" idx="1"/>
          </p:cNvCxnSpPr>
          <p:nvPr/>
        </p:nvCxnSpPr>
        <p:spPr>
          <a:xfrm>
            <a:off x="5847941" y="3751897"/>
            <a:ext cx="30511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B1E1B98-6FC2-B33D-7465-5A1209062FF5}"/>
              </a:ext>
            </a:extLst>
          </p:cNvPr>
          <p:cNvCxnSpPr>
            <a:cxnSpLocks/>
            <a:stCxn id="10" idx="3"/>
            <a:endCxn id="11" idx="1"/>
          </p:cNvCxnSpPr>
          <p:nvPr/>
        </p:nvCxnSpPr>
        <p:spPr>
          <a:xfrm>
            <a:off x="7895910" y="3751897"/>
            <a:ext cx="24796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1DBF3E2F-F042-155C-046A-ED33B89491B8}"/>
              </a:ext>
            </a:extLst>
          </p:cNvPr>
          <p:cNvSpPr/>
          <p:nvPr/>
        </p:nvSpPr>
        <p:spPr bwMode="gray">
          <a:xfrm>
            <a:off x="8254058" y="3835254"/>
            <a:ext cx="1663149" cy="1157751"/>
          </a:xfrm>
          <a:prstGeom prst="roundRect">
            <a:avLst/>
          </a:prstGeom>
          <a:solidFill>
            <a:schemeClr val="bg2"/>
          </a:solidFill>
          <a:ln w="19050" algn="ctr">
            <a:noFill/>
            <a:miter lim="800000"/>
            <a:headEnd/>
            <a:tailEnd/>
          </a:ln>
        </p:spPr>
        <p:txBody>
          <a:bodyPr wrap="square" lIns="88900" tIns="88900" rIns="88900" bIns="88900" rtlCol="0" anchor="t"/>
          <a:lstStyle/>
          <a:p>
            <a:pPr algn="ctr">
              <a:lnSpc>
                <a:spcPct val="106000"/>
              </a:lnSpc>
              <a:buFont typeface="Wingdings 2" pitchFamily="18" charset="2"/>
              <a:buNone/>
            </a:pPr>
            <a:r>
              <a:rPr lang="en-AU" sz="1050" b="1" dirty="0">
                <a:solidFill>
                  <a:schemeClr val="bg1"/>
                </a:solidFill>
              </a:rPr>
              <a:t>Sales Dataset</a:t>
            </a:r>
          </a:p>
        </p:txBody>
      </p:sp>
      <p:grpSp>
        <p:nvGrpSpPr>
          <p:cNvPr id="40" name="Group 39">
            <a:extLst>
              <a:ext uri="{FF2B5EF4-FFF2-40B4-BE49-F238E27FC236}">
                <a16:creationId xmlns:a16="http://schemas.microsoft.com/office/drawing/2014/main" id="{3C2FF383-5DE1-0E87-6ECD-B6C474ABBB8B}"/>
              </a:ext>
            </a:extLst>
          </p:cNvPr>
          <p:cNvGrpSpPr/>
          <p:nvPr/>
        </p:nvGrpSpPr>
        <p:grpSpPr>
          <a:xfrm>
            <a:off x="8284539" y="4175760"/>
            <a:ext cx="1583444" cy="735522"/>
            <a:chOff x="8755380" y="254317"/>
            <a:chExt cx="1583444" cy="735522"/>
          </a:xfrm>
        </p:grpSpPr>
        <p:sp>
          <p:nvSpPr>
            <p:cNvPr id="41" name="Rectangle: Rounded Corners 40">
              <a:extLst>
                <a:ext uri="{FF2B5EF4-FFF2-40B4-BE49-F238E27FC236}">
                  <a16:creationId xmlns:a16="http://schemas.microsoft.com/office/drawing/2014/main" id="{A436362B-0055-3610-6FC2-F59C3F17F7B5}"/>
                </a:ext>
              </a:extLst>
            </p:cNvPr>
            <p:cNvSpPr/>
            <p:nvPr/>
          </p:nvSpPr>
          <p:spPr bwMode="gray">
            <a:xfrm>
              <a:off x="9875924" y="514350"/>
              <a:ext cx="462900" cy="194310"/>
            </a:xfrm>
            <a:prstGeom prst="roundRect">
              <a:avLst/>
            </a:prstGeom>
            <a:solidFill>
              <a:schemeClr val="accent6">
                <a:lumMod val="60000"/>
                <a:lumOff val="4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200" b="1" dirty="0">
                  <a:solidFill>
                    <a:schemeClr val="bg1"/>
                  </a:solidFill>
                </a:rPr>
                <a:t>dim</a:t>
              </a:r>
            </a:p>
          </p:txBody>
        </p:sp>
        <p:sp>
          <p:nvSpPr>
            <p:cNvPr id="42" name="Rectangle: Rounded Corners 41">
              <a:extLst>
                <a:ext uri="{FF2B5EF4-FFF2-40B4-BE49-F238E27FC236}">
                  <a16:creationId xmlns:a16="http://schemas.microsoft.com/office/drawing/2014/main" id="{70368C84-1F59-21D9-67FE-F91016F049BF}"/>
                </a:ext>
              </a:extLst>
            </p:cNvPr>
            <p:cNvSpPr/>
            <p:nvPr/>
          </p:nvSpPr>
          <p:spPr bwMode="gray">
            <a:xfrm>
              <a:off x="8755380" y="514350"/>
              <a:ext cx="462900" cy="194310"/>
            </a:xfrm>
            <a:prstGeom prst="roundRect">
              <a:avLst/>
            </a:prstGeom>
            <a:solidFill>
              <a:schemeClr val="accent6">
                <a:lumMod val="60000"/>
                <a:lumOff val="4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200" b="1" dirty="0">
                  <a:solidFill>
                    <a:schemeClr val="bg1"/>
                  </a:solidFill>
                </a:rPr>
                <a:t>dim</a:t>
              </a:r>
            </a:p>
          </p:txBody>
        </p:sp>
        <p:cxnSp>
          <p:nvCxnSpPr>
            <p:cNvPr id="43" name="Straight Connector 42">
              <a:extLst>
                <a:ext uri="{FF2B5EF4-FFF2-40B4-BE49-F238E27FC236}">
                  <a16:creationId xmlns:a16="http://schemas.microsoft.com/office/drawing/2014/main" id="{E8AF684E-AE19-D67E-1A8A-FA8AEE7EA9DA}"/>
                </a:ext>
              </a:extLst>
            </p:cNvPr>
            <p:cNvCxnSpPr>
              <a:cxnSpLocks/>
              <a:stCxn id="46" idx="2"/>
              <a:endCxn id="47" idx="0"/>
            </p:cNvCxnSpPr>
            <p:nvPr/>
          </p:nvCxnSpPr>
          <p:spPr>
            <a:xfrm flipH="1" flipV="1">
              <a:off x="9530144" y="254317"/>
              <a:ext cx="11243" cy="73552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58E26F9-3C95-0C67-02FC-210663C82C04}"/>
                </a:ext>
              </a:extLst>
            </p:cNvPr>
            <p:cNvCxnSpPr>
              <a:cxnSpLocks/>
              <a:stCxn id="41" idx="1"/>
              <a:endCxn id="42" idx="3"/>
            </p:cNvCxnSpPr>
            <p:nvPr/>
          </p:nvCxnSpPr>
          <p:spPr>
            <a:xfrm flipH="1">
              <a:off x="9218280" y="611505"/>
              <a:ext cx="65764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45" name="Rectangle: Rounded Corners 44">
              <a:extLst>
                <a:ext uri="{FF2B5EF4-FFF2-40B4-BE49-F238E27FC236}">
                  <a16:creationId xmlns:a16="http://schemas.microsoft.com/office/drawing/2014/main" id="{84A3A271-C1FD-F745-F023-64C0207C73EC}"/>
                </a:ext>
              </a:extLst>
            </p:cNvPr>
            <p:cNvSpPr/>
            <p:nvPr/>
          </p:nvSpPr>
          <p:spPr bwMode="gray">
            <a:xfrm>
              <a:off x="9309937" y="514350"/>
              <a:ext cx="462900" cy="194310"/>
            </a:xfrm>
            <a:prstGeom prst="roundRect">
              <a:avLst/>
            </a:prstGeom>
            <a:solidFill>
              <a:schemeClr val="accent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200" b="1" dirty="0">
                  <a:solidFill>
                    <a:schemeClr val="bg1"/>
                  </a:solidFill>
                </a:rPr>
                <a:t>fact</a:t>
              </a:r>
            </a:p>
          </p:txBody>
        </p:sp>
        <p:sp>
          <p:nvSpPr>
            <p:cNvPr id="46" name="Rectangle: Rounded Corners 45">
              <a:extLst>
                <a:ext uri="{FF2B5EF4-FFF2-40B4-BE49-F238E27FC236}">
                  <a16:creationId xmlns:a16="http://schemas.microsoft.com/office/drawing/2014/main" id="{58900138-E690-C972-3323-1A3FBBA1499F}"/>
                </a:ext>
              </a:extLst>
            </p:cNvPr>
            <p:cNvSpPr/>
            <p:nvPr/>
          </p:nvSpPr>
          <p:spPr bwMode="gray">
            <a:xfrm>
              <a:off x="9309937" y="795529"/>
              <a:ext cx="462900" cy="194310"/>
            </a:xfrm>
            <a:prstGeom prst="roundRect">
              <a:avLst/>
            </a:prstGeom>
            <a:solidFill>
              <a:schemeClr val="accent6">
                <a:lumMod val="60000"/>
                <a:lumOff val="4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200" b="1" dirty="0">
                  <a:solidFill>
                    <a:schemeClr val="bg1"/>
                  </a:solidFill>
                </a:rPr>
                <a:t>dim</a:t>
              </a:r>
            </a:p>
          </p:txBody>
        </p:sp>
        <p:sp>
          <p:nvSpPr>
            <p:cNvPr id="47" name="Rectangle: Rounded Corners 46">
              <a:extLst>
                <a:ext uri="{FF2B5EF4-FFF2-40B4-BE49-F238E27FC236}">
                  <a16:creationId xmlns:a16="http://schemas.microsoft.com/office/drawing/2014/main" id="{CBEA4893-12DF-9498-91A4-DA961F87E29C}"/>
                </a:ext>
              </a:extLst>
            </p:cNvPr>
            <p:cNvSpPr/>
            <p:nvPr/>
          </p:nvSpPr>
          <p:spPr bwMode="gray">
            <a:xfrm>
              <a:off x="9298694" y="254317"/>
              <a:ext cx="462900" cy="194310"/>
            </a:xfrm>
            <a:prstGeom prst="roundRect">
              <a:avLst/>
            </a:prstGeom>
            <a:solidFill>
              <a:schemeClr val="accent6">
                <a:lumMod val="60000"/>
                <a:lumOff val="4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200" b="1" dirty="0">
                  <a:solidFill>
                    <a:schemeClr val="bg1"/>
                  </a:solidFill>
                </a:rPr>
                <a:t>dim</a:t>
              </a:r>
            </a:p>
          </p:txBody>
        </p:sp>
      </p:grpSp>
      <p:grpSp>
        <p:nvGrpSpPr>
          <p:cNvPr id="68" name="Group 67">
            <a:extLst>
              <a:ext uri="{FF2B5EF4-FFF2-40B4-BE49-F238E27FC236}">
                <a16:creationId xmlns:a16="http://schemas.microsoft.com/office/drawing/2014/main" id="{20C47472-CF4E-8D8B-1967-AAD919138BEA}"/>
              </a:ext>
            </a:extLst>
          </p:cNvPr>
          <p:cNvGrpSpPr/>
          <p:nvPr/>
        </p:nvGrpSpPr>
        <p:grpSpPr>
          <a:xfrm>
            <a:off x="6247253" y="3299460"/>
            <a:ext cx="1588537" cy="1011283"/>
            <a:chOff x="6247253" y="4152900"/>
            <a:chExt cx="1588537" cy="1011283"/>
          </a:xfrm>
        </p:grpSpPr>
        <p:grpSp>
          <p:nvGrpSpPr>
            <p:cNvPr id="63" name="Group 62">
              <a:extLst>
                <a:ext uri="{FF2B5EF4-FFF2-40B4-BE49-F238E27FC236}">
                  <a16:creationId xmlns:a16="http://schemas.microsoft.com/office/drawing/2014/main" id="{0FAC1B21-388E-3E7F-0A41-4DD3E4D19CA6}"/>
                </a:ext>
              </a:extLst>
            </p:cNvPr>
            <p:cNvGrpSpPr/>
            <p:nvPr/>
          </p:nvGrpSpPr>
          <p:grpSpPr>
            <a:xfrm>
              <a:off x="6247253" y="4420797"/>
              <a:ext cx="1588537" cy="743386"/>
              <a:chOff x="6247253" y="4373172"/>
              <a:chExt cx="1588537" cy="743386"/>
            </a:xfrm>
          </p:grpSpPr>
          <p:cxnSp>
            <p:nvCxnSpPr>
              <p:cNvPr id="50" name="Straight Connector 49">
                <a:extLst>
                  <a:ext uri="{FF2B5EF4-FFF2-40B4-BE49-F238E27FC236}">
                    <a16:creationId xmlns:a16="http://schemas.microsoft.com/office/drawing/2014/main" id="{C3D133FA-505C-7B40-CD64-4EA0751B2EB0}"/>
                  </a:ext>
                </a:extLst>
              </p:cNvPr>
              <p:cNvCxnSpPr>
                <a:cxnSpLocks/>
                <a:stCxn id="17" idx="3"/>
                <a:endCxn id="48" idx="1"/>
              </p:cNvCxnSpPr>
              <p:nvPr/>
            </p:nvCxnSpPr>
            <p:spPr>
              <a:xfrm flipV="1">
                <a:off x="7253467" y="4470327"/>
                <a:ext cx="119423" cy="786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4C084D78-5CBB-CF10-4F1D-00628C74EFAD}"/>
                  </a:ext>
                </a:extLst>
              </p:cNvPr>
              <p:cNvGrpSpPr/>
              <p:nvPr/>
            </p:nvGrpSpPr>
            <p:grpSpPr>
              <a:xfrm>
                <a:off x="6247253" y="4373172"/>
                <a:ext cx="1588537" cy="743386"/>
                <a:chOff x="6247253" y="4373172"/>
                <a:chExt cx="1588537" cy="743386"/>
              </a:xfrm>
            </p:grpSpPr>
            <p:grpSp>
              <p:nvGrpSpPr>
                <p:cNvPr id="26" name="Group 25">
                  <a:extLst>
                    <a:ext uri="{FF2B5EF4-FFF2-40B4-BE49-F238E27FC236}">
                      <a16:creationId xmlns:a16="http://schemas.microsoft.com/office/drawing/2014/main" id="{BF710F9E-2457-EB2B-AEB9-DBED87F2AA3F}"/>
                    </a:ext>
                  </a:extLst>
                </p:cNvPr>
                <p:cNvGrpSpPr/>
                <p:nvPr/>
              </p:nvGrpSpPr>
              <p:grpSpPr>
                <a:xfrm>
                  <a:off x="6247253" y="4381036"/>
                  <a:ext cx="1583444" cy="735522"/>
                  <a:chOff x="8755380" y="254317"/>
                  <a:chExt cx="1583444" cy="735522"/>
                </a:xfrm>
              </p:grpSpPr>
              <p:sp>
                <p:nvSpPr>
                  <p:cNvPr id="14" name="Rectangle: Rounded Corners 13">
                    <a:extLst>
                      <a:ext uri="{FF2B5EF4-FFF2-40B4-BE49-F238E27FC236}">
                        <a16:creationId xmlns:a16="http://schemas.microsoft.com/office/drawing/2014/main" id="{F50E2860-A16F-F007-3BF5-DDB998B815DC}"/>
                      </a:ext>
                    </a:extLst>
                  </p:cNvPr>
                  <p:cNvSpPr/>
                  <p:nvPr/>
                </p:nvSpPr>
                <p:spPr bwMode="gray">
                  <a:xfrm>
                    <a:off x="9875924" y="514350"/>
                    <a:ext cx="462900" cy="194310"/>
                  </a:xfrm>
                  <a:prstGeom prst="roundRect">
                    <a:avLst/>
                  </a:prstGeom>
                  <a:solidFill>
                    <a:schemeClr val="accent6">
                      <a:lumMod val="60000"/>
                      <a:lumOff val="4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200" b="1" dirty="0">
                        <a:solidFill>
                          <a:schemeClr val="bg1"/>
                        </a:solidFill>
                      </a:rPr>
                      <a:t>dim</a:t>
                    </a:r>
                  </a:p>
                </p:txBody>
              </p:sp>
              <p:sp>
                <p:nvSpPr>
                  <p:cNvPr id="16" name="Rectangle: Rounded Corners 15">
                    <a:extLst>
                      <a:ext uri="{FF2B5EF4-FFF2-40B4-BE49-F238E27FC236}">
                        <a16:creationId xmlns:a16="http://schemas.microsoft.com/office/drawing/2014/main" id="{83A67C76-86BC-8DB7-2B3C-4B670D450EA2}"/>
                      </a:ext>
                    </a:extLst>
                  </p:cNvPr>
                  <p:cNvSpPr/>
                  <p:nvPr/>
                </p:nvSpPr>
                <p:spPr bwMode="gray">
                  <a:xfrm>
                    <a:off x="8755380" y="514350"/>
                    <a:ext cx="462900" cy="194310"/>
                  </a:xfrm>
                  <a:prstGeom prst="roundRect">
                    <a:avLst/>
                  </a:prstGeom>
                  <a:solidFill>
                    <a:schemeClr val="accent6">
                      <a:lumMod val="60000"/>
                      <a:lumOff val="4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200" b="1" dirty="0">
                        <a:solidFill>
                          <a:schemeClr val="bg1"/>
                        </a:solidFill>
                      </a:rPr>
                      <a:t>dim</a:t>
                    </a:r>
                  </a:p>
                </p:txBody>
              </p:sp>
              <p:cxnSp>
                <p:nvCxnSpPr>
                  <p:cNvPr id="19" name="Straight Connector 18">
                    <a:extLst>
                      <a:ext uri="{FF2B5EF4-FFF2-40B4-BE49-F238E27FC236}">
                        <a16:creationId xmlns:a16="http://schemas.microsoft.com/office/drawing/2014/main" id="{F0644212-21C7-75CB-FF5A-E8E9EF557E17}"/>
                      </a:ext>
                    </a:extLst>
                  </p:cNvPr>
                  <p:cNvCxnSpPr>
                    <a:cxnSpLocks/>
                    <a:stCxn id="15" idx="2"/>
                    <a:endCxn id="17" idx="0"/>
                  </p:cNvCxnSpPr>
                  <p:nvPr/>
                </p:nvCxnSpPr>
                <p:spPr>
                  <a:xfrm flipH="1" flipV="1">
                    <a:off x="9530144" y="254317"/>
                    <a:ext cx="11243" cy="73552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D985B36-A78E-424E-2A2D-91AC4C8DF622}"/>
                      </a:ext>
                    </a:extLst>
                  </p:cNvPr>
                  <p:cNvCxnSpPr>
                    <a:cxnSpLocks/>
                    <a:stCxn id="14" idx="1"/>
                    <a:endCxn id="16" idx="3"/>
                  </p:cNvCxnSpPr>
                  <p:nvPr/>
                </p:nvCxnSpPr>
                <p:spPr>
                  <a:xfrm flipH="1">
                    <a:off x="9218280" y="611505"/>
                    <a:ext cx="65764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Rectangle: Rounded Corners 11">
                    <a:extLst>
                      <a:ext uri="{FF2B5EF4-FFF2-40B4-BE49-F238E27FC236}">
                        <a16:creationId xmlns:a16="http://schemas.microsoft.com/office/drawing/2014/main" id="{180F6DCA-852A-EAA6-339A-178D8548396B}"/>
                      </a:ext>
                    </a:extLst>
                  </p:cNvPr>
                  <p:cNvSpPr/>
                  <p:nvPr/>
                </p:nvSpPr>
                <p:spPr bwMode="gray">
                  <a:xfrm>
                    <a:off x="9309937" y="514350"/>
                    <a:ext cx="462900" cy="194310"/>
                  </a:xfrm>
                  <a:prstGeom prst="roundRect">
                    <a:avLst/>
                  </a:prstGeom>
                  <a:solidFill>
                    <a:schemeClr val="accent6"/>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200" b="1" dirty="0">
                        <a:solidFill>
                          <a:schemeClr val="bg1"/>
                        </a:solidFill>
                      </a:rPr>
                      <a:t>fact</a:t>
                    </a:r>
                  </a:p>
                </p:txBody>
              </p:sp>
              <p:sp>
                <p:nvSpPr>
                  <p:cNvPr id="15" name="Rectangle: Rounded Corners 14">
                    <a:extLst>
                      <a:ext uri="{FF2B5EF4-FFF2-40B4-BE49-F238E27FC236}">
                        <a16:creationId xmlns:a16="http://schemas.microsoft.com/office/drawing/2014/main" id="{539ADEC4-FCAC-35D4-7D3A-DEBF4A670070}"/>
                      </a:ext>
                    </a:extLst>
                  </p:cNvPr>
                  <p:cNvSpPr/>
                  <p:nvPr/>
                </p:nvSpPr>
                <p:spPr bwMode="gray">
                  <a:xfrm>
                    <a:off x="9309937" y="795529"/>
                    <a:ext cx="462900" cy="194310"/>
                  </a:xfrm>
                  <a:prstGeom prst="roundRect">
                    <a:avLst/>
                  </a:prstGeom>
                  <a:solidFill>
                    <a:schemeClr val="accent6">
                      <a:lumMod val="60000"/>
                      <a:lumOff val="4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200" b="1" dirty="0">
                        <a:solidFill>
                          <a:schemeClr val="bg1"/>
                        </a:solidFill>
                      </a:rPr>
                      <a:t>dim</a:t>
                    </a:r>
                  </a:p>
                </p:txBody>
              </p:sp>
              <p:sp>
                <p:nvSpPr>
                  <p:cNvPr id="17" name="Rectangle: Rounded Corners 16">
                    <a:extLst>
                      <a:ext uri="{FF2B5EF4-FFF2-40B4-BE49-F238E27FC236}">
                        <a16:creationId xmlns:a16="http://schemas.microsoft.com/office/drawing/2014/main" id="{3FA02988-C219-0294-13AB-9B4F780D3905}"/>
                      </a:ext>
                    </a:extLst>
                  </p:cNvPr>
                  <p:cNvSpPr/>
                  <p:nvPr/>
                </p:nvSpPr>
                <p:spPr bwMode="gray">
                  <a:xfrm>
                    <a:off x="9298694" y="254317"/>
                    <a:ext cx="462900" cy="194310"/>
                  </a:xfrm>
                  <a:prstGeom prst="roundRect">
                    <a:avLst/>
                  </a:prstGeom>
                  <a:solidFill>
                    <a:schemeClr val="accent6">
                      <a:lumMod val="60000"/>
                      <a:lumOff val="4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200" b="1" dirty="0">
                        <a:solidFill>
                          <a:schemeClr val="bg1"/>
                        </a:solidFill>
                      </a:rPr>
                      <a:t>dim</a:t>
                    </a:r>
                  </a:p>
                </p:txBody>
              </p:sp>
            </p:grpSp>
            <p:sp>
              <p:nvSpPr>
                <p:cNvPr id="48" name="Rectangle: Rounded Corners 47">
                  <a:extLst>
                    <a:ext uri="{FF2B5EF4-FFF2-40B4-BE49-F238E27FC236}">
                      <a16:creationId xmlns:a16="http://schemas.microsoft.com/office/drawing/2014/main" id="{D1953536-CB1D-877B-8E1C-CA9AE43FF294}"/>
                    </a:ext>
                  </a:extLst>
                </p:cNvPr>
                <p:cNvSpPr/>
                <p:nvPr/>
              </p:nvSpPr>
              <p:spPr bwMode="gray">
                <a:xfrm>
                  <a:off x="7372890" y="4373172"/>
                  <a:ext cx="462900" cy="194310"/>
                </a:xfrm>
                <a:prstGeom prst="roundRect">
                  <a:avLst/>
                </a:prstGeom>
                <a:solidFill>
                  <a:schemeClr val="accent6">
                    <a:lumMod val="60000"/>
                    <a:lumOff val="4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200" b="1" dirty="0">
                      <a:solidFill>
                        <a:schemeClr val="bg1"/>
                      </a:solidFill>
                    </a:rPr>
                    <a:t>dim</a:t>
                  </a:r>
                </a:p>
              </p:txBody>
            </p:sp>
          </p:grpSp>
        </p:grpSp>
        <p:cxnSp>
          <p:nvCxnSpPr>
            <p:cNvPr id="67" name="Straight Connector 66">
              <a:extLst>
                <a:ext uri="{FF2B5EF4-FFF2-40B4-BE49-F238E27FC236}">
                  <a16:creationId xmlns:a16="http://schemas.microsoft.com/office/drawing/2014/main" id="{AC325A15-F078-DAE2-2F66-E57E422D391D}"/>
                </a:ext>
              </a:extLst>
            </p:cNvPr>
            <p:cNvCxnSpPr>
              <a:stCxn id="16" idx="0"/>
              <a:endCxn id="65" idx="2"/>
            </p:cNvCxnSpPr>
            <p:nvPr/>
          </p:nvCxnSpPr>
          <p:spPr>
            <a:xfrm flipV="1">
              <a:off x="6478703" y="4347210"/>
              <a:ext cx="6749" cy="34148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Rectangle: Rounded Corners 63">
              <a:extLst>
                <a:ext uri="{FF2B5EF4-FFF2-40B4-BE49-F238E27FC236}">
                  <a16:creationId xmlns:a16="http://schemas.microsoft.com/office/drawing/2014/main" id="{C1021D59-017F-6415-4473-A7F27AEDDA62}"/>
                </a:ext>
              </a:extLst>
            </p:cNvPr>
            <p:cNvSpPr/>
            <p:nvPr/>
          </p:nvSpPr>
          <p:spPr bwMode="gray">
            <a:xfrm>
              <a:off x="6254002" y="4409981"/>
              <a:ext cx="462900" cy="194310"/>
            </a:xfrm>
            <a:prstGeom prst="roundRect">
              <a:avLst/>
            </a:prstGeom>
            <a:solidFill>
              <a:schemeClr val="accent6">
                <a:lumMod val="60000"/>
                <a:lumOff val="4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200" b="1" dirty="0">
                  <a:solidFill>
                    <a:schemeClr val="bg1"/>
                  </a:solidFill>
                </a:rPr>
                <a:t>dim</a:t>
              </a:r>
            </a:p>
          </p:txBody>
        </p:sp>
        <p:sp>
          <p:nvSpPr>
            <p:cNvPr id="65" name="Rectangle: Rounded Corners 64">
              <a:extLst>
                <a:ext uri="{FF2B5EF4-FFF2-40B4-BE49-F238E27FC236}">
                  <a16:creationId xmlns:a16="http://schemas.microsoft.com/office/drawing/2014/main" id="{341FC567-13BC-7C2B-3F1C-80CB10CC2BB1}"/>
                </a:ext>
              </a:extLst>
            </p:cNvPr>
            <p:cNvSpPr/>
            <p:nvPr/>
          </p:nvSpPr>
          <p:spPr bwMode="gray">
            <a:xfrm>
              <a:off x="6254002" y="4152900"/>
              <a:ext cx="462900" cy="194310"/>
            </a:xfrm>
            <a:prstGeom prst="roundRect">
              <a:avLst/>
            </a:prstGeom>
            <a:solidFill>
              <a:schemeClr val="accent6">
                <a:lumMod val="60000"/>
                <a:lumOff val="4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200" b="1" dirty="0">
                  <a:solidFill>
                    <a:schemeClr val="bg1"/>
                  </a:solidFill>
                </a:rPr>
                <a:t>dim</a:t>
              </a:r>
            </a:p>
          </p:txBody>
        </p:sp>
      </p:grpSp>
      <p:sp>
        <p:nvSpPr>
          <p:cNvPr id="75" name="Rectangle: Rounded Corners 74">
            <a:extLst>
              <a:ext uri="{FF2B5EF4-FFF2-40B4-BE49-F238E27FC236}">
                <a16:creationId xmlns:a16="http://schemas.microsoft.com/office/drawing/2014/main" id="{83F6563F-7EC5-DCDA-829E-80455DD5D570}"/>
              </a:ext>
            </a:extLst>
          </p:cNvPr>
          <p:cNvSpPr/>
          <p:nvPr/>
        </p:nvSpPr>
        <p:spPr bwMode="gray">
          <a:xfrm>
            <a:off x="8449994" y="3084749"/>
            <a:ext cx="1081725" cy="373022"/>
          </a:xfrm>
          <a:prstGeom prst="roundRect">
            <a:avLst/>
          </a:prstGeom>
          <a:solidFill>
            <a:schemeClr val="accent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050" b="1" dirty="0">
                <a:solidFill>
                  <a:schemeClr val="bg1"/>
                </a:solidFill>
              </a:rPr>
              <a:t>Finance EOM Report</a:t>
            </a:r>
          </a:p>
        </p:txBody>
      </p:sp>
      <p:pic>
        <p:nvPicPr>
          <p:cNvPr id="1034" name="Picture 10" descr="User icons for free download | Freepik">
            <a:extLst>
              <a:ext uri="{FF2B5EF4-FFF2-40B4-BE49-F238E27FC236}">
                <a16:creationId xmlns:a16="http://schemas.microsoft.com/office/drawing/2014/main" id="{03D4D065-907F-55EC-5D22-BB8B5E08735D}"/>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818742" y="2273121"/>
            <a:ext cx="725805" cy="72580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ata Reporting Icons - Free SVG &amp; PNG Data Reporting Images - Noun Project">
            <a:extLst>
              <a:ext uri="{FF2B5EF4-FFF2-40B4-BE49-F238E27FC236}">
                <a16:creationId xmlns:a16="http://schemas.microsoft.com/office/drawing/2014/main" id="{EDC9BD48-0B29-4BCA-5D89-29557E3862E6}"/>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0720785" y="3278243"/>
            <a:ext cx="874178" cy="87417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redictive Analytics Icons - Free SVG &amp; PNG Predictive Analytics Images -  Noun Project">
            <a:extLst>
              <a:ext uri="{FF2B5EF4-FFF2-40B4-BE49-F238E27FC236}">
                <a16:creationId xmlns:a16="http://schemas.microsoft.com/office/drawing/2014/main" id="{8DCA1433-CF69-743D-8348-B25580D39CFD}"/>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0880475" y="4735089"/>
            <a:ext cx="621995" cy="621995"/>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E5D1A941-BA56-AB8D-548C-28C823A64087}"/>
              </a:ext>
            </a:extLst>
          </p:cNvPr>
          <p:cNvSpPr txBox="1"/>
          <p:nvPr/>
        </p:nvSpPr>
        <p:spPr>
          <a:xfrm>
            <a:off x="10619332" y="2031435"/>
            <a:ext cx="1041458" cy="200055"/>
          </a:xfrm>
          <a:prstGeom prst="rect">
            <a:avLst/>
          </a:prstGeom>
          <a:noFill/>
        </p:spPr>
        <p:txBody>
          <a:bodyPr wrap="square" lIns="0" tIns="0" rIns="0" bIns="0" rtlCol="0">
            <a:spAutoFit/>
          </a:bodyPr>
          <a:lstStyle/>
          <a:p>
            <a:pPr algn="ctr">
              <a:spcBef>
                <a:spcPts val="600"/>
              </a:spcBef>
              <a:buSzPct val="100000"/>
            </a:pPr>
            <a:r>
              <a:rPr lang="en-AU" sz="1300" dirty="0">
                <a:solidFill>
                  <a:srgbClr val="313131"/>
                </a:solidFill>
              </a:rPr>
              <a:t>Users</a:t>
            </a:r>
          </a:p>
        </p:txBody>
      </p:sp>
      <p:sp>
        <p:nvSpPr>
          <p:cNvPr id="93" name="TextBox 92">
            <a:extLst>
              <a:ext uri="{FF2B5EF4-FFF2-40B4-BE49-F238E27FC236}">
                <a16:creationId xmlns:a16="http://schemas.microsoft.com/office/drawing/2014/main" id="{FEF05090-BEE9-0D72-C93A-B9F01383CD83}"/>
              </a:ext>
            </a:extLst>
          </p:cNvPr>
          <p:cNvSpPr txBox="1"/>
          <p:nvPr/>
        </p:nvSpPr>
        <p:spPr>
          <a:xfrm>
            <a:off x="10670744" y="3214188"/>
            <a:ext cx="1041458" cy="200055"/>
          </a:xfrm>
          <a:prstGeom prst="rect">
            <a:avLst/>
          </a:prstGeom>
          <a:noFill/>
        </p:spPr>
        <p:txBody>
          <a:bodyPr wrap="square" lIns="0" tIns="0" rIns="0" bIns="0" rtlCol="0">
            <a:spAutoFit/>
          </a:bodyPr>
          <a:lstStyle/>
          <a:p>
            <a:pPr algn="ctr">
              <a:spcBef>
                <a:spcPts val="600"/>
              </a:spcBef>
              <a:buSzPct val="100000"/>
            </a:pPr>
            <a:r>
              <a:rPr lang="en-AU" sz="1300" dirty="0">
                <a:solidFill>
                  <a:srgbClr val="313131"/>
                </a:solidFill>
              </a:rPr>
              <a:t>Reporting</a:t>
            </a:r>
          </a:p>
        </p:txBody>
      </p:sp>
      <p:sp>
        <p:nvSpPr>
          <p:cNvPr id="94" name="TextBox 93">
            <a:extLst>
              <a:ext uri="{FF2B5EF4-FFF2-40B4-BE49-F238E27FC236}">
                <a16:creationId xmlns:a16="http://schemas.microsoft.com/office/drawing/2014/main" id="{B34D2DF3-7978-F3BF-EC61-7F7200494D4B}"/>
              </a:ext>
            </a:extLst>
          </p:cNvPr>
          <p:cNvSpPr txBox="1"/>
          <p:nvPr/>
        </p:nvSpPr>
        <p:spPr>
          <a:xfrm>
            <a:off x="10670744" y="4296537"/>
            <a:ext cx="1041458" cy="400110"/>
          </a:xfrm>
          <a:prstGeom prst="rect">
            <a:avLst/>
          </a:prstGeom>
          <a:noFill/>
        </p:spPr>
        <p:txBody>
          <a:bodyPr wrap="square" lIns="0" tIns="0" rIns="0" bIns="0" rtlCol="0">
            <a:spAutoFit/>
          </a:bodyPr>
          <a:lstStyle/>
          <a:p>
            <a:pPr algn="ctr">
              <a:spcBef>
                <a:spcPts val="600"/>
              </a:spcBef>
              <a:buSzPct val="100000"/>
            </a:pPr>
            <a:r>
              <a:rPr lang="en-AU" sz="1300" dirty="0">
                <a:solidFill>
                  <a:srgbClr val="313131"/>
                </a:solidFill>
              </a:rPr>
              <a:t>Analytical Models</a:t>
            </a:r>
          </a:p>
        </p:txBody>
      </p:sp>
      <p:pic>
        <p:nvPicPr>
          <p:cNvPr id="1042" name="Picture 18" descr="Snowflake - Free nature icons">
            <a:extLst>
              <a:ext uri="{FF2B5EF4-FFF2-40B4-BE49-F238E27FC236}">
                <a16:creationId xmlns:a16="http://schemas.microsoft.com/office/drawing/2014/main" id="{5B90EDC1-FA9C-EA8F-85D9-6DDBEFDE377A}"/>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332888" y="3079677"/>
            <a:ext cx="390525" cy="390525"/>
          </a:xfrm>
          <a:prstGeom prst="rect">
            <a:avLst/>
          </a:prstGeom>
          <a:noFill/>
          <a:extLst>
            <a:ext uri="{909E8E84-426E-40DD-AFC4-6F175D3DCCD1}">
              <a14:hiddenFill xmlns:a14="http://schemas.microsoft.com/office/drawing/2010/main">
                <a:solidFill>
                  <a:srgbClr val="FFFFFF"/>
                </a:solidFill>
              </a14:hiddenFill>
            </a:ext>
          </a:extLst>
        </p:spPr>
      </p:pic>
      <p:sp>
        <p:nvSpPr>
          <p:cNvPr id="95" name="Star: 5 Points 94">
            <a:extLst>
              <a:ext uri="{FF2B5EF4-FFF2-40B4-BE49-F238E27FC236}">
                <a16:creationId xmlns:a16="http://schemas.microsoft.com/office/drawing/2014/main" id="{B2DCA9E6-E330-A16D-512D-DC3F743E24AD}"/>
              </a:ext>
            </a:extLst>
          </p:cNvPr>
          <p:cNvSpPr/>
          <p:nvPr/>
        </p:nvSpPr>
        <p:spPr bwMode="gray">
          <a:xfrm>
            <a:off x="9530490" y="4099208"/>
            <a:ext cx="259582" cy="228760"/>
          </a:xfrm>
          <a:prstGeom prst="star5">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sp>
        <p:nvSpPr>
          <p:cNvPr id="96" name="Star: 5 Points 95">
            <a:extLst>
              <a:ext uri="{FF2B5EF4-FFF2-40B4-BE49-F238E27FC236}">
                <a16:creationId xmlns:a16="http://schemas.microsoft.com/office/drawing/2014/main" id="{CD02F851-323C-3B01-DA27-928F0A2B2869}"/>
              </a:ext>
            </a:extLst>
          </p:cNvPr>
          <p:cNvSpPr/>
          <p:nvPr/>
        </p:nvSpPr>
        <p:spPr bwMode="gray">
          <a:xfrm>
            <a:off x="6993599" y="3169713"/>
            <a:ext cx="259582" cy="228760"/>
          </a:xfrm>
          <a:prstGeom prst="star5">
            <a:avLst/>
          </a:prstGeom>
          <a:solidFill>
            <a:schemeClr val="tx1"/>
          </a:solidFill>
          <a:ln w="19050" algn="ctr">
            <a:solidFill>
              <a:schemeClr val="tx1"/>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spTree>
    <p:extLst>
      <p:ext uri="{BB962C8B-B14F-4D97-AF65-F5344CB8AC3E}">
        <p14:creationId xmlns:p14="http://schemas.microsoft.com/office/powerpoint/2010/main" val="3344325338"/>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2377A-CEC9-B248-FAB9-7D35E5012E95}"/>
              </a:ext>
            </a:extLst>
          </p:cNvPr>
          <p:cNvSpPr>
            <a:spLocks noGrp="1"/>
          </p:cNvSpPr>
          <p:nvPr>
            <p:ph type="title"/>
          </p:nvPr>
        </p:nvSpPr>
        <p:spPr>
          <a:xfrm>
            <a:off x="471119" y="523411"/>
            <a:ext cx="8239486" cy="454969"/>
          </a:xfrm>
        </p:spPr>
        <p:txBody>
          <a:bodyPr/>
          <a:lstStyle/>
          <a:p>
            <a:r>
              <a:rPr lang="en-AU" dirty="0"/>
              <a:t>Datamart</a:t>
            </a:r>
          </a:p>
        </p:txBody>
      </p:sp>
      <p:sp>
        <p:nvSpPr>
          <p:cNvPr id="4" name="Cylinder 3">
            <a:extLst>
              <a:ext uri="{FF2B5EF4-FFF2-40B4-BE49-F238E27FC236}">
                <a16:creationId xmlns:a16="http://schemas.microsoft.com/office/drawing/2014/main" id="{D807771A-1850-3D6E-7B11-C10F2FE1E919}"/>
              </a:ext>
            </a:extLst>
          </p:cNvPr>
          <p:cNvSpPr/>
          <p:nvPr/>
        </p:nvSpPr>
        <p:spPr bwMode="gray">
          <a:xfrm>
            <a:off x="529590" y="2093595"/>
            <a:ext cx="1177290" cy="1440180"/>
          </a:xfrm>
          <a:prstGeom prst="can">
            <a:avLst/>
          </a:prstGeom>
          <a:solidFill>
            <a:schemeClr val="tx2"/>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600" b="1" dirty="0">
                <a:solidFill>
                  <a:schemeClr val="bg1"/>
                </a:solidFill>
              </a:rPr>
              <a:t>Database</a:t>
            </a:r>
          </a:p>
        </p:txBody>
      </p:sp>
      <p:sp>
        <p:nvSpPr>
          <p:cNvPr id="5" name="Flowchart: Multidocument 4">
            <a:extLst>
              <a:ext uri="{FF2B5EF4-FFF2-40B4-BE49-F238E27FC236}">
                <a16:creationId xmlns:a16="http://schemas.microsoft.com/office/drawing/2014/main" id="{4246C5F0-816A-C4BD-20EB-9A84D6FE0832}"/>
              </a:ext>
            </a:extLst>
          </p:cNvPr>
          <p:cNvSpPr/>
          <p:nvPr/>
        </p:nvSpPr>
        <p:spPr bwMode="gray">
          <a:xfrm>
            <a:off x="639705" y="4114800"/>
            <a:ext cx="1067175" cy="1177290"/>
          </a:xfrm>
          <a:prstGeom prst="flowChartMultidocument">
            <a:avLst/>
          </a:prstGeom>
          <a:solidFill>
            <a:schemeClr val="tx1">
              <a:lumMod val="50000"/>
              <a:lumOff val="50000"/>
            </a:scheme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r>
              <a:rPr lang="en-AU" sz="1600" b="1" dirty="0">
                <a:solidFill>
                  <a:schemeClr val="bg1"/>
                </a:solidFill>
              </a:rPr>
              <a:t>Files</a:t>
            </a:r>
          </a:p>
        </p:txBody>
      </p:sp>
      <p:sp>
        <p:nvSpPr>
          <p:cNvPr id="6" name="TextBox 5">
            <a:extLst>
              <a:ext uri="{FF2B5EF4-FFF2-40B4-BE49-F238E27FC236}">
                <a16:creationId xmlns:a16="http://schemas.microsoft.com/office/drawing/2014/main" id="{917240A6-960B-BA9A-E98C-A32C1DBCDEB7}"/>
              </a:ext>
            </a:extLst>
          </p:cNvPr>
          <p:cNvSpPr txBox="1"/>
          <p:nvPr/>
        </p:nvSpPr>
        <p:spPr>
          <a:xfrm>
            <a:off x="333187" y="1440924"/>
            <a:ext cx="1680210" cy="276999"/>
          </a:xfrm>
          <a:prstGeom prst="rect">
            <a:avLst/>
          </a:prstGeom>
          <a:noFill/>
        </p:spPr>
        <p:txBody>
          <a:bodyPr wrap="square" lIns="0" tIns="0" rIns="0" bIns="0" rtlCol="0">
            <a:spAutoFit/>
          </a:bodyPr>
          <a:lstStyle/>
          <a:p>
            <a:pPr algn="ctr">
              <a:spcBef>
                <a:spcPts val="600"/>
              </a:spcBef>
              <a:buSzPct val="100000"/>
            </a:pPr>
            <a:r>
              <a:rPr lang="en-AU" b="1" dirty="0">
                <a:solidFill>
                  <a:srgbClr val="313131"/>
                </a:solidFill>
              </a:rPr>
              <a:t>Sources</a:t>
            </a:r>
          </a:p>
        </p:txBody>
      </p:sp>
      <p:sp>
        <p:nvSpPr>
          <p:cNvPr id="9" name="Rectangle 8">
            <a:extLst>
              <a:ext uri="{FF2B5EF4-FFF2-40B4-BE49-F238E27FC236}">
                <a16:creationId xmlns:a16="http://schemas.microsoft.com/office/drawing/2014/main" id="{27AB9117-72C0-CF84-0FA2-212BE10B8C16}"/>
              </a:ext>
            </a:extLst>
          </p:cNvPr>
          <p:cNvSpPr/>
          <p:nvPr/>
        </p:nvSpPr>
        <p:spPr bwMode="gray">
          <a:xfrm>
            <a:off x="2360647" y="2231490"/>
            <a:ext cx="1922145" cy="2897504"/>
          </a:xfrm>
          <a:prstGeom prst="rect">
            <a:avLst/>
          </a:prstGeom>
          <a:solidFill>
            <a:srgbClr val="7030A0"/>
          </a:solidFill>
          <a:ln w="19050" algn="ctr">
            <a:noFill/>
            <a:miter lim="800000"/>
            <a:headEnd/>
            <a:tailEnd/>
          </a:ln>
        </p:spPr>
        <p:txBody>
          <a:bodyPr wrap="square" lIns="88900" tIns="88900" rIns="88900" bIns="88900" rtlCol="0" anchor="t"/>
          <a:lstStyle/>
          <a:p>
            <a:pPr algn="ctr">
              <a:lnSpc>
                <a:spcPct val="106000"/>
              </a:lnSpc>
              <a:buFont typeface="Wingdings 2" pitchFamily="18" charset="2"/>
              <a:buNone/>
            </a:pPr>
            <a:r>
              <a:rPr lang="en-AU" sz="1600" b="1" dirty="0">
                <a:solidFill>
                  <a:schemeClr val="bg1"/>
                </a:solidFill>
              </a:rPr>
              <a:t>Datamart</a:t>
            </a:r>
          </a:p>
        </p:txBody>
      </p:sp>
      <p:sp>
        <p:nvSpPr>
          <p:cNvPr id="27" name="TextBox 26">
            <a:extLst>
              <a:ext uri="{FF2B5EF4-FFF2-40B4-BE49-F238E27FC236}">
                <a16:creationId xmlns:a16="http://schemas.microsoft.com/office/drawing/2014/main" id="{E050EA99-0002-9C49-AE34-C649FEA30335}"/>
              </a:ext>
            </a:extLst>
          </p:cNvPr>
          <p:cNvSpPr txBox="1"/>
          <p:nvPr/>
        </p:nvSpPr>
        <p:spPr>
          <a:xfrm>
            <a:off x="10307941" y="1302424"/>
            <a:ext cx="1680210" cy="276999"/>
          </a:xfrm>
          <a:prstGeom prst="rect">
            <a:avLst/>
          </a:prstGeom>
          <a:noFill/>
        </p:spPr>
        <p:txBody>
          <a:bodyPr wrap="square" lIns="0" tIns="0" rIns="0" bIns="0" rtlCol="0">
            <a:spAutoFit/>
          </a:bodyPr>
          <a:lstStyle/>
          <a:p>
            <a:pPr algn="ctr">
              <a:spcBef>
                <a:spcPts val="600"/>
              </a:spcBef>
              <a:buSzPct val="100000"/>
            </a:pPr>
            <a:r>
              <a:rPr lang="en-AU" b="1" dirty="0">
                <a:solidFill>
                  <a:srgbClr val="313131"/>
                </a:solidFill>
              </a:rPr>
              <a:t>Consumers</a:t>
            </a:r>
          </a:p>
        </p:txBody>
      </p:sp>
      <p:cxnSp>
        <p:nvCxnSpPr>
          <p:cNvPr id="31" name="Straight Arrow Connector 30">
            <a:extLst>
              <a:ext uri="{FF2B5EF4-FFF2-40B4-BE49-F238E27FC236}">
                <a16:creationId xmlns:a16="http://schemas.microsoft.com/office/drawing/2014/main" id="{817C2EF9-BD9B-F03C-9BB1-A93991FE9770}"/>
              </a:ext>
            </a:extLst>
          </p:cNvPr>
          <p:cNvCxnSpPr>
            <a:cxnSpLocks/>
            <a:stCxn id="4" idx="4"/>
            <a:endCxn id="9" idx="1"/>
          </p:cNvCxnSpPr>
          <p:nvPr/>
        </p:nvCxnSpPr>
        <p:spPr>
          <a:xfrm>
            <a:off x="1706880" y="2813685"/>
            <a:ext cx="653767" cy="866557"/>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B82F4D18-746D-6C10-0D2A-CB653382EE10}"/>
              </a:ext>
            </a:extLst>
          </p:cNvPr>
          <p:cNvCxnSpPr>
            <a:cxnSpLocks/>
            <a:stCxn id="5" idx="3"/>
            <a:endCxn id="9" idx="1"/>
          </p:cNvCxnSpPr>
          <p:nvPr/>
        </p:nvCxnSpPr>
        <p:spPr>
          <a:xfrm flipV="1">
            <a:off x="1706880" y="3680242"/>
            <a:ext cx="653767" cy="1023203"/>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pic>
        <p:nvPicPr>
          <p:cNvPr id="1034" name="Picture 10" descr="User icons for free download | Freepik">
            <a:extLst>
              <a:ext uri="{FF2B5EF4-FFF2-40B4-BE49-F238E27FC236}">
                <a16:creationId xmlns:a16="http://schemas.microsoft.com/office/drawing/2014/main" id="{03D4D065-907F-55EC-5D22-BB8B5E08735D}"/>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818742" y="2273121"/>
            <a:ext cx="725805" cy="72580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Data Reporting Icons - Free SVG &amp; PNG Data Reporting Images - Noun Project">
            <a:extLst>
              <a:ext uri="{FF2B5EF4-FFF2-40B4-BE49-F238E27FC236}">
                <a16:creationId xmlns:a16="http://schemas.microsoft.com/office/drawing/2014/main" id="{EDC9BD48-0B29-4BCA-5D89-29557E3862E6}"/>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0720785" y="3278243"/>
            <a:ext cx="874178" cy="87417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redictive Analytics Icons - Free SVG &amp; PNG Predictive Analytics Images -  Noun Project">
            <a:extLst>
              <a:ext uri="{FF2B5EF4-FFF2-40B4-BE49-F238E27FC236}">
                <a16:creationId xmlns:a16="http://schemas.microsoft.com/office/drawing/2014/main" id="{8DCA1433-CF69-743D-8348-B25580D39CFD}"/>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0880475" y="4735089"/>
            <a:ext cx="621995" cy="621995"/>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E5D1A941-BA56-AB8D-548C-28C823A64087}"/>
              </a:ext>
            </a:extLst>
          </p:cNvPr>
          <p:cNvSpPr txBox="1"/>
          <p:nvPr/>
        </p:nvSpPr>
        <p:spPr>
          <a:xfrm>
            <a:off x="10619332" y="2031435"/>
            <a:ext cx="1041458" cy="200055"/>
          </a:xfrm>
          <a:prstGeom prst="rect">
            <a:avLst/>
          </a:prstGeom>
          <a:noFill/>
        </p:spPr>
        <p:txBody>
          <a:bodyPr wrap="square" lIns="0" tIns="0" rIns="0" bIns="0" rtlCol="0">
            <a:spAutoFit/>
          </a:bodyPr>
          <a:lstStyle/>
          <a:p>
            <a:pPr algn="ctr">
              <a:spcBef>
                <a:spcPts val="600"/>
              </a:spcBef>
              <a:buSzPct val="100000"/>
            </a:pPr>
            <a:r>
              <a:rPr lang="en-AU" sz="1300" dirty="0">
                <a:solidFill>
                  <a:srgbClr val="313131"/>
                </a:solidFill>
              </a:rPr>
              <a:t>Users</a:t>
            </a:r>
          </a:p>
        </p:txBody>
      </p:sp>
      <p:sp>
        <p:nvSpPr>
          <p:cNvPr id="93" name="TextBox 92">
            <a:extLst>
              <a:ext uri="{FF2B5EF4-FFF2-40B4-BE49-F238E27FC236}">
                <a16:creationId xmlns:a16="http://schemas.microsoft.com/office/drawing/2014/main" id="{FEF05090-BEE9-0D72-C93A-B9F01383CD83}"/>
              </a:ext>
            </a:extLst>
          </p:cNvPr>
          <p:cNvSpPr txBox="1"/>
          <p:nvPr/>
        </p:nvSpPr>
        <p:spPr>
          <a:xfrm>
            <a:off x="10670744" y="3214188"/>
            <a:ext cx="1041458" cy="200055"/>
          </a:xfrm>
          <a:prstGeom prst="rect">
            <a:avLst/>
          </a:prstGeom>
          <a:noFill/>
        </p:spPr>
        <p:txBody>
          <a:bodyPr wrap="square" lIns="0" tIns="0" rIns="0" bIns="0" rtlCol="0">
            <a:spAutoFit/>
          </a:bodyPr>
          <a:lstStyle/>
          <a:p>
            <a:pPr algn="ctr">
              <a:spcBef>
                <a:spcPts val="600"/>
              </a:spcBef>
              <a:buSzPct val="100000"/>
            </a:pPr>
            <a:r>
              <a:rPr lang="en-AU" sz="1300" dirty="0">
                <a:solidFill>
                  <a:srgbClr val="313131"/>
                </a:solidFill>
              </a:rPr>
              <a:t>Reporting</a:t>
            </a:r>
          </a:p>
        </p:txBody>
      </p:sp>
      <p:sp>
        <p:nvSpPr>
          <p:cNvPr id="94" name="TextBox 93">
            <a:extLst>
              <a:ext uri="{FF2B5EF4-FFF2-40B4-BE49-F238E27FC236}">
                <a16:creationId xmlns:a16="http://schemas.microsoft.com/office/drawing/2014/main" id="{B34D2DF3-7978-F3BF-EC61-7F7200494D4B}"/>
              </a:ext>
            </a:extLst>
          </p:cNvPr>
          <p:cNvSpPr txBox="1"/>
          <p:nvPr/>
        </p:nvSpPr>
        <p:spPr>
          <a:xfrm>
            <a:off x="10670744" y="4296537"/>
            <a:ext cx="1041458" cy="400110"/>
          </a:xfrm>
          <a:prstGeom prst="rect">
            <a:avLst/>
          </a:prstGeom>
          <a:noFill/>
        </p:spPr>
        <p:txBody>
          <a:bodyPr wrap="square" lIns="0" tIns="0" rIns="0" bIns="0" rtlCol="0">
            <a:spAutoFit/>
          </a:bodyPr>
          <a:lstStyle/>
          <a:p>
            <a:pPr algn="ctr">
              <a:spcBef>
                <a:spcPts val="600"/>
              </a:spcBef>
              <a:buSzPct val="100000"/>
            </a:pPr>
            <a:r>
              <a:rPr lang="en-AU" sz="1300" dirty="0">
                <a:solidFill>
                  <a:srgbClr val="313131"/>
                </a:solidFill>
              </a:rPr>
              <a:t>Analytical Models</a:t>
            </a:r>
          </a:p>
        </p:txBody>
      </p:sp>
      <p:pic>
        <p:nvPicPr>
          <p:cNvPr id="34" name="Picture 33">
            <a:extLst>
              <a:ext uri="{FF2B5EF4-FFF2-40B4-BE49-F238E27FC236}">
                <a16:creationId xmlns:a16="http://schemas.microsoft.com/office/drawing/2014/main" id="{E4DBE743-DB70-4E52-6AF6-7EE3E9AEFF68}"/>
              </a:ext>
            </a:extLst>
          </p:cNvPr>
          <p:cNvPicPr>
            <a:picLocks noChangeAspect="1"/>
          </p:cNvPicPr>
          <p:nvPr/>
        </p:nvPicPr>
        <p:blipFill>
          <a:blip r:embed="rId6"/>
          <a:stretch>
            <a:fillRect/>
          </a:stretch>
        </p:blipFill>
        <p:spPr>
          <a:xfrm>
            <a:off x="4801683" y="523411"/>
            <a:ext cx="5298757" cy="2015543"/>
          </a:xfrm>
          <a:prstGeom prst="rect">
            <a:avLst/>
          </a:prstGeom>
        </p:spPr>
      </p:pic>
      <p:sp>
        <p:nvSpPr>
          <p:cNvPr id="36" name="Rectangle 35">
            <a:extLst>
              <a:ext uri="{FF2B5EF4-FFF2-40B4-BE49-F238E27FC236}">
                <a16:creationId xmlns:a16="http://schemas.microsoft.com/office/drawing/2014/main" id="{79AA7448-5238-3858-C5CD-D7F3CBD07F24}"/>
              </a:ext>
            </a:extLst>
          </p:cNvPr>
          <p:cNvSpPr/>
          <p:nvPr/>
        </p:nvSpPr>
        <p:spPr bwMode="gray">
          <a:xfrm>
            <a:off x="8332470" y="1302425"/>
            <a:ext cx="891540" cy="1063586"/>
          </a:xfrm>
          <a:prstGeom prst="rect">
            <a:avLst/>
          </a:prstGeom>
          <a:solidFill>
            <a:srgbClr val="7030A0">
              <a:alpha val="50196"/>
            </a:srgbClr>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sp>
        <p:nvSpPr>
          <p:cNvPr id="38" name="TextBox 37">
            <a:extLst>
              <a:ext uri="{FF2B5EF4-FFF2-40B4-BE49-F238E27FC236}">
                <a16:creationId xmlns:a16="http://schemas.microsoft.com/office/drawing/2014/main" id="{8B966135-FE01-61A1-4B0F-2C178D816EA5}"/>
              </a:ext>
            </a:extLst>
          </p:cNvPr>
          <p:cNvSpPr txBox="1"/>
          <p:nvPr/>
        </p:nvSpPr>
        <p:spPr>
          <a:xfrm>
            <a:off x="4801683" y="2983752"/>
            <a:ext cx="4559487" cy="3554819"/>
          </a:xfrm>
          <a:prstGeom prst="rect">
            <a:avLst/>
          </a:prstGeom>
          <a:noFill/>
        </p:spPr>
        <p:txBody>
          <a:bodyPr wrap="square" lIns="0" tIns="0" rIns="0" bIns="0" rtlCol="0">
            <a:spAutoFit/>
          </a:bodyPr>
          <a:lstStyle/>
          <a:p>
            <a:pPr marL="203200" indent="-203200">
              <a:spcBef>
                <a:spcPts val="600"/>
              </a:spcBef>
              <a:buSzPct val="100000"/>
              <a:buFont typeface="Arial"/>
              <a:buChar char="•"/>
            </a:pPr>
            <a:r>
              <a:rPr lang="en-AU" dirty="0">
                <a:solidFill>
                  <a:srgbClr val="313131"/>
                </a:solidFill>
              </a:rPr>
              <a:t>A </a:t>
            </a:r>
            <a:r>
              <a:rPr lang="en-AU" dirty="0" err="1">
                <a:solidFill>
                  <a:srgbClr val="313131"/>
                </a:solidFill>
              </a:rPr>
              <a:t>datamart</a:t>
            </a:r>
            <a:r>
              <a:rPr lang="en-AU" dirty="0">
                <a:solidFill>
                  <a:srgbClr val="313131"/>
                </a:solidFill>
              </a:rPr>
              <a:t> is a subset of data that’s for a specific function or group of users – like the Finance or Sales teams. </a:t>
            </a:r>
          </a:p>
          <a:p>
            <a:pPr marL="203200" indent="-203200">
              <a:spcBef>
                <a:spcPts val="600"/>
              </a:spcBef>
              <a:buSzPct val="100000"/>
              <a:buFont typeface="Arial"/>
              <a:buChar char="•"/>
            </a:pPr>
            <a:r>
              <a:rPr lang="en-AU" dirty="0">
                <a:solidFill>
                  <a:srgbClr val="313131"/>
                </a:solidFill>
              </a:rPr>
              <a:t>It can be in the consumption layer of a data warehouse, as above. It can also a </a:t>
            </a:r>
            <a:r>
              <a:rPr lang="en-AU" i="1" dirty="0">
                <a:solidFill>
                  <a:srgbClr val="313131"/>
                </a:solidFill>
              </a:rPr>
              <a:t>lite</a:t>
            </a:r>
            <a:r>
              <a:rPr lang="en-AU" dirty="0">
                <a:solidFill>
                  <a:srgbClr val="313131"/>
                </a:solidFill>
              </a:rPr>
              <a:t> data warehouse that only contains a couple of data sources, see left.</a:t>
            </a:r>
          </a:p>
          <a:p>
            <a:pPr marL="203200" indent="-203200">
              <a:spcBef>
                <a:spcPts val="600"/>
              </a:spcBef>
              <a:buSzPct val="100000"/>
              <a:buFont typeface="Arial"/>
              <a:buChar char="•"/>
            </a:pPr>
            <a:r>
              <a:rPr lang="en-AU" dirty="0">
                <a:solidFill>
                  <a:srgbClr val="313131"/>
                </a:solidFill>
              </a:rPr>
              <a:t>The </a:t>
            </a:r>
            <a:r>
              <a:rPr lang="en-AU" dirty="0" err="1">
                <a:solidFill>
                  <a:srgbClr val="313131"/>
                </a:solidFill>
              </a:rPr>
              <a:t>datamart</a:t>
            </a:r>
            <a:r>
              <a:rPr lang="en-AU" dirty="0">
                <a:solidFill>
                  <a:srgbClr val="313131"/>
                </a:solidFill>
              </a:rPr>
              <a:t> can contain a dataset of things the Finance team are interested in. It can also have aggregated and/or flattened tables suited for a particular report.</a:t>
            </a:r>
          </a:p>
          <a:p>
            <a:pPr marL="203200" indent="-203200">
              <a:spcBef>
                <a:spcPts val="600"/>
              </a:spcBef>
              <a:buSzPct val="100000"/>
              <a:buFont typeface="Arial"/>
              <a:buChar char="•"/>
            </a:pPr>
            <a:endParaRPr lang="en-AU" dirty="0">
              <a:solidFill>
                <a:srgbClr val="313131"/>
              </a:solidFill>
            </a:endParaRPr>
          </a:p>
        </p:txBody>
      </p:sp>
    </p:spTree>
    <p:extLst>
      <p:ext uri="{BB962C8B-B14F-4D97-AF65-F5344CB8AC3E}">
        <p14:creationId xmlns:p14="http://schemas.microsoft.com/office/powerpoint/2010/main" val="2152125660"/>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A52DE-C8AD-9A5B-BA31-2E652D618767}"/>
              </a:ext>
            </a:extLst>
          </p:cNvPr>
          <p:cNvSpPr>
            <a:spLocks noGrp="1"/>
          </p:cNvSpPr>
          <p:nvPr>
            <p:ph type="title"/>
          </p:nvPr>
        </p:nvSpPr>
        <p:spPr>
          <a:xfrm>
            <a:off x="387864" y="132248"/>
            <a:ext cx="8239486" cy="454969"/>
          </a:xfrm>
        </p:spPr>
        <p:txBody>
          <a:bodyPr/>
          <a:lstStyle/>
          <a:p>
            <a:r>
              <a:rPr lang="en-AU" sz="3200" dirty="0"/>
              <a:t>A Database is like an Excel Spreadsheet</a:t>
            </a:r>
          </a:p>
        </p:txBody>
      </p:sp>
      <p:pic>
        <p:nvPicPr>
          <p:cNvPr id="4" name="Picture 3">
            <a:extLst>
              <a:ext uri="{FF2B5EF4-FFF2-40B4-BE49-F238E27FC236}">
                <a16:creationId xmlns:a16="http://schemas.microsoft.com/office/drawing/2014/main" id="{50A050C0-1E61-8471-14FE-64007BFD2095}"/>
              </a:ext>
            </a:extLst>
          </p:cNvPr>
          <p:cNvPicPr>
            <a:picLocks noChangeAspect="1"/>
          </p:cNvPicPr>
          <p:nvPr/>
        </p:nvPicPr>
        <p:blipFill>
          <a:blip r:embed="rId3"/>
          <a:stretch>
            <a:fillRect/>
          </a:stretch>
        </p:blipFill>
        <p:spPr>
          <a:xfrm>
            <a:off x="2394204" y="2583751"/>
            <a:ext cx="3581400" cy="2257425"/>
          </a:xfrm>
          <a:prstGeom prst="rect">
            <a:avLst/>
          </a:prstGeom>
        </p:spPr>
      </p:pic>
      <p:cxnSp>
        <p:nvCxnSpPr>
          <p:cNvPr id="5" name="Straight Connector 4">
            <a:extLst>
              <a:ext uri="{FF2B5EF4-FFF2-40B4-BE49-F238E27FC236}">
                <a16:creationId xmlns:a16="http://schemas.microsoft.com/office/drawing/2014/main" id="{97B1E7B8-88E6-1E86-F301-68B71420D654}"/>
              </a:ext>
            </a:extLst>
          </p:cNvPr>
          <p:cNvCxnSpPr>
            <a:cxnSpLocks/>
          </p:cNvCxnSpPr>
          <p:nvPr/>
        </p:nvCxnSpPr>
        <p:spPr>
          <a:xfrm>
            <a:off x="274320" y="786384"/>
            <a:ext cx="1142085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 name="Left Brace 5">
            <a:extLst>
              <a:ext uri="{FF2B5EF4-FFF2-40B4-BE49-F238E27FC236}">
                <a16:creationId xmlns:a16="http://schemas.microsoft.com/office/drawing/2014/main" id="{F1343CC6-B5DF-439C-2F9F-196BD634E94E}"/>
              </a:ext>
            </a:extLst>
          </p:cNvPr>
          <p:cNvSpPr/>
          <p:nvPr/>
        </p:nvSpPr>
        <p:spPr>
          <a:xfrm>
            <a:off x="1823466" y="2664904"/>
            <a:ext cx="384048" cy="2176272"/>
          </a:xfrm>
          <a:prstGeom prst="lef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7" name="TextBox 6">
            <a:extLst>
              <a:ext uri="{FF2B5EF4-FFF2-40B4-BE49-F238E27FC236}">
                <a16:creationId xmlns:a16="http://schemas.microsoft.com/office/drawing/2014/main" id="{E6F08B8D-7D7C-5380-725F-6083D2CB5617}"/>
              </a:ext>
            </a:extLst>
          </p:cNvPr>
          <p:cNvSpPr txBox="1"/>
          <p:nvPr/>
        </p:nvSpPr>
        <p:spPr>
          <a:xfrm>
            <a:off x="82296" y="3566160"/>
            <a:ext cx="1554480" cy="553998"/>
          </a:xfrm>
          <a:prstGeom prst="rect">
            <a:avLst/>
          </a:prstGeom>
          <a:noFill/>
        </p:spPr>
        <p:txBody>
          <a:bodyPr wrap="square" lIns="0" tIns="0" rIns="0" bIns="0" rtlCol="0">
            <a:spAutoFit/>
          </a:bodyPr>
          <a:lstStyle/>
          <a:p>
            <a:pPr algn="ctr">
              <a:spcBef>
                <a:spcPts val="600"/>
              </a:spcBef>
              <a:buSzPct val="100000"/>
            </a:pPr>
            <a:r>
              <a:rPr lang="en-AU" dirty="0">
                <a:solidFill>
                  <a:srgbClr val="313131"/>
                </a:solidFill>
              </a:rPr>
              <a:t>Rows (or Records)</a:t>
            </a:r>
          </a:p>
        </p:txBody>
      </p:sp>
      <p:sp>
        <p:nvSpPr>
          <p:cNvPr id="8" name="Left Brace 7">
            <a:extLst>
              <a:ext uri="{FF2B5EF4-FFF2-40B4-BE49-F238E27FC236}">
                <a16:creationId xmlns:a16="http://schemas.microsoft.com/office/drawing/2014/main" id="{0ECC5AA4-1E77-66E4-0E74-49A963584F9B}"/>
              </a:ext>
            </a:extLst>
          </p:cNvPr>
          <p:cNvSpPr/>
          <p:nvPr/>
        </p:nvSpPr>
        <p:spPr>
          <a:xfrm rot="5400000">
            <a:off x="3918585" y="814197"/>
            <a:ext cx="384048" cy="3007614"/>
          </a:xfrm>
          <a:prstGeom prst="lef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9" name="TextBox 8">
            <a:extLst>
              <a:ext uri="{FF2B5EF4-FFF2-40B4-BE49-F238E27FC236}">
                <a16:creationId xmlns:a16="http://schemas.microsoft.com/office/drawing/2014/main" id="{95034A1A-6631-D041-ED51-8B648E46A41D}"/>
              </a:ext>
            </a:extLst>
          </p:cNvPr>
          <p:cNvSpPr txBox="1"/>
          <p:nvPr/>
        </p:nvSpPr>
        <p:spPr>
          <a:xfrm>
            <a:off x="2788535" y="1780276"/>
            <a:ext cx="2892552" cy="276999"/>
          </a:xfrm>
          <a:prstGeom prst="rect">
            <a:avLst/>
          </a:prstGeom>
          <a:noFill/>
        </p:spPr>
        <p:txBody>
          <a:bodyPr wrap="square" lIns="0" tIns="0" rIns="0" bIns="0" rtlCol="0">
            <a:spAutoFit/>
          </a:bodyPr>
          <a:lstStyle/>
          <a:p>
            <a:pPr algn="ctr">
              <a:spcBef>
                <a:spcPts val="600"/>
              </a:spcBef>
              <a:buSzPct val="100000"/>
            </a:pPr>
            <a:r>
              <a:rPr lang="en-AU" b="1" dirty="0">
                <a:solidFill>
                  <a:srgbClr val="313131"/>
                </a:solidFill>
              </a:rPr>
              <a:t>Columns (</a:t>
            </a:r>
            <a:r>
              <a:rPr lang="en-AU" dirty="0">
                <a:solidFill>
                  <a:srgbClr val="313131"/>
                </a:solidFill>
              </a:rPr>
              <a:t>or Fields)</a:t>
            </a:r>
          </a:p>
        </p:txBody>
      </p:sp>
      <p:pic>
        <p:nvPicPr>
          <p:cNvPr id="16386" name="Picture 2" descr="Richard in accounting approves of this meme : r/trippinthroughtime">
            <a:extLst>
              <a:ext uri="{FF2B5EF4-FFF2-40B4-BE49-F238E27FC236}">
                <a16:creationId xmlns:a16="http://schemas.microsoft.com/office/drawing/2014/main" id="{BDD636FB-5BFB-5657-DB95-9FB7CF9C6D63}"/>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811082" y="1069848"/>
            <a:ext cx="4585390" cy="5141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16257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8E662-459C-D820-4C04-8AF768BE577C}"/>
              </a:ext>
            </a:extLst>
          </p:cNvPr>
          <p:cNvSpPr>
            <a:spLocks noGrp="1"/>
          </p:cNvSpPr>
          <p:nvPr>
            <p:ph type="title"/>
          </p:nvPr>
        </p:nvSpPr>
        <p:spPr/>
        <p:txBody>
          <a:bodyPr/>
          <a:lstStyle/>
          <a:p>
            <a:r>
              <a:rPr lang="en-AU" dirty="0"/>
              <a:t>Summary</a:t>
            </a:r>
          </a:p>
        </p:txBody>
      </p:sp>
      <p:sp>
        <p:nvSpPr>
          <p:cNvPr id="3" name="Text Placeholder 2">
            <a:extLst>
              <a:ext uri="{FF2B5EF4-FFF2-40B4-BE49-F238E27FC236}">
                <a16:creationId xmlns:a16="http://schemas.microsoft.com/office/drawing/2014/main" id="{4EE823E1-AD1A-E63D-ED7C-E61905602C1B}"/>
              </a:ext>
            </a:extLst>
          </p:cNvPr>
          <p:cNvSpPr>
            <a:spLocks noGrp="1"/>
          </p:cNvSpPr>
          <p:nvPr>
            <p:ph type="body" sz="quarter" idx="14"/>
          </p:nvPr>
        </p:nvSpPr>
        <p:spPr>
          <a:xfrm>
            <a:off x="561597" y="1131570"/>
            <a:ext cx="10710141" cy="4175193"/>
          </a:xfrm>
        </p:spPr>
        <p:txBody>
          <a:bodyPr/>
          <a:lstStyle/>
          <a:p>
            <a:pPr>
              <a:lnSpc>
                <a:spcPct val="150000"/>
              </a:lnSpc>
            </a:pPr>
            <a:r>
              <a:rPr lang="en-AU" sz="1800" b="1" dirty="0"/>
              <a:t>Database </a:t>
            </a:r>
            <a:r>
              <a:rPr lang="en-AU" sz="1800" dirty="0"/>
              <a:t>– Organised collection of structured data. Often OLTP system suited for recording transactions.</a:t>
            </a:r>
            <a:endParaRPr lang="en-AU" sz="1800" b="1" dirty="0"/>
          </a:p>
          <a:p>
            <a:pPr>
              <a:lnSpc>
                <a:spcPct val="150000"/>
              </a:lnSpc>
            </a:pPr>
            <a:r>
              <a:rPr lang="en-AU" sz="1800" b="1" dirty="0"/>
              <a:t>Data Warehouse </a:t>
            </a:r>
            <a:r>
              <a:rPr lang="en-AU" sz="1800" dirty="0"/>
              <a:t>– Well governed source of data from multiple source systems that has been modelled according to business processes/use and represents a single source of truth for the enterprise. OLAP.</a:t>
            </a:r>
            <a:endParaRPr lang="en-AU" sz="1800" b="1" dirty="0"/>
          </a:p>
          <a:p>
            <a:pPr>
              <a:lnSpc>
                <a:spcPct val="150000"/>
              </a:lnSpc>
            </a:pPr>
            <a:r>
              <a:rPr lang="en-AU" sz="1800" b="1" dirty="0"/>
              <a:t>Data Lake </a:t>
            </a:r>
            <a:r>
              <a:rPr lang="en-AU" sz="1800" dirty="0"/>
              <a:t>– Place where you can store data – structured, semi structured and unstructured. With cloud </a:t>
            </a:r>
            <a:r>
              <a:rPr lang="en-AU" sz="1800" dirty="0" err="1"/>
              <a:t>hyperscalers</a:t>
            </a:r>
            <a:r>
              <a:rPr lang="en-AU" sz="1800" dirty="0"/>
              <a:t> not limited by storage – AWS S3, Azure Blob Storage, GCP Cloud Storage.</a:t>
            </a:r>
            <a:endParaRPr lang="en-AU" sz="1800" b="1" dirty="0"/>
          </a:p>
          <a:p>
            <a:pPr>
              <a:lnSpc>
                <a:spcPct val="150000"/>
              </a:lnSpc>
            </a:pPr>
            <a:r>
              <a:rPr lang="en-AU" sz="1800" b="1" dirty="0"/>
              <a:t>Data Lakehouse </a:t>
            </a:r>
            <a:r>
              <a:rPr lang="en-AU" sz="1800" dirty="0"/>
              <a:t>– Data architecture that includes a data lake and a data warehouse.</a:t>
            </a:r>
            <a:endParaRPr lang="en-AU" sz="1800" b="1" dirty="0"/>
          </a:p>
          <a:p>
            <a:pPr>
              <a:lnSpc>
                <a:spcPct val="150000"/>
              </a:lnSpc>
            </a:pPr>
            <a:r>
              <a:rPr lang="en-AU" sz="1800" b="1" dirty="0"/>
              <a:t>Datamart </a:t>
            </a:r>
            <a:r>
              <a:rPr lang="en-AU" sz="1800" dirty="0"/>
              <a:t>– Subset of an enterprise data warehouse organised by subject or business area. The reduced dataset only shows data relevant for that subject or business area, making it easier to navigate and query.</a:t>
            </a:r>
            <a:endParaRPr lang="en-AU" sz="1800" b="1" dirty="0"/>
          </a:p>
          <a:p>
            <a:pPr>
              <a:lnSpc>
                <a:spcPct val="150000"/>
              </a:lnSpc>
            </a:pPr>
            <a:r>
              <a:rPr lang="en-AU" sz="1800" b="1" dirty="0"/>
              <a:t>Data Model </a:t>
            </a:r>
            <a:r>
              <a:rPr lang="en-AU" sz="1800" dirty="0"/>
              <a:t>– Defines how different objects or concepts are organised and related. Can be for a database or a data warehouse.</a:t>
            </a:r>
            <a:endParaRPr lang="en-AU" sz="1800" b="1" dirty="0"/>
          </a:p>
        </p:txBody>
      </p:sp>
    </p:spTree>
    <p:extLst>
      <p:ext uri="{BB962C8B-B14F-4D97-AF65-F5344CB8AC3E}">
        <p14:creationId xmlns:p14="http://schemas.microsoft.com/office/powerpoint/2010/main" val="3778162443"/>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E6F77-7DA2-6E64-B242-9B665C12F079}"/>
              </a:ext>
            </a:extLst>
          </p:cNvPr>
          <p:cNvSpPr>
            <a:spLocks noGrp="1"/>
          </p:cNvSpPr>
          <p:nvPr>
            <p:ph type="title"/>
          </p:nvPr>
        </p:nvSpPr>
        <p:spPr/>
        <p:txBody>
          <a:bodyPr/>
          <a:lstStyle/>
          <a:p>
            <a:r>
              <a:rPr lang="en-AU" dirty="0"/>
              <a:t>Additional Resources</a:t>
            </a:r>
          </a:p>
        </p:txBody>
      </p:sp>
      <p:sp>
        <p:nvSpPr>
          <p:cNvPr id="3" name="Text Placeholder 2">
            <a:extLst>
              <a:ext uri="{FF2B5EF4-FFF2-40B4-BE49-F238E27FC236}">
                <a16:creationId xmlns:a16="http://schemas.microsoft.com/office/drawing/2014/main" id="{B7672120-62CF-F443-BDAB-8A32E58903C0}"/>
              </a:ext>
            </a:extLst>
          </p:cNvPr>
          <p:cNvSpPr>
            <a:spLocks noGrp="1"/>
          </p:cNvSpPr>
          <p:nvPr>
            <p:ph type="body" sz="quarter" idx="14"/>
          </p:nvPr>
        </p:nvSpPr>
        <p:spPr/>
        <p:txBody>
          <a:bodyPr/>
          <a:lstStyle/>
          <a:p>
            <a:endParaRPr lang="en-AU"/>
          </a:p>
        </p:txBody>
      </p:sp>
    </p:spTree>
    <p:extLst>
      <p:ext uri="{BB962C8B-B14F-4D97-AF65-F5344CB8AC3E}">
        <p14:creationId xmlns:p14="http://schemas.microsoft.com/office/powerpoint/2010/main" val="2587423367"/>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9C1B2-E60C-3687-44BB-11F49D33B114}"/>
              </a:ext>
            </a:extLst>
          </p:cNvPr>
          <p:cNvSpPr>
            <a:spLocks noGrp="1"/>
          </p:cNvSpPr>
          <p:nvPr>
            <p:ph type="title"/>
          </p:nvPr>
        </p:nvSpPr>
        <p:spPr/>
        <p:txBody>
          <a:bodyPr/>
          <a:lstStyle/>
          <a:p>
            <a:r>
              <a:rPr lang="en-AU" dirty="0"/>
              <a:t>Feedback</a:t>
            </a:r>
          </a:p>
        </p:txBody>
      </p:sp>
      <p:sp>
        <p:nvSpPr>
          <p:cNvPr id="3" name="Text Placeholder 2">
            <a:extLst>
              <a:ext uri="{FF2B5EF4-FFF2-40B4-BE49-F238E27FC236}">
                <a16:creationId xmlns:a16="http://schemas.microsoft.com/office/drawing/2014/main" id="{CB73F139-B7FF-B0AF-615B-DD029E56342B}"/>
              </a:ext>
            </a:extLst>
          </p:cNvPr>
          <p:cNvSpPr>
            <a:spLocks noGrp="1"/>
          </p:cNvSpPr>
          <p:nvPr>
            <p:ph type="body" sz="quarter" idx="14"/>
          </p:nvPr>
        </p:nvSpPr>
        <p:spPr/>
        <p:txBody>
          <a:bodyPr/>
          <a:lstStyle/>
          <a:p>
            <a:endParaRPr lang="en-AU" dirty="0"/>
          </a:p>
        </p:txBody>
      </p:sp>
    </p:spTree>
    <p:extLst>
      <p:ext uri="{BB962C8B-B14F-4D97-AF65-F5344CB8AC3E}">
        <p14:creationId xmlns:p14="http://schemas.microsoft.com/office/powerpoint/2010/main" val="4028677905"/>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740F3-CF81-ADA8-9EEC-13440CE4A990}"/>
              </a:ext>
            </a:extLst>
          </p:cNvPr>
          <p:cNvSpPr>
            <a:spLocks noGrp="1"/>
          </p:cNvSpPr>
          <p:nvPr>
            <p:ph type="title"/>
          </p:nvPr>
        </p:nvSpPr>
        <p:spPr/>
        <p:txBody>
          <a:bodyPr/>
          <a:lstStyle/>
          <a:p>
            <a:r>
              <a:rPr lang="en-AU" dirty="0" err="1"/>
              <a:t>Menti</a:t>
            </a:r>
            <a:r>
              <a:rPr lang="en-AU" dirty="0"/>
              <a:t> Results</a:t>
            </a:r>
          </a:p>
        </p:txBody>
      </p:sp>
      <p:pic>
        <p:nvPicPr>
          <p:cNvPr id="5" name="Picture 4" descr="Day 1 Morning">
            <a:extLst>
              <a:ext uri="{FF2B5EF4-FFF2-40B4-BE49-F238E27FC236}">
                <a16:creationId xmlns:a16="http://schemas.microsoft.com/office/drawing/2014/main" id="{EB5439BB-6CB1-57F1-5A16-D6A9A71F7C71}"/>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739471" y="1450184"/>
            <a:ext cx="5418383" cy="2781655"/>
          </a:xfrm>
          <a:prstGeom prst="rect">
            <a:avLst/>
          </a:prstGeom>
        </p:spPr>
      </p:pic>
      <p:sp>
        <p:nvSpPr>
          <p:cNvPr id="6" name="TextBox 5">
            <a:extLst>
              <a:ext uri="{FF2B5EF4-FFF2-40B4-BE49-F238E27FC236}">
                <a16:creationId xmlns:a16="http://schemas.microsoft.com/office/drawing/2014/main" id="{A053043A-CA59-EBC7-05E4-9AC642722CD3}"/>
              </a:ext>
            </a:extLst>
          </p:cNvPr>
          <p:cNvSpPr txBox="1"/>
          <p:nvPr/>
        </p:nvSpPr>
        <p:spPr>
          <a:xfrm>
            <a:off x="715616" y="1107220"/>
            <a:ext cx="5442237" cy="276999"/>
          </a:xfrm>
          <a:prstGeom prst="rect">
            <a:avLst/>
          </a:prstGeom>
          <a:noFill/>
        </p:spPr>
        <p:txBody>
          <a:bodyPr wrap="square" lIns="0" tIns="0" rIns="0" bIns="0" rtlCol="0">
            <a:spAutoFit/>
          </a:bodyPr>
          <a:lstStyle/>
          <a:p>
            <a:pPr>
              <a:spcBef>
                <a:spcPts val="600"/>
              </a:spcBef>
              <a:buSzPct val="100000"/>
            </a:pPr>
            <a:r>
              <a:rPr lang="en-AU" b="1" dirty="0">
                <a:solidFill>
                  <a:srgbClr val="313131"/>
                </a:solidFill>
              </a:rPr>
              <a:t>Day 1 Morning Pulse Check</a:t>
            </a:r>
          </a:p>
        </p:txBody>
      </p:sp>
    </p:spTree>
    <p:extLst>
      <p:ext uri="{BB962C8B-B14F-4D97-AF65-F5344CB8AC3E}">
        <p14:creationId xmlns:p14="http://schemas.microsoft.com/office/powerpoint/2010/main" val="1940025329"/>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5801FF7-1BF5-369A-C523-F49A3E5BCC34}"/>
              </a:ext>
            </a:extLst>
          </p:cNvPr>
          <p:cNvCxnSpPr>
            <a:cxnSpLocks/>
          </p:cNvCxnSpPr>
          <p:nvPr/>
        </p:nvCxnSpPr>
        <p:spPr>
          <a:xfrm>
            <a:off x="246888" y="758952"/>
            <a:ext cx="1142085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FCEE268-4055-48DD-B235-9619FE25F84C}"/>
              </a:ext>
            </a:extLst>
          </p:cNvPr>
          <p:cNvSpPr txBox="1"/>
          <p:nvPr/>
        </p:nvSpPr>
        <p:spPr>
          <a:xfrm>
            <a:off x="166878" y="98798"/>
            <a:ext cx="6094476" cy="584775"/>
          </a:xfrm>
          <a:prstGeom prst="rect">
            <a:avLst/>
          </a:prstGeom>
          <a:noFill/>
        </p:spPr>
        <p:txBody>
          <a:bodyPr wrap="square">
            <a:spAutoFit/>
          </a:bodyPr>
          <a:lstStyle/>
          <a:p>
            <a:r>
              <a:rPr lang="en-AU" sz="3200" b="1" i="0" dirty="0">
                <a:effectLst/>
                <a:latin typeface="Söhne"/>
              </a:rPr>
              <a:t>What is a Table</a:t>
            </a:r>
            <a:endParaRPr lang="en-AU" sz="3200" dirty="0"/>
          </a:p>
        </p:txBody>
      </p:sp>
      <p:pic>
        <p:nvPicPr>
          <p:cNvPr id="4" name="Picture 3">
            <a:extLst>
              <a:ext uri="{FF2B5EF4-FFF2-40B4-BE49-F238E27FC236}">
                <a16:creationId xmlns:a16="http://schemas.microsoft.com/office/drawing/2014/main" id="{5B48F6A4-11E0-C0D2-4C82-ECBB1E3DA3B8}"/>
              </a:ext>
            </a:extLst>
          </p:cNvPr>
          <p:cNvPicPr>
            <a:picLocks noChangeAspect="1"/>
          </p:cNvPicPr>
          <p:nvPr/>
        </p:nvPicPr>
        <p:blipFill>
          <a:blip r:embed="rId3"/>
          <a:stretch>
            <a:fillRect/>
          </a:stretch>
        </p:blipFill>
        <p:spPr>
          <a:xfrm>
            <a:off x="3500637" y="834332"/>
            <a:ext cx="8501790" cy="4174249"/>
          </a:xfrm>
          <a:prstGeom prst="rect">
            <a:avLst/>
          </a:prstGeom>
        </p:spPr>
      </p:pic>
      <p:sp>
        <p:nvSpPr>
          <p:cNvPr id="5" name="Text Placeholder 2">
            <a:extLst>
              <a:ext uri="{FF2B5EF4-FFF2-40B4-BE49-F238E27FC236}">
                <a16:creationId xmlns:a16="http://schemas.microsoft.com/office/drawing/2014/main" id="{84878724-E658-2223-5571-0565C3307B61}"/>
              </a:ext>
            </a:extLst>
          </p:cNvPr>
          <p:cNvSpPr txBox="1">
            <a:spLocks/>
          </p:cNvSpPr>
          <p:nvPr/>
        </p:nvSpPr>
        <p:spPr>
          <a:xfrm>
            <a:off x="189573" y="997138"/>
            <a:ext cx="3221139" cy="3337552"/>
          </a:xfrm>
          <a:prstGeom prst="rect">
            <a:avLst/>
          </a:prstGeom>
        </p:spPr>
        <p:txBody>
          <a:bodyPr/>
          <a:lstStyle>
            <a:lvl1pPr marL="0" indent="0" algn="l" defTabSz="914400" rtl="0" eaLnBrk="1" latinLnBrk="0" hangingPunct="1">
              <a:spcBef>
                <a:spcPts val="0"/>
              </a:spcBef>
              <a:spcAft>
                <a:spcPts val="600"/>
              </a:spcAft>
              <a:buSzPct val="100000"/>
              <a:buFontTx/>
              <a:buNone/>
              <a:defRPr sz="12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285750" indent="-285750">
              <a:buFont typeface="Arial" panose="020B0604020202020204" pitchFamily="34" charset="0"/>
              <a:buChar char="•"/>
            </a:pPr>
            <a:r>
              <a:rPr lang="en-AU" sz="1800" dirty="0"/>
              <a:t>A Table is like a sheet/Tab in an Excel File (each has a unique name)</a:t>
            </a:r>
            <a:br>
              <a:rPr lang="en-AU" sz="1800" dirty="0"/>
            </a:br>
            <a:endParaRPr lang="en-AU" sz="1800" dirty="0"/>
          </a:p>
          <a:p>
            <a:pPr marL="285750" indent="-285750">
              <a:buFont typeface="Arial" panose="020B0604020202020204" pitchFamily="34" charset="0"/>
              <a:buChar char="•"/>
            </a:pPr>
            <a:r>
              <a:rPr lang="en-AU" sz="1800" dirty="0"/>
              <a:t>Columns are equivalent in both</a:t>
            </a:r>
            <a:br>
              <a:rPr lang="en-AU" sz="1800" dirty="0"/>
            </a:br>
            <a:endParaRPr lang="en-AU" sz="1800" dirty="0"/>
          </a:p>
          <a:p>
            <a:pPr marL="285750" indent="-285750">
              <a:buFont typeface="Arial" panose="020B0604020202020204" pitchFamily="34" charset="0"/>
              <a:buChar char="•"/>
            </a:pPr>
            <a:r>
              <a:rPr lang="en-AU" sz="1800" dirty="0"/>
              <a:t>Rows are equivalent in both</a:t>
            </a:r>
          </a:p>
        </p:txBody>
      </p:sp>
    </p:spTree>
    <p:extLst>
      <p:ext uri="{BB962C8B-B14F-4D97-AF65-F5344CB8AC3E}">
        <p14:creationId xmlns:p14="http://schemas.microsoft.com/office/powerpoint/2010/main" val="12388738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5801FF7-1BF5-369A-C523-F49A3E5BCC34}"/>
              </a:ext>
            </a:extLst>
          </p:cNvPr>
          <p:cNvCxnSpPr>
            <a:cxnSpLocks/>
          </p:cNvCxnSpPr>
          <p:nvPr/>
        </p:nvCxnSpPr>
        <p:spPr>
          <a:xfrm>
            <a:off x="246888" y="758952"/>
            <a:ext cx="1142085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FCEE268-4055-48DD-B235-9619FE25F84C}"/>
              </a:ext>
            </a:extLst>
          </p:cNvPr>
          <p:cNvSpPr txBox="1"/>
          <p:nvPr/>
        </p:nvSpPr>
        <p:spPr>
          <a:xfrm>
            <a:off x="166878" y="98798"/>
            <a:ext cx="11500866" cy="584775"/>
          </a:xfrm>
          <a:prstGeom prst="rect">
            <a:avLst/>
          </a:prstGeom>
          <a:noFill/>
        </p:spPr>
        <p:txBody>
          <a:bodyPr wrap="square">
            <a:spAutoFit/>
          </a:bodyPr>
          <a:lstStyle/>
          <a:p>
            <a:r>
              <a:rPr lang="en-AU" sz="3200" b="1" i="0" dirty="0">
                <a:effectLst/>
                <a:latin typeface="Söhne"/>
              </a:rPr>
              <a:t>Database and the Database Management System (DBMS)</a:t>
            </a:r>
            <a:endParaRPr lang="en-AU" sz="3200" dirty="0"/>
          </a:p>
        </p:txBody>
      </p:sp>
      <p:sp>
        <p:nvSpPr>
          <p:cNvPr id="10" name="TextBox 9">
            <a:extLst>
              <a:ext uri="{FF2B5EF4-FFF2-40B4-BE49-F238E27FC236}">
                <a16:creationId xmlns:a16="http://schemas.microsoft.com/office/drawing/2014/main" id="{4D499017-0405-EA9C-FA81-FCAB79500BEC}"/>
              </a:ext>
            </a:extLst>
          </p:cNvPr>
          <p:cNvSpPr txBox="1"/>
          <p:nvPr/>
        </p:nvSpPr>
        <p:spPr>
          <a:xfrm>
            <a:off x="411480" y="1197864"/>
            <a:ext cx="10826496" cy="276999"/>
          </a:xfrm>
          <a:prstGeom prst="rect">
            <a:avLst/>
          </a:prstGeom>
          <a:noFill/>
        </p:spPr>
        <p:txBody>
          <a:bodyPr wrap="square" lIns="0" tIns="0" rIns="0" bIns="0" rtlCol="0">
            <a:spAutoFit/>
          </a:bodyPr>
          <a:lstStyle/>
          <a:p>
            <a:pPr marL="203200" indent="-203200">
              <a:spcBef>
                <a:spcPts val="600"/>
              </a:spcBef>
              <a:buSzPct val="100000"/>
              <a:buFont typeface="Arial"/>
              <a:buChar char="•"/>
            </a:pPr>
            <a:r>
              <a:rPr lang="en-AU" dirty="0">
                <a:solidFill>
                  <a:srgbClr val="313131"/>
                </a:solidFill>
              </a:rPr>
              <a:t>If the database represent the data, then then DBMS represents the interface to interact with that data</a:t>
            </a:r>
          </a:p>
        </p:txBody>
      </p:sp>
      <p:sp>
        <p:nvSpPr>
          <p:cNvPr id="18" name="Right Brace 17">
            <a:extLst>
              <a:ext uri="{FF2B5EF4-FFF2-40B4-BE49-F238E27FC236}">
                <a16:creationId xmlns:a16="http://schemas.microsoft.com/office/drawing/2014/main" id="{B21E5EB5-2FAD-91B4-8C1F-B22BD5F51BB5}"/>
              </a:ext>
            </a:extLst>
          </p:cNvPr>
          <p:cNvSpPr/>
          <p:nvPr/>
        </p:nvSpPr>
        <p:spPr>
          <a:xfrm rot="5400000">
            <a:off x="4423271" y="4203193"/>
            <a:ext cx="553999" cy="3041904"/>
          </a:xfrm>
          <a:prstGeom prst="rightBrace">
            <a:avLst/>
          </a:prstGeom>
          <a:ln>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AU"/>
          </a:p>
        </p:txBody>
      </p:sp>
      <p:sp>
        <p:nvSpPr>
          <p:cNvPr id="19" name="TextBox 18">
            <a:extLst>
              <a:ext uri="{FF2B5EF4-FFF2-40B4-BE49-F238E27FC236}">
                <a16:creationId xmlns:a16="http://schemas.microsoft.com/office/drawing/2014/main" id="{D09CDC51-1462-E7ED-9DAF-1720CFA6D9EF}"/>
              </a:ext>
            </a:extLst>
          </p:cNvPr>
          <p:cNvSpPr txBox="1"/>
          <p:nvPr/>
        </p:nvSpPr>
        <p:spPr>
          <a:xfrm>
            <a:off x="2967483" y="6227064"/>
            <a:ext cx="4186428" cy="276999"/>
          </a:xfrm>
          <a:prstGeom prst="rect">
            <a:avLst/>
          </a:prstGeom>
          <a:noFill/>
        </p:spPr>
        <p:txBody>
          <a:bodyPr wrap="square" lIns="0" tIns="0" rIns="0" bIns="0" rtlCol="0">
            <a:spAutoFit/>
          </a:bodyPr>
          <a:lstStyle/>
          <a:p>
            <a:pPr>
              <a:spcBef>
                <a:spcPts val="600"/>
              </a:spcBef>
              <a:buSzPct val="100000"/>
            </a:pPr>
            <a:r>
              <a:rPr lang="en-AU" dirty="0">
                <a:solidFill>
                  <a:srgbClr val="313131"/>
                </a:solidFill>
              </a:rPr>
              <a:t>You can think of these as one product</a:t>
            </a:r>
          </a:p>
        </p:txBody>
      </p:sp>
      <p:pic>
        <p:nvPicPr>
          <p:cNvPr id="7170" name="Picture 2" descr="Module 1 - Introduction to Database and SQL” in “Introduction to Database  Systems” on OpenALG">
            <a:extLst>
              <a:ext uri="{FF2B5EF4-FFF2-40B4-BE49-F238E27FC236}">
                <a16:creationId xmlns:a16="http://schemas.microsoft.com/office/drawing/2014/main" id="{1FCF9935-E451-A763-9336-9C3611160FFA}"/>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179318" y="1700783"/>
            <a:ext cx="5475986" cy="41357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4D5527B-396E-7748-EEAF-F2521B6A7D47}"/>
              </a:ext>
            </a:extLst>
          </p:cNvPr>
          <p:cNvSpPr txBox="1"/>
          <p:nvPr/>
        </p:nvSpPr>
        <p:spPr>
          <a:xfrm>
            <a:off x="6848856" y="2813452"/>
            <a:ext cx="384048" cy="246221"/>
          </a:xfrm>
          <a:prstGeom prst="rect">
            <a:avLst/>
          </a:prstGeom>
          <a:solidFill>
            <a:schemeClr val="bg1"/>
          </a:solidFill>
        </p:spPr>
        <p:txBody>
          <a:bodyPr wrap="square" lIns="0" tIns="0" rIns="0" bIns="0" rtlCol="0">
            <a:spAutoFit/>
          </a:bodyPr>
          <a:lstStyle/>
          <a:p>
            <a:pPr>
              <a:spcBef>
                <a:spcPts val="600"/>
              </a:spcBef>
              <a:buSzPct val="100000"/>
            </a:pPr>
            <a:r>
              <a:rPr lang="en-AU" sz="1600" b="1" dirty="0">
                <a:solidFill>
                  <a:srgbClr val="313131"/>
                </a:solidFill>
              </a:rPr>
              <a:t>SQL</a:t>
            </a:r>
            <a:endParaRPr lang="en-AU" b="1" dirty="0">
              <a:solidFill>
                <a:srgbClr val="313131"/>
              </a:solidFill>
            </a:endParaRPr>
          </a:p>
        </p:txBody>
      </p:sp>
      <p:sp>
        <p:nvSpPr>
          <p:cNvPr id="14" name="TextBox 13">
            <a:extLst>
              <a:ext uri="{FF2B5EF4-FFF2-40B4-BE49-F238E27FC236}">
                <a16:creationId xmlns:a16="http://schemas.microsoft.com/office/drawing/2014/main" id="{B562E2B6-89A2-E640-7C32-2C4719E3D539}"/>
              </a:ext>
            </a:extLst>
          </p:cNvPr>
          <p:cNvSpPr txBox="1"/>
          <p:nvPr/>
        </p:nvSpPr>
        <p:spPr>
          <a:xfrm>
            <a:off x="6830568" y="4445990"/>
            <a:ext cx="384048" cy="246221"/>
          </a:xfrm>
          <a:prstGeom prst="rect">
            <a:avLst/>
          </a:prstGeom>
          <a:solidFill>
            <a:schemeClr val="bg1"/>
          </a:solidFill>
        </p:spPr>
        <p:txBody>
          <a:bodyPr wrap="square" lIns="0" tIns="0" rIns="0" bIns="0" rtlCol="0">
            <a:spAutoFit/>
          </a:bodyPr>
          <a:lstStyle/>
          <a:p>
            <a:pPr>
              <a:spcBef>
                <a:spcPts val="600"/>
              </a:spcBef>
              <a:buSzPct val="100000"/>
            </a:pPr>
            <a:r>
              <a:rPr lang="en-AU" sz="1600" b="1" dirty="0">
                <a:solidFill>
                  <a:srgbClr val="313131"/>
                </a:solidFill>
              </a:rPr>
              <a:t>SQL</a:t>
            </a:r>
            <a:endParaRPr lang="en-AU" b="1" dirty="0">
              <a:solidFill>
                <a:srgbClr val="313131"/>
              </a:solidFill>
            </a:endParaRPr>
          </a:p>
        </p:txBody>
      </p:sp>
      <p:sp>
        <p:nvSpPr>
          <p:cNvPr id="16" name="TextBox 15">
            <a:extLst>
              <a:ext uri="{FF2B5EF4-FFF2-40B4-BE49-F238E27FC236}">
                <a16:creationId xmlns:a16="http://schemas.microsoft.com/office/drawing/2014/main" id="{05D6A9B2-0032-7DFF-A047-C814302960BC}"/>
              </a:ext>
            </a:extLst>
          </p:cNvPr>
          <p:cNvSpPr txBox="1"/>
          <p:nvPr/>
        </p:nvSpPr>
        <p:spPr>
          <a:xfrm>
            <a:off x="6830568" y="3645527"/>
            <a:ext cx="384048" cy="246221"/>
          </a:xfrm>
          <a:prstGeom prst="rect">
            <a:avLst/>
          </a:prstGeom>
          <a:solidFill>
            <a:schemeClr val="bg1"/>
          </a:solidFill>
        </p:spPr>
        <p:txBody>
          <a:bodyPr wrap="square" lIns="0" tIns="0" rIns="0" bIns="0" rtlCol="0">
            <a:spAutoFit/>
          </a:bodyPr>
          <a:lstStyle/>
          <a:p>
            <a:pPr>
              <a:spcBef>
                <a:spcPts val="600"/>
              </a:spcBef>
              <a:buSzPct val="100000"/>
            </a:pPr>
            <a:r>
              <a:rPr lang="en-AU" sz="1600" b="1" dirty="0">
                <a:solidFill>
                  <a:srgbClr val="313131"/>
                </a:solidFill>
              </a:rPr>
              <a:t>SQL</a:t>
            </a:r>
            <a:endParaRPr lang="en-AU" b="1" dirty="0">
              <a:solidFill>
                <a:srgbClr val="313131"/>
              </a:solidFill>
            </a:endParaRPr>
          </a:p>
        </p:txBody>
      </p:sp>
    </p:spTree>
    <p:extLst>
      <p:ext uri="{BB962C8B-B14F-4D97-AF65-F5344CB8AC3E}">
        <p14:creationId xmlns:p14="http://schemas.microsoft.com/office/powerpoint/2010/main" val="4084671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9" grpId="0" animBg="1"/>
      <p:bldP spid="14" grpId="0" animBg="1"/>
      <p:bldP spid="1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6B9BAF10-B362-DD95-3C90-4BF4984C6922}"/>
              </a:ext>
            </a:extLst>
          </p:cNvPr>
          <p:cNvSpPr txBox="1"/>
          <p:nvPr/>
        </p:nvSpPr>
        <p:spPr>
          <a:xfrm>
            <a:off x="246888" y="1469849"/>
            <a:ext cx="5557871" cy="4524315"/>
          </a:xfrm>
          <a:prstGeom prst="rect">
            <a:avLst/>
          </a:prstGeom>
          <a:noFill/>
        </p:spPr>
        <p:txBody>
          <a:bodyPr wrap="square">
            <a:spAutoFit/>
          </a:bodyPr>
          <a:lstStyle/>
          <a:p>
            <a:r>
              <a:rPr lang="en-AU" dirty="0"/>
              <a:t>SQL is “mostly” the same everywhere but there are minor differences across Platforms.</a:t>
            </a:r>
          </a:p>
          <a:p>
            <a:endParaRPr lang="en-AU" dirty="0"/>
          </a:p>
          <a:p>
            <a:r>
              <a:rPr lang="en-AU" dirty="0"/>
              <a:t>Each Database management system (DBMS) has its own slightly different flavour of SQL:</a:t>
            </a:r>
          </a:p>
          <a:p>
            <a:pPr marL="285750" indent="-285750">
              <a:buFont typeface="Arial" panose="020B0604020202020204" pitchFamily="34" charset="0"/>
              <a:buChar char="•"/>
            </a:pPr>
            <a:r>
              <a:rPr lang="en-AU" dirty="0"/>
              <a:t>PostgreSQL (often called Postgres for short)</a:t>
            </a:r>
          </a:p>
          <a:p>
            <a:pPr marL="285750" indent="-285750">
              <a:buFont typeface="Arial" panose="020B0604020202020204" pitchFamily="34" charset="0"/>
              <a:buChar char="•"/>
            </a:pPr>
            <a:r>
              <a:rPr lang="en-AU" dirty="0"/>
              <a:t>Microsoft SQL Server (usually called SQL Server)</a:t>
            </a:r>
          </a:p>
          <a:p>
            <a:pPr marL="285750" indent="-285750">
              <a:buFont typeface="Arial" panose="020B0604020202020204" pitchFamily="34" charset="0"/>
              <a:buChar char="•"/>
            </a:pPr>
            <a:r>
              <a:rPr lang="en-AU" dirty="0"/>
              <a:t>MySQL</a:t>
            </a:r>
          </a:p>
          <a:p>
            <a:pPr marL="285750" indent="-285750">
              <a:buFont typeface="Arial" panose="020B0604020202020204" pitchFamily="34" charset="0"/>
              <a:buChar char="•"/>
            </a:pPr>
            <a:r>
              <a:rPr lang="en-AU" dirty="0"/>
              <a:t>Oracle</a:t>
            </a:r>
          </a:p>
          <a:p>
            <a:pPr marL="285750" indent="-285750">
              <a:buFont typeface="Arial" panose="020B0604020202020204" pitchFamily="34" charset="0"/>
              <a:buChar char="•"/>
            </a:pPr>
            <a:r>
              <a:rPr lang="en-AU" dirty="0"/>
              <a:t>Microsoft Access</a:t>
            </a:r>
          </a:p>
          <a:p>
            <a:pPr marL="285750" indent="-285750">
              <a:buFont typeface="Arial" panose="020B0604020202020204" pitchFamily="34" charset="0"/>
              <a:buChar char="•"/>
            </a:pPr>
            <a:r>
              <a:rPr lang="en-AU" dirty="0"/>
              <a:t>And many others..</a:t>
            </a:r>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endParaRPr lang="en-AU" dirty="0"/>
          </a:p>
          <a:p>
            <a:pPr marL="285750" indent="-285750">
              <a:buFont typeface="Arial" panose="020B0604020202020204" pitchFamily="34" charset="0"/>
              <a:buChar char="•"/>
            </a:pPr>
            <a:r>
              <a:rPr lang="en-AU" dirty="0"/>
              <a:t>All of these could be;</a:t>
            </a:r>
          </a:p>
          <a:p>
            <a:pPr marL="742950" lvl="1" indent="-285750">
              <a:buFont typeface="Arial" panose="020B0604020202020204" pitchFamily="34" charset="0"/>
              <a:buChar char="•"/>
            </a:pPr>
            <a:r>
              <a:rPr lang="en-AU" dirty="0"/>
              <a:t>Hosted on-premise (in a physical server) OR</a:t>
            </a:r>
          </a:p>
          <a:p>
            <a:pPr marL="742950" lvl="1" indent="-285750">
              <a:buFont typeface="Arial" panose="020B0604020202020204" pitchFamily="34" charset="0"/>
              <a:buChar char="•"/>
            </a:pPr>
            <a:r>
              <a:rPr lang="en-AU" dirty="0"/>
              <a:t>Hosted on the Cloud</a:t>
            </a:r>
          </a:p>
        </p:txBody>
      </p:sp>
      <p:sp>
        <p:nvSpPr>
          <p:cNvPr id="7" name="TextBox 6">
            <a:extLst>
              <a:ext uri="{FF2B5EF4-FFF2-40B4-BE49-F238E27FC236}">
                <a16:creationId xmlns:a16="http://schemas.microsoft.com/office/drawing/2014/main" id="{F0DD6A37-BD6E-239A-5132-EB94D9D8105C}"/>
              </a:ext>
            </a:extLst>
          </p:cNvPr>
          <p:cNvSpPr txBox="1"/>
          <p:nvPr/>
        </p:nvSpPr>
        <p:spPr>
          <a:xfrm>
            <a:off x="246888" y="94920"/>
            <a:ext cx="6096000" cy="584775"/>
          </a:xfrm>
          <a:prstGeom prst="rect">
            <a:avLst/>
          </a:prstGeom>
          <a:noFill/>
        </p:spPr>
        <p:txBody>
          <a:bodyPr wrap="square">
            <a:spAutoFit/>
          </a:bodyPr>
          <a:lstStyle/>
          <a:p>
            <a:r>
              <a:rPr lang="en-AU" sz="3200" b="1" i="0" dirty="0">
                <a:effectLst/>
                <a:latin typeface="Söhne"/>
              </a:rPr>
              <a:t>Flavours of DBMS’s</a:t>
            </a:r>
            <a:endParaRPr lang="en-AU" sz="3200" dirty="0"/>
          </a:p>
        </p:txBody>
      </p:sp>
      <p:cxnSp>
        <p:nvCxnSpPr>
          <p:cNvPr id="2" name="Straight Connector 1">
            <a:extLst>
              <a:ext uri="{FF2B5EF4-FFF2-40B4-BE49-F238E27FC236}">
                <a16:creationId xmlns:a16="http://schemas.microsoft.com/office/drawing/2014/main" id="{34D94C7B-9471-ACBE-1A06-176BA0FC94E7}"/>
              </a:ext>
            </a:extLst>
          </p:cNvPr>
          <p:cNvCxnSpPr>
            <a:cxnSpLocks/>
          </p:cNvCxnSpPr>
          <p:nvPr/>
        </p:nvCxnSpPr>
        <p:spPr>
          <a:xfrm>
            <a:off x="246888" y="758952"/>
            <a:ext cx="935538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A2B33182-0653-C1A3-C285-57D0DC33D202}"/>
              </a:ext>
            </a:extLst>
          </p:cNvPr>
          <p:cNvPicPr>
            <a:picLocks noChangeAspect="1"/>
          </p:cNvPicPr>
          <p:nvPr/>
        </p:nvPicPr>
        <p:blipFill>
          <a:blip r:embed="rId3"/>
          <a:stretch>
            <a:fillRect/>
          </a:stretch>
        </p:blipFill>
        <p:spPr>
          <a:xfrm>
            <a:off x="6096000" y="1451363"/>
            <a:ext cx="5845630" cy="3429001"/>
          </a:xfrm>
          <a:prstGeom prst="rect">
            <a:avLst/>
          </a:prstGeom>
        </p:spPr>
      </p:pic>
    </p:spTree>
    <p:extLst>
      <p:ext uri="{BB962C8B-B14F-4D97-AF65-F5344CB8AC3E}">
        <p14:creationId xmlns:p14="http://schemas.microsoft.com/office/powerpoint/2010/main" val="4082762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368F5AF-CF67-10D6-BDA9-27C076692C74}"/>
              </a:ext>
            </a:extLst>
          </p:cNvPr>
          <p:cNvSpPr>
            <a:spLocks noGrp="1"/>
          </p:cNvSpPr>
          <p:nvPr>
            <p:ph type="title"/>
          </p:nvPr>
        </p:nvSpPr>
        <p:spPr>
          <a:xfrm>
            <a:off x="246888" y="240960"/>
            <a:ext cx="8239486" cy="454969"/>
          </a:xfrm>
        </p:spPr>
        <p:txBody>
          <a:bodyPr/>
          <a:lstStyle/>
          <a:p>
            <a:r>
              <a:rPr lang="en-AU" sz="2400" b="1" i="0" dirty="0">
                <a:effectLst/>
                <a:latin typeface="Söhne"/>
              </a:rPr>
              <a:t>Relational and Non-Relational Databases</a:t>
            </a:r>
            <a:endParaRPr lang="en-AU" dirty="0"/>
          </a:p>
        </p:txBody>
      </p:sp>
      <p:cxnSp>
        <p:nvCxnSpPr>
          <p:cNvPr id="10" name="Straight Connector 9">
            <a:extLst>
              <a:ext uri="{FF2B5EF4-FFF2-40B4-BE49-F238E27FC236}">
                <a16:creationId xmlns:a16="http://schemas.microsoft.com/office/drawing/2014/main" id="{F47261A5-5B76-A559-CB75-962C0ECBB66E}"/>
              </a:ext>
            </a:extLst>
          </p:cNvPr>
          <p:cNvCxnSpPr>
            <a:cxnSpLocks/>
          </p:cNvCxnSpPr>
          <p:nvPr/>
        </p:nvCxnSpPr>
        <p:spPr>
          <a:xfrm>
            <a:off x="246888" y="758952"/>
            <a:ext cx="940003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1" name="Picture 12" descr="Table - Free web icons">
            <a:extLst>
              <a:ext uri="{FF2B5EF4-FFF2-40B4-BE49-F238E27FC236}">
                <a16:creationId xmlns:a16="http://schemas.microsoft.com/office/drawing/2014/main" id="{4BEA1A3D-3A72-5EA6-A280-38D489DBA5A1}"/>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180729" y="2100072"/>
            <a:ext cx="2657856" cy="265785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Key value database - Free electronics icons">
            <a:extLst>
              <a:ext uri="{FF2B5EF4-FFF2-40B4-BE49-F238E27FC236}">
                <a16:creationId xmlns:a16="http://schemas.microsoft.com/office/drawing/2014/main" id="{1F8A8FE5-2397-5021-DC57-A96967341F9F}"/>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9353880" y="2281660"/>
            <a:ext cx="1414422" cy="14144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What is Graph Database? ⋆ Bitnine Global Inc.">
            <a:extLst>
              <a:ext uri="{FF2B5EF4-FFF2-40B4-BE49-F238E27FC236}">
                <a16:creationId xmlns:a16="http://schemas.microsoft.com/office/drawing/2014/main" id="{7DE82805-3DE1-9BDD-108E-51AB58CD6D26}"/>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9240356" y="3972087"/>
            <a:ext cx="1426928" cy="14269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3372D846-8E07-4442-21FA-D01D7C3A5956}"/>
              </a:ext>
            </a:extLst>
          </p:cNvPr>
          <p:cNvPicPr>
            <a:picLocks noChangeAspect="1"/>
          </p:cNvPicPr>
          <p:nvPr/>
        </p:nvPicPr>
        <p:blipFill>
          <a:blip r:embed="rId6"/>
          <a:stretch>
            <a:fillRect/>
          </a:stretch>
        </p:blipFill>
        <p:spPr>
          <a:xfrm>
            <a:off x="7209110" y="4060022"/>
            <a:ext cx="1240534" cy="1309453"/>
          </a:xfrm>
          <a:prstGeom prst="rect">
            <a:avLst/>
          </a:prstGeom>
        </p:spPr>
      </p:pic>
      <p:pic>
        <p:nvPicPr>
          <p:cNvPr id="15" name="Picture 20" descr="Document - Free interface icons">
            <a:extLst>
              <a:ext uri="{FF2B5EF4-FFF2-40B4-BE49-F238E27FC236}">
                <a16:creationId xmlns:a16="http://schemas.microsoft.com/office/drawing/2014/main" id="{F8E7D4FD-611D-13CA-0CC5-72B53AD7693D}"/>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085617" y="2383545"/>
            <a:ext cx="1240535" cy="1240535"/>
          </a:xfrm>
          <a:prstGeom prst="rect">
            <a:avLst/>
          </a:prstGeom>
          <a:noFill/>
          <a:extLst>
            <a:ext uri="{909E8E84-426E-40DD-AFC4-6F175D3DCCD1}">
              <a14:hiddenFill xmlns:a14="http://schemas.microsoft.com/office/drawing/2010/main">
                <a:solidFill>
                  <a:srgbClr val="FFFFFF"/>
                </a:solidFill>
              </a14:hiddenFill>
            </a:ext>
          </a:extLst>
        </p:spPr>
      </p:pic>
      <p:sp>
        <p:nvSpPr>
          <p:cNvPr id="16" name="Title 1">
            <a:extLst>
              <a:ext uri="{FF2B5EF4-FFF2-40B4-BE49-F238E27FC236}">
                <a16:creationId xmlns:a16="http://schemas.microsoft.com/office/drawing/2014/main" id="{53599EC1-5359-CF65-2BE2-CAD133A900F2}"/>
              </a:ext>
            </a:extLst>
          </p:cNvPr>
          <p:cNvSpPr txBox="1">
            <a:spLocks/>
          </p:cNvSpPr>
          <p:nvPr/>
        </p:nvSpPr>
        <p:spPr bwMode="gray">
          <a:xfrm>
            <a:off x="1180729" y="1423231"/>
            <a:ext cx="2751191" cy="454969"/>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pPr algn="ctr"/>
            <a:r>
              <a:rPr lang="en-AU" sz="2400" b="1" dirty="0">
                <a:latin typeface="Söhne"/>
              </a:rPr>
              <a:t>Relational Databases</a:t>
            </a:r>
            <a:endParaRPr lang="en-AU" dirty="0"/>
          </a:p>
        </p:txBody>
      </p:sp>
      <p:sp>
        <p:nvSpPr>
          <p:cNvPr id="17" name="TextBox 16">
            <a:extLst>
              <a:ext uri="{FF2B5EF4-FFF2-40B4-BE49-F238E27FC236}">
                <a16:creationId xmlns:a16="http://schemas.microsoft.com/office/drawing/2014/main" id="{B6B6AD23-AD90-E9C9-9E30-559FABCDCFE8}"/>
              </a:ext>
            </a:extLst>
          </p:cNvPr>
          <p:cNvSpPr txBox="1"/>
          <p:nvPr/>
        </p:nvSpPr>
        <p:spPr>
          <a:xfrm>
            <a:off x="6645580" y="1358579"/>
            <a:ext cx="4365691" cy="461665"/>
          </a:xfrm>
          <a:prstGeom prst="rect">
            <a:avLst/>
          </a:prstGeom>
          <a:noFill/>
        </p:spPr>
        <p:txBody>
          <a:bodyPr wrap="square">
            <a:spAutoFit/>
          </a:bodyPr>
          <a:lstStyle/>
          <a:p>
            <a:pPr algn="ctr"/>
            <a:r>
              <a:rPr lang="en-AU" sz="2400" b="1" dirty="0">
                <a:latin typeface="Söhne"/>
              </a:rPr>
              <a:t>Non-Relational Databases </a:t>
            </a:r>
            <a:endParaRPr lang="en-AU" sz="2400" dirty="0"/>
          </a:p>
        </p:txBody>
      </p:sp>
      <p:sp>
        <p:nvSpPr>
          <p:cNvPr id="18" name="Title 1">
            <a:extLst>
              <a:ext uri="{FF2B5EF4-FFF2-40B4-BE49-F238E27FC236}">
                <a16:creationId xmlns:a16="http://schemas.microsoft.com/office/drawing/2014/main" id="{F377B455-E749-7A26-9619-7611297E9B8A}"/>
              </a:ext>
            </a:extLst>
          </p:cNvPr>
          <p:cNvSpPr txBox="1">
            <a:spLocks/>
          </p:cNvSpPr>
          <p:nvPr/>
        </p:nvSpPr>
        <p:spPr bwMode="gray">
          <a:xfrm>
            <a:off x="1180728" y="4546136"/>
            <a:ext cx="2751191" cy="234706"/>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pPr algn="ctr"/>
            <a:r>
              <a:rPr lang="en-AU" sz="1400" b="1" dirty="0">
                <a:latin typeface="Segoe UI Light" panose="020B0502040204020203" pitchFamily="34" charset="0"/>
                <a:cs typeface="Segoe UI Light" panose="020B0502040204020203" pitchFamily="34" charset="0"/>
              </a:rPr>
              <a:t>Table Based</a:t>
            </a:r>
            <a:endParaRPr lang="en-AU" sz="1400" dirty="0">
              <a:latin typeface="Segoe UI Light" panose="020B0502040204020203" pitchFamily="34" charset="0"/>
              <a:cs typeface="Segoe UI Light" panose="020B0502040204020203" pitchFamily="34" charset="0"/>
            </a:endParaRPr>
          </a:p>
        </p:txBody>
      </p:sp>
      <p:sp>
        <p:nvSpPr>
          <p:cNvPr id="19" name="Title 1">
            <a:extLst>
              <a:ext uri="{FF2B5EF4-FFF2-40B4-BE49-F238E27FC236}">
                <a16:creationId xmlns:a16="http://schemas.microsoft.com/office/drawing/2014/main" id="{91981C0B-CAD1-5D8C-86DE-D3C7B44FCAC5}"/>
              </a:ext>
            </a:extLst>
          </p:cNvPr>
          <p:cNvSpPr txBox="1">
            <a:spLocks/>
          </p:cNvSpPr>
          <p:nvPr/>
        </p:nvSpPr>
        <p:spPr bwMode="gray">
          <a:xfrm>
            <a:off x="6330288" y="3678423"/>
            <a:ext cx="2751191" cy="234706"/>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pPr algn="ctr"/>
            <a:r>
              <a:rPr lang="en-AU" sz="1400" b="1" dirty="0">
                <a:latin typeface="Segoe UI Light" panose="020B0502040204020203" pitchFamily="34" charset="0"/>
                <a:cs typeface="Segoe UI Light" panose="020B0502040204020203" pitchFamily="34" charset="0"/>
              </a:rPr>
              <a:t>Documents (JSON)</a:t>
            </a:r>
            <a:endParaRPr lang="en-AU" sz="1400" dirty="0">
              <a:latin typeface="Segoe UI Light" panose="020B0502040204020203" pitchFamily="34" charset="0"/>
              <a:cs typeface="Segoe UI Light" panose="020B0502040204020203" pitchFamily="34" charset="0"/>
            </a:endParaRPr>
          </a:p>
        </p:txBody>
      </p:sp>
      <p:sp>
        <p:nvSpPr>
          <p:cNvPr id="20" name="Title 1">
            <a:extLst>
              <a:ext uri="{FF2B5EF4-FFF2-40B4-BE49-F238E27FC236}">
                <a16:creationId xmlns:a16="http://schemas.microsoft.com/office/drawing/2014/main" id="{B248B8A6-A4F9-6A99-DDBF-96F8DA910C05}"/>
              </a:ext>
            </a:extLst>
          </p:cNvPr>
          <p:cNvSpPr txBox="1">
            <a:spLocks/>
          </p:cNvSpPr>
          <p:nvPr/>
        </p:nvSpPr>
        <p:spPr bwMode="gray">
          <a:xfrm>
            <a:off x="8578225" y="3654516"/>
            <a:ext cx="2751191" cy="234706"/>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pPr algn="ctr"/>
            <a:r>
              <a:rPr lang="en-AU" sz="1400" b="1" dirty="0">
                <a:latin typeface="Segoe UI Light" panose="020B0502040204020203" pitchFamily="34" charset="0"/>
                <a:cs typeface="Segoe UI Light" panose="020B0502040204020203" pitchFamily="34" charset="0"/>
              </a:rPr>
              <a:t>Key-Value Pairs</a:t>
            </a:r>
            <a:endParaRPr lang="en-AU" sz="1400" dirty="0">
              <a:latin typeface="Segoe UI Light" panose="020B0502040204020203" pitchFamily="34" charset="0"/>
              <a:cs typeface="Segoe UI Light" panose="020B0502040204020203" pitchFamily="34" charset="0"/>
            </a:endParaRPr>
          </a:p>
        </p:txBody>
      </p:sp>
      <p:sp>
        <p:nvSpPr>
          <p:cNvPr id="21" name="Title 1">
            <a:extLst>
              <a:ext uri="{FF2B5EF4-FFF2-40B4-BE49-F238E27FC236}">
                <a16:creationId xmlns:a16="http://schemas.microsoft.com/office/drawing/2014/main" id="{68D4B967-96B6-07BC-513A-8691AD8B40E1}"/>
              </a:ext>
            </a:extLst>
          </p:cNvPr>
          <p:cNvSpPr txBox="1">
            <a:spLocks/>
          </p:cNvSpPr>
          <p:nvPr/>
        </p:nvSpPr>
        <p:spPr bwMode="gray">
          <a:xfrm>
            <a:off x="6424875" y="5399015"/>
            <a:ext cx="2751191" cy="234706"/>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pPr algn="ctr"/>
            <a:r>
              <a:rPr lang="en-AU" sz="1400" b="1" dirty="0">
                <a:latin typeface="Segoe UI Light" panose="020B0502040204020203" pitchFamily="34" charset="0"/>
                <a:cs typeface="Segoe UI Light" panose="020B0502040204020203" pitchFamily="34" charset="0"/>
              </a:rPr>
              <a:t>Column Stored</a:t>
            </a:r>
            <a:endParaRPr lang="en-AU" sz="1400" dirty="0">
              <a:latin typeface="Segoe UI Light" panose="020B0502040204020203" pitchFamily="34" charset="0"/>
              <a:cs typeface="Segoe UI Light" panose="020B0502040204020203" pitchFamily="34" charset="0"/>
            </a:endParaRPr>
          </a:p>
        </p:txBody>
      </p:sp>
      <p:sp>
        <p:nvSpPr>
          <p:cNvPr id="22" name="Title 1">
            <a:extLst>
              <a:ext uri="{FF2B5EF4-FFF2-40B4-BE49-F238E27FC236}">
                <a16:creationId xmlns:a16="http://schemas.microsoft.com/office/drawing/2014/main" id="{C3D7070E-E44D-7EAE-A3B3-4B71EEDCEF77}"/>
              </a:ext>
            </a:extLst>
          </p:cNvPr>
          <p:cNvSpPr txBox="1">
            <a:spLocks/>
          </p:cNvSpPr>
          <p:nvPr/>
        </p:nvSpPr>
        <p:spPr bwMode="gray">
          <a:xfrm>
            <a:off x="8578225" y="5391417"/>
            <a:ext cx="2751191" cy="234706"/>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pPr algn="ctr"/>
            <a:r>
              <a:rPr lang="en-AU" sz="1400" b="1" dirty="0">
                <a:latin typeface="Segoe UI Light" panose="020B0502040204020203" pitchFamily="34" charset="0"/>
                <a:cs typeface="Segoe UI Light" panose="020B0502040204020203" pitchFamily="34" charset="0"/>
              </a:rPr>
              <a:t>Graphs</a:t>
            </a:r>
            <a:endParaRPr lang="en-AU" sz="1400" dirty="0">
              <a:latin typeface="Segoe UI Light" panose="020B0502040204020203" pitchFamily="34" charset="0"/>
              <a:cs typeface="Segoe UI Light" panose="020B0502040204020203" pitchFamily="34" charset="0"/>
            </a:endParaRPr>
          </a:p>
        </p:txBody>
      </p:sp>
      <p:sp>
        <p:nvSpPr>
          <p:cNvPr id="23" name="TextBox 22">
            <a:extLst>
              <a:ext uri="{FF2B5EF4-FFF2-40B4-BE49-F238E27FC236}">
                <a16:creationId xmlns:a16="http://schemas.microsoft.com/office/drawing/2014/main" id="{A27849B5-B41B-D8A4-5E9A-A6BBCAEBC382}"/>
              </a:ext>
            </a:extLst>
          </p:cNvPr>
          <p:cNvSpPr txBox="1"/>
          <p:nvPr/>
        </p:nvSpPr>
        <p:spPr>
          <a:xfrm>
            <a:off x="1362456" y="5809867"/>
            <a:ext cx="2048256" cy="276999"/>
          </a:xfrm>
          <a:prstGeom prst="rect">
            <a:avLst/>
          </a:prstGeom>
          <a:noFill/>
        </p:spPr>
        <p:txBody>
          <a:bodyPr wrap="square" lIns="0" tIns="0" rIns="0" bIns="0" rtlCol="0">
            <a:spAutoFit/>
          </a:bodyPr>
          <a:lstStyle/>
          <a:p>
            <a:pPr marL="203200" indent="-203200" algn="ctr">
              <a:spcBef>
                <a:spcPts val="600"/>
              </a:spcBef>
              <a:buSzPct val="100000"/>
              <a:buFont typeface="Arial"/>
              <a:buChar char="•"/>
            </a:pPr>
            <a:r>
              <a:rPr lang="en-AU" dirty="0">
                <a:solidFill>
                  <a:srgbClr val="313131"/>
                </a:solidFill>
              </a:rPr>
              <a:t>SQL</a:t>
            </a:r>
          </a:p>
        </p:txBody>
      </p:sp>
      <p:sp>
        <p:nvSpPr>
          <p:cNvPr id="24" name="TextBox 23">
            <a:extLst>
              <a:ext uri="{FF2B5EF4-FFF2-40B4-BE49-F238E27FC236}">
                <a16:creationId xmlns:a16="http://schemas.microsoft.com/office/drawing/2014/main" id="{CA752B3E-21B5-AEEB-99B8-1B575DF9E96D}"/>
              </a:ext>
            </a:extLst>
          </p:cNvPr>
          <p:cNvSpPr txBox="1"/>
          <p:nvPr/>
        </p:nvSpPr>
        <p:spPr>
          <a:xfrm>
            <a:off x="6922008" y="5809866"/>
            <a:ext cx="4407408" cy="630942"/>
          </a:xfrm>
          <a:prstGeom prst="rect">
            <a:avLst/>
          </a:prstGeom>
          <a:noFill/>
        </p:spPr>
        <p:txBody>
          <a:bodyPr wrap="square" lIns="0" tIns="0" rIns="0" bIns="0" rtlCol="0">
            <a:spAutoFit/>
          </a:bodyPr>
          <a:lstStyle/>
          <a:p>
            <a:pPr marL="203200" indent="-203200" algn="ctr">
              <a:spcBef>
                <a:spcPts val="600"/>
              </a:spcBef>
              <a:buSzPct val="100000"/>
              <a:buFont typeface="Arial"/>
              <a:buChar char="•"/>
            </a:pPr>
            <a:r>
              <a:rPr lang="en-AU" dirty="0">
                <a:solidFill>
                  <a:srgbClr val="313131"/>
                </a:solidFill>
              </a:rPr>
              <a:t>SQL</a:t>
            </a:r>
          </a:p>
          <a:p>
            <a:pPr marL="203200" indent="-203200" algn="ctr">
              <a:spcBef>
                <a:spcPts val="600"/>
              </a:spcBef>
              <a:buSzPct val="100000"/>
              <a:buFont typeface="Arial"/>
              <a:buChar char="•"/>
            </a:pPr>
            <a:r>
              <a:rPr lang="en-AU" dirty="0" err="1">
                <a:solidFill>
                  <a:srgbClr val="313131"/>
                </a:solidFill>
              </a:rPr>
              <a:t>UnQL</a:t>
            </a:r>
            <a:r>
              <a:rPr lang="en-AU" dirty="0">
                <a:solidFill>
                  <a:srgbClr val="313131"/>
                </a:solidFill>
              </a:rPr>
              <a:t> (Unstructured Query Language)</a:t>
            </a:r>
          </a:p>
        </p:txBody>
      </p:sp>
      <p:sp>
        <p:nvSpPr>
          <p:cNvPr id="26" name="TextBox 25">
            <a:extLst>
              <a:ext uri="{FF2B5EF4-FFF2-40B4-BE49-F238E27FC236}">
                <a16:creationId xmlns:a16="http://schemas.microsoft.com/office/drawing/2014/main" id="{01E0AF6A-014C-6098-7FC7-04F2812B675C}"/>
              </a:ext>
            </a:extLst>
          </p:cNvPr>
          <p:cNvSpPr txBox="1"/>
          <p:nvPr/>
        </p:nvSpPr>
        <p:spPr>
          <a:xfrm>
            <a:off x="7196202" y="1899229"/>
            <a:ext cx="3428362" cy="276999"/>
          </a:xfrm>
          <a:prstGeom prst="rect">
            <a:avLst/>
          </a:prstGeom>
          <a:noFill/>
        </p:spPr>
        <p:txBody>
          <a:bodyPr wrap="square" lIns="0" tIns="0" rIns="0" bIns="0" rtlCol="0">
            <a:spAutoFit/>
          </a:bodyPr>
          <a:lstStyle/>
          <a:p>
            <a:pPr algn="ctr">
              <a:spcBef>
                <a:spcPts val="600"/>
              </a:spcBef>
              <a:buSzPct val="100000"/>
            </a:pPr>
            <a:r>
              <a:rPr lang="en-AU" dirty="0">
                <a:solidFill>
                  <a:srgbClr val="313131"/>
                </a:solidFill>
              </a:rPr>
              <a:t>NoSQL (Not only SQL) database</a:t>
            </a:r>
          </a:p>
        </p:txBody>
      </p:sp>
      <p:sp>
        <p:nvSpPr>
          <p:cNvPr id="27" name="TextBox 26">
            <a:extLst>
              <a:ext uri="{FF2B5EF4-FFF2-40B4-BE49-F238E27FC236}">
                <a16:creationId xmlns:a16="http://schemas.microsoft.com/office/drawing/2014/main" id="{3EB5037B-8489-1689-78DC-BC5A5EAF066D}"/>
              </a:ext>
            </a:extLst>
          </p:cNvPr>
          <p:cNvSpPr txBox="1"/>
          <p:nvPr/>
        </p:nvSpPr>
        <p:spPr>
          <a:xfrm>
            <a:off x="1362456" y="1899229"/>
            <a:ext cx="2048256" cy="276999"/>
          </a:xfrm>
          <a:prstGeom prst="rect">
            <a:avLst/>
          </a:prstGeom>
          <a:noFill/>
        </p:spPr>
        <p:txBody>
          <a:bodyPr wrap="square" lIns="0" tIns="0" rIns="0" bIns="0" rtlCol="0">
            <a:spAutoFit/>
          </a:bodyPr>
          <a:lstStyle/>
          <a:p>
            <a:pPr algn="ctr">
              <a:spcBef>
                <a:spcPts val="600"/>
              </a:spcBef>
              <a:buSzPct val="100000"/>
            </a:pPr>
            <a:r>
              <a:rPr lang="en-AU" dirty="0">
                <a:solidFill>
                  <a:srgbClr val="313131"/>
                </a:solidFill>
              </a:rPr>
              <a:t>SQL Databases</a:t>
            </a:r>
          </a:p>
        </p:txBody>
      </p:sp>
    </p:spTree>
    <p:extLst>
      <p:ext uri="{BB962C8B-B14F-4D97-AF65-F5344CB8AC3E}">
        <p14:creationId xmlns:p14="http://schemas.microsoft.com/office/powerpoint/2010/main" val="1597349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3" grpId="0"/>
      <p:bldP spid="24" grpId="0"/>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E3830B2-3AF2-3338-4144-0D8FDAAC4674}"/>
              </a:ext>
            </a:extLst>
          </p:cNvPr>
          <p:cNvSpPr>
            <a:spLocks noGrp="1"/>
          </p:cNvSpPr>
          <p:nvPr>
            <p:ph type="title"/>
          </p:nvPr>
        </p:nvSpPr>
        <p:spPr/>
        <p:txBody>
          <a:bodyPr/>
          <a:lstStyle/>
          <a:p>
            <a:r>
              <a:rPr lang="en-AU" dirty="0"/>
              <a:t>SQL Bootcamp Agenda</a:t>
            </a:r>
          </a:p>
        </p:txBody>
      </p:sp>
      <p:sp>
        <p:nvSpPr>
          <p:cNvPr id="2" name="Text Placeholder 1">
            <a:extLst>
              <a:ext uri="{FF2B5EF4-FFF2-40B4-BE49-F238E27FC236}">
                <a16:creationId xmlns:a16="http://schemas.microsoft.com/office/drawing/2014/main" id="{0ABEBD7F-AA5A-7477-80D4-F9F01AC24A0E}"/>
              </a:ext>
            </a:extLst>
          </p:cNvPr>
          <p:cNvSpPr>
            <a:spLocks noGrp="1"/>
          </p:cNvSpPr>
          <p:nvPr>
            <p:ph type="body" sz="quarter" idx="10"/>
          </p:nvPr>
        </p:nvSpPr>
        <p:spPr>
          <a:xfrm>
            <a:off x="1628361" y="1308532"/>
            <a:ext cx="288267" cy="276999"/>
          </a:xfrm>
        </p:spPr>
        <p:txBody>
          <a:bodyPr/>
          <a:lstStyle/>
          <a:p>
            <a:r>
              <a:rPr lang="en-AU" dirty="0"/>
              <a:t>01</a:t>
            </a:r>
          </a:p>
        </p:txBody>
      </p:sp>
      <p:sp>
        <p:nvSpPr>
          <p:cNvPr id="4" name="Text Placeholder 3">
            <a:extLst>
              <a:ext uri="{FF2B5EF4-FFF2-40B4-BE49-F238E27FC236}">
                <a16:creationId xmlns:a16="http://schemas.microsoft.com/office/drawing/2014/main" id="{FFEC5C4D-9094-3B12-95FE-0E65733CD026}"/>
              </a:ext>
            </a:extLst>
          </p:cNvPr>
          <p:cNvSpPr>
            <a:spLocks noGrp="1"/>
          </p:cNvSpPr>
          <p:nvPr>
            <p:ph type="body" sz="quarter" idx="12"/>
          </p:nvPr>
        </p:nvSpPr>
        <p:spPr/>
        <p:txBody>
          <a:bodyPr/>
          <a:lstStyle/>
          <a:p>
            <a:r>
              <a:rPr lang="en-AU" dirty="0"/>
              <a:t>Intro</a:t>
            </a:r>
          </a:p>
        </p:txBody>
      </p:sp>
      <p:sp>
        <p:nvSpPr>
          <p:cNvPr id="5" name="Text Placeholder 4">
            <a:extLst>
              <a:ext uri="{FF2B5EF4-FFF2-40B4-BE49-F238E27FC236}">
                <a16:creationId xmlns:a16="http://schemas.microsoft.com/office/drawing/2014/main" id="{3F17AC3B-EE59-4EA5-229D-6E72387B31BD}"/>
              </a:ext>
            </a:extLst>
          </p:cNvPr>
          <p:cNvSpPr>
            <a:spLocks noGrp="1"/>
          </p:cNvSpPr>
          <p:nvPr>
            <p:ph type="body" sz="quarter" idx="13"/>
          </p:nvPr>
        </p:nvSpPr>
        <p:spPr>
          <a:xfrm>
            <a:off x="1628361" y="1880599"/>
            <a:ext cx="288267" cy="276999"/>
          </a:xfrm>
        </p:spPr>
        <p:txBody>
          <a:bodyPr/>
          <a:lstStyle/>
          <a:p>
            <a:endParaRPr lang="en-AU"/>
          </a:p>
        </p:txBody>
      </p:sp>
      <p:sp>
        <p:nvSpPr>
          <p:cNvPr id="6" name="Text Placeholder 5">
            <a:extLst>
              <a:ext uri="{FF2B5EF4-FFF2-40B4-BE49-F238E27FC236}">
                <a16:creationId xmlns:a16="http://schemas.microsoft.com/office/drawing/2014/main" id="{E0082F6A-3891-5DEE-9534-FE8E1F41D975}"/>
              </a:ext>
            </a:extLst>
          </p:cNvPr>
          <p:cNvSpPr>
            <a:spLocks noGrp="1"/>
          </p:cNvSpPr>
          <p:nvPr>
            <p:ph type="body" sz="quarter" idx="14"/>
          </p:nvPr>
        </p:nvSpPr>
        <p:spPr/>
        <p:txBody>
          <a:bodyPr/>
          <a:lstStyle/>
          <a:p>
            <a:r>
              <a:rPr lang="en-AU" dirty="0"/>
              <a:t>Basic SQL Syntax &amp; Queries</a:t>
            </a:r>
          </a:p>
        </p:txBody>
      </p:sp>
      <p:sp>
        <p:nvSpPr>
          <p:cNvPr id="7" name="Text Placeholder 6">
            <a:extLst>
              <a:ext uri="{FF2B5EF4-FFF2-40B4-BE49-F238E27FC236}">
                <a16:creationId xmlns:a16="http://schemas.microsoft.com/office/drawing/2014/main" id="{CE962519-540F-1AB6-BB50-35ADCF52DF65}"/>
              </a:ext>
            </a:extLst>
          </p:cNvPr>
          <p:cNvSpPr>
            <a:spLocks noGrp="1"/>
          </p:cNvSpPr>
          <p:nvPr>
            <p:ph type="body" sz="quarter" idx="15"/>
          </p:nvPr>
        </p:nvSpPr>
        <p:spPr>
          <a:xfrm>
            <a:off x="1628361" y="3024733"/>
            <a:ext cx="288267" cy="276999"/>
          </a:xfrm>
        </p:spPr>
        <p:txBody>
          <a:bodyPr/>
          <a:lstStyle/>
          <a:p>
            <a:endParaRPr lang="en-AU" dirty="0"/>
          </a:p>
        </p:txBody>
      </p:sp>
      <p:sp>
        <p:nvSpPr>
          <p:cNvPr id="8" name="Text Placeholder 7">
            <a:extLst>
              <a:ext uri="{FF2B5EF4-FFF2-40B4-BE49-F238E27FC236}">
                <a16:creationId xmlns:a16="http://schemas.microsoft.com/office/drawing/2014/main" id="{67A3249D-6AE4-A98D-1D00-29BFBC60478C}"/>
              </a:ext>
            </a:extLst>
          </p:cNvPr>
          <p:cNvSpPr>
            <a:spLocks noGrp="1"/>
          </p:cNvSpPr>
          <p:nvPr>
            <p:ph type="body" sz="quarter" idx="16"/>
          </p:nvPr>
        </p:nvSpPr>
        <p:spPr>
          <a:xfrm>
            <a:off x="1987587" y="3079530"/>
            <a:ext cx="2423672" cy="200055"/>
          </a:xfrm>
        </p:spPr>
        <p:txBody>
          <a:bodyPr/>
          <a:lstStyle/>
          <a:p>
            <a:r>
              <a:rPr lang="en-AU" dirty="0"/>
              <a:t>Grouping and Aggregating Data</a:t>
            </a:r>
          </a:p>
        </p:txBody>
      </p:sp>
      <p:sp>
        <p:nvSpPr>
          <p:cNvPr id="9" name="Text Placeholder 8">
            <a:extLst>
              <a:ext uri="{FF2B5EF4-FFF2-40B4-BE49-F238E27FC236}">
                <a16:creationId xmlns:a16="http://schemas.microsoft.com/office/drawing/2014/main" id="{7C60B9DE-9BD8-3637-8572-82A22F3D11D9}"/>
              </a:ext>
            </a:extLst>
          </p:cNvPr>
          <p:cNvSpPr>
            <a:spLocks noGrp="1"/>
          </p:cNvSpPr>
          <p:nvPr>
            <p:ph type="body" sz="quarter" idx="17"/>
          </p:nvPr>
        </p:nvSpPr>
        <p:spPr>
          <a:xfrm>
            <a:off x="1628361" y="4579172"/>
            <a:ext cx="288267" cy="276999"/>
          </a:xfrm>
        </p:spPr>
        <p:txBody>
          <a:bodyPr/>
          <a:lstStyle/>
          <a:p>
            <a:r>
              <a:rPr lang="en-AU" dirty="0"/>
              <a:t>07</a:t>
            </a:r>
          </a:p>
        </p:txBody>
      </p:sp>
      <p:sp>
        <p:nvSpPr>
          <p:cNvPr id="10" name="Text Placeholder 9">
            <a:extLst>
              <a:ext uri="{FF2B5EF4-FFF2-40B4-BE49-F238E27FC236}">
                <a16:creationId xmlns:a16="http://schemas.microsoft.com/office/drawing/2014/main" id="{FF4D50C1-ADD5-941C-D47A-109A47636EBC}"/>
              </a:ext>
            </a:extLst>
          </p:cNvPr>
          <p:cNvSpPr>
            <a:spLocks noGrp="1"/>
          </p:cNvSpPr>
          <p:nvPr>
            <p:ph type="body" sz="quarter" idx="18"/>
          </p:nvPr>
        </p:nvSpPr>
        <p:spPr>
          <a:xfrm>
            <a:off x="1987587" y="4632721"/>
            <a:ext cx="2423672" cy="200055"/>
          </a:xfrm>
        </p:spPr>
        <p:txBody>
          <a:bodyPr/>
          <a:lstStyle/>
          <a:p>
            <a:r>
              <a:rPr lang="en-AU" dirty="0"/>
              <a:t>Data Manipulation</a:t>
            </a:r>
          </a:p>
        </p:txBody>
      </p:sp>
      <p:sp>
        <p:nvSpPr>
          <p:cNvPr id="11" name="Text Placeholder 10">
            <a:extLst>
              <a:ext uri="{FF2B5EF4-FFF2-40B4-BE49-F238E27FC236}">
                <a16:creationId xmlns:a16="http://schemas.microsoft.com/office/drawing/2014/main" id="{6B0EEBEA-CAB0-FC07-F179-47FE7D38A990}"/>
              </a:ext>
            </a:extLst>
          </p:cNvPr>
          <p:cNvSpPr>
            <a:spLocks noGrp="1"/>
          </p:cNvSpPr>
          <p:nvPr>
            <p:ph type="body" sz="quarter" idx="19"/>
          </p:nvPr>
        </p:nvSpPr>
        <p:spPr>
          <a:xfrm>
            <a:off x="1628361" y="4007105"/>
            <a:ext cx="288267" cy="276999"/>
          </a:xfrm>
        </p:spPr>
        <p:txBody>
          <a:bodyPr/>
          <a:lstStyle/>
          <a:p>
            <a:r>
              <a:rPr lang="en-AU" dirty="0"/>
              <a:t>06</a:t>
            </a:r>
          </a:p>
        </p:txBody>
      </p:sp>
      <p:sp>
        <p:nvSpPr>
          <p:cNvPr id="12" name="Text Placeholder 11">
            <a:extLst>
              <a:ext uri="{FF2B5EF4-FFF2-40B4-BE49-F238E27FC236}">
                <a16:creationId xmlns:a16="http://schemas.microsoft.com/office/drawing/2014/main" id="{A778EB1F-5310-FC15-37D8-7B52FE450973}"/>
              </a:ext>
            </a:extLst>
          </p:cNvPr>
          <p:cNvSpPr>
            <a:spLocks noGrp="1"/>
          </p:cNvSpPr>
          <p:nvPr>
            <p:ph type="body" sz="quarter" idx="20"/>
          </p:nvPr>
        </p:nvSpPr>
        <p:spPr>
          <a:xfrm>
            <a:off x="1987587" y="4061278"/>
            <a:ext cx="2423672" cy="200055"/>
          </a:xfrm>
        </p:spPr>
        <p:txBody>
          <a:bodyPr/>
          <a:lstStyle/>
          <a:p>
            <a:r>
              <a:rPr lang="en-AU" dirty="0"/>
              <a:t>Subqueries &amp; Derived Tables</a:t>
            </a:r>
          </a:p>
        </p:txBody>
      </p:sp>
      <p:sp>
        <p:nvSpPr>
          <p:cNvPr id="13" name="Text Placeholder 12">
            <a:extLst>
              <a:ext uri="{FF2B5EF4-FFF2-40B4-BE49-F238E27FC236}">
                <a16:creationId xmlns:a16="http://schemas.microsoft.com/office/drawing/2014/main" id="{13893D5C-3EAB-A4AC-3009-07376ACBE719}"/>
              </a:ext>
            </a:extLst>
          </p:cNvPr>
          <p:cNvSpPr>
            <a:spLocks noGrp="1"/>
          </p:cNvSpPr>
          <p:nvPr>
            <p:ph type="body" sz="quarter" idx="21"/>
          </p:nvPr>
        </p:nvSpPr>
        <p:spPr>
          <a:xfrm>
            <a:off x="1628361" y="2452666"/>
            <a:ext cx="288267" cy="276999"/>
          </a:xfrm>
        </p:spPr>
        <p:txBody>
          <a:bodyPr/>
          <a:lstStyle/>
          <a:p>
            <a:endParaRPr lang="en-AU"/>
          </a:p>
        </p:txBody>
      </p:sp>
      <p:sp>
        <p:nvSpPr>
          <p:cNvPr id="14" name="Text Placeholder 13">
            <a:extLst>
              <a:ext uri="{FF2B5EF4-FFF2-40B4-BE49-F238E27FC236}">
                <a16:creationId xmlns:a16="http://schemas.microsoft.com/office/drawing/2014/main" id="{CB81F994-EA38-47E8-CBAC-5888DD36A3AA}"/>
              </a:ext>
            </a:extLst>
          </p:cNvPr>
          <p:cNvSpPr>
            <a:spLocks noGrp="1"/>
          </p:cNvSpPr>
          <p:nvPr>
            <p:ph type="body" sz="quarter" idx="22"/>
          </p:nvPr>
        </p:nvSpPr>
        <p:spPr/>
        <p:txBody>
          <a:bodyPr/>
          <a:lstStyle/>
          <a:p>
            <a:r>
              <a:rPr lang="en-AU" dirty="0"/>
              <a:t>Joins &amp; Relationships</a:t>
            </a:r>
          </a:p>
        </p:txBody>
      </p:sp>
      <p:sp>
        <p:nvSpPr>
          <p:cNvPr id="15" name="Text Placeholder 14">
            <a:extLst>
              <a:ext uri="{FF2B5EF4-FFF2-40B4-BE49-F238E27FC236}">
                <a16:creationId xmlns:a16="http://schemas.microsoft.com/office/drawing/2014/main" id="{7FBD0D40-32A8-09F5-2A8F-936034D1046F}"/>
              </a:ext>
            </a:extLst>
          </p:cNvPr>
          <p:cNvSpPr>
            <a:spLocks noGrp="1"/>
          </p:cNvSpPr>
          <p:nvPr>
            <p:ph type="body" sz="quarter" idx="23"/>
          </p:nvPr>
        </p:nvSpPr>
        <p:spPr>
          <a:xfrm>
            <a:off x="1628361" y="5151238"/>
            <a:ext cx="288267" cy="276999"/>
          </a:xfrm>
        </p:spPr>
        <p:txBody>
          <a:bodyPr/>
          <a:lstStyle/>
          <a:p>
            <a:r>
              <a:rPr lang="en-AU" dirty="0"/>
              <a:t>08</a:t>
            </a:r>
          </a:p>
        </p:txBody>
      </p:sp>
      <p:sp>
        <p:nvSpPr>
          <p:cNvPr id="16" name="Text Placeholder 15">
            <a:extLst>
              <a:ext uri="{FF2B5EF4-FFF2-40B4-BE49-F238E27FC236}">
                <a16:creationId xmlns:a16="http://schemas.microsoft.com/office/drawing/2014/main" id="{F1212C50-8E9C-D5E6-35CE-72B8BCE5C80B}"/>
              </a:ext>
            </a:extLst>
          </p:cNvPr>
          <p:cNvSpPr>
            <a:spLocks noGrp="1"/>
          </p:cNvSpPr>
          <p:nvPr>
            <p:ph type="body" sz="quarter" idx="24"/>
          </p:nvPr>
        </p:nvSpPr>
        <p:spPr>
          <a:xfrm>
            <a:off x="1628361" y="5723304"/>
            <a:ext cx="288267" cy="276999"/>
          </a:xfrm>
        </p:spPr>
        <p:txBody>
          <a:bodyPr/>
          <a:lstStyle/>
          <a:p>
            <a:r>
              <a:rPr lang="en-AU" dirty="0"/>
              <a:t>09</a:t>
            </a:r>
          </a:p>
        </p:txBody>
      </p:sp>
      <p:sp>
        <p:nvSpPr>
          <p:cNvPr id="17" name="Text Placeholder 16">
            <a:extLst>
              <a:ext uri="{FF2B5EF4-FFF2-40B4-BE49-F238E27FC236}">
                <a16:creationId xmlns:a16="http://schemas.microsoft.com/office/drawing/2014/main" id="{8FB6B0A2-3166-3F83-E36D-ACA6B671AE15}"/>
              </a:ext>
            </a:extLst>
          </p:cNvPr>
          <p:cNvSpPr>
            <a:spLocks noGrp="1"/>
          </p:cNvSpPr>
          <p:nvPr>
            <p:ph type="body" sz="quarter" idx="25"/>
          </p:nvPr>
        </p:nvSpPr>
        <p:spPr>
          <a:xfrm>
            <a:off x="1987587" y="5204166"/>
            <a:ext cx="2423672" cy="200055"/>
          </a:xfrm>
        </p:spPr>
        <p:txBody>
          <a:bodyPr/>
          <a:lstStyle/>
          <a:p>
            <a:r>
              <a:rPr lang="en-AU" dirty="0"/>
              <a:t>Best Practices &amp; Performance Tuning</a:t>
            </a:r>
          </a:p>
        </p:txBody>
      </p:sp>
      <p:sp>
        <p:nvSpPr>
          <p:cNvPr id="18" name="Text Placeholder 17">
            <a:extLst>
              <a:ext uri="{FF2B5EF4-FFF2-40B4-BE49-F238E27FC236}">
                <a16:creationId xmlns:a16="http://schemas.microsoft.com/office/drawing/2014/main" id="{787A8FDD-6B5A-8316-20DB-20AD64F044EC}"/>
              </a:ext>
            </a:extLst>
          </p:cNvPr>
          <p:cNvSpPr>
            <a:spLocks noGrp="1"/>
          </p:cNvSpPr>
          <p:nvPr>
            <p:ph type="body" sz="quarter" idx="26"/>
          </p:nvPr>
        </p:nvSpPr>
        <p:spPr>
          <a:xfrm>
            <a:off x="1987586" y="5775611"/>
            <a:ext cx="2783705" cy="276999"/>
          </a:xfrm>
        </p:spPr>
        <p:txBody>
          <a:bodyPr/>
          <a:lstStyle/>
          <a:p>
            <a:r>
              <a:rPr lang="en-AU" dirty="0"/>
              <a:t>Database, Data Warehouse, Data Marts</a:t>
            </a:r>
          </a:p>
        </p:txBody>
      </p:sp>
      <p:cxnSp>
        <p:nvCxnSpPr>
          <p:cNvPr id="22" name="Straight Connector 21">
            <a:extLst>
              <a:ext uri="{FF2B5EF4-FFF2-40B4-BE49-F238E27FC236}">
                <a16:creationId xmlns:a16="http://schemas.microsoft.com/office/drawing/2014/main" id="{DBE28B5C-2D18-F8FE-52BF-BA351158D09E}"/>
              </a:ext>
            </a:extLst>
          </p:cNvPr>
          <p:cNvCxnSpPr/>
          <p:nvPr/>
        </p:nvCxnSpPr>
        <p:spPr>
          <a:xfrm>
            <a:off x="561600" y="3815859"/>
            <a:ext cx="459655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335C520F-3038-0DAE-91DF-0EF4469ABAF0}"/>
              </a:ext>
            </a:extLst>
          </p:cNvPr>
          <p:cNvGrpSpPr/>
          <p:nvPr/>
        </p:nvGrpSpPr>
        <p:grpSpPr>
          <a:xfrm>
            <a:off x="1628361" y="3432679"/>
            <a:ext cx="2782898" cy="276999"/>
            <a:chOff x="1628361" y="3432679"/>
            <a:chExt cx="2782898" cy="276999"/>
          </a:xfrm>
        </p:grpSpPr>
        <p:sp>
          <p:nvSpPr>
            <p:cNvPr id="23" name="Text Placeholder 10">
              <a:extLst>
                <a:ext uri="{FF2B5EF4-FFF2-40B4-BE49-F238E27FC236}">
                  <a16:creationId xmlns:a16="http://schemas.microsoft.com/office/drawing/2014/main" id="{987DF8A9-18ED-43F8-ABE6-1E526B2F07C2}"/>
                </a:ext>
              </a:extLst>
            </p:cNvPr>
            <p:cNvSpPr txBox="1">
              <a:spLocks/>
            </p:cNvSpPr>
            <p:nvPr/>
          </p:nvSpPr>
          <p:spPr>
            <a:xfrm>
              <a:off x="1628361" y="3432679"/>
              <a:ext cx="288267" cy="276999"/>
            </a:xfrm>
            <a:prstGeom prst="rect">
              <a:avLst/>
            </a:prstGeom>
          </p:spPr>
          <p:txBody>
            <a:bodyPr vert="horz" wrap="square" lIns="0" tIns="0" rIns="0" bIns="0" rtlCol="0" anchor="t">
              <a:noAutofit/>
            </a:bodyPr>
            <a:lstStyle>
              <a:lvl1pPr marL="0" indent="0" algn="l" defTabSz="914400" rtl="0" eaLnBrk="1" latinLnBrk="0" hangingPunct="1">
                <a:spcBef>
                  <a:spcPts val="0"/>
                </a:spcBef>
                <a:spcAft>
                  <a:spcPts val="600"/>
                </a:spcAft>
                <a:buSzPct val="100000"/>
                <a:buFontTx/>
                <a:buNone/>
                <a:defRPr sz="1800" b="1" i="0" kern="1200">
                  <a:solidFill>
                    <a:schemeClr val="tx1"/>
                  </a:solidFill>
                  <a:latin typeface="Calibri" panose="020F0502020204030204" pitchFamily="34" charset="0"/>
                  <a:ea typeface="+mn-ea"/>
                  <a:cs typeface="Calibri" panose="020F05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AU" dirty="0"/>
                <a:t>05</a:t>
              </a:r>
            </a:p>
          </p:txBody>
        </p:sp>
        <p:sp>
          <p:nvSpPr>
            <p:cNvPr id="24" name="Text Placeholder 11">
              <a:extLst>
                <a:ext uri="{FF2B5EF4-FFF2-40B4-BE49-F238E27FC236}">
                  <a16:creationId xmlns:a16="http://schemas.microsoft.com/office/drawing/2014/main" id="{12680A9C-04B8-5922-7A5B-FDFE99E4FB80}"/>
                </a:ext>
              </a:extLst>
            </p:cNvPr>
            <p:cNvSpPr txBox="1">
              <a:spLocks/>
            </p:cNvSpPr>
            <p:nvPr/>
          </p:nvSpPr>
          <p:spPr>
            <a:xfrm>
              <a:off x="1987587" y="3486852"/>
              <a:ext cx="2423672" cy="200055"/>
            </a:xfrm>
            <a:prstGeom prst="rect">
              <a:avLst/>
            </a:prstGeom>
          </p:spPr>
          <p:txBody>
            <a:bodyPr vert="horz" wrap="square" lIns="0" tIns="0" rIns="0" bIns="0" rtlCol="0" anchor="t">
              <a:noAutofit/>
            </a:bodyPr>
            <a:lstStyle>
              <a:lvl1pPr marL="0" marR="0" indent="0" algn="l" defTabSz="914400" rtl="0" eaLnBrk="1" fontAlgn="auto" latinLnBrk="0" hangingPunct="1">
                <a:lnSpc>
                  <a:spcPct val="100000"/>
                </a:lnSpc>
                <a:spcBef>
                  <a:spcPts val="0"/>
                </a:spcBef>
                <a:spcAft>
                  <a:spcPts val="0"/>
                </a:spcAft>
                <a:buClrTx/>
                <a:buSzTx/>
                <a:buFontTx/>
                <a:buNone/>
                <a:tabLst/>
                <a:defRPr sz="1200" b="0" i="0" kern="1200">
                  <a:solidFill>
                    <a:schemeClr val="tx1"/>
                  </a:solidFill>
                  <a:latin typeface="Calibri" panose="020F0502020204030204" pitchFamily="34" charset="0"/>
                  <a:ea typeface="+mn-ea"/>
                  <a:cs typeface="Calibri" panose="020F05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AU" dirty="0"/>
                <a:t>Hand On Practice</a:t>
              </a:r>
            </a:p>
          </p:txBody>
        </p:sp>
      </p:grpSp>
      <p:grpSp>
        <p:nvGrpSpPr>
          <p:cNvPr id="28" name="Group 27">
            <a:extLst>
              <a:ext uri="{FF2B5EF4-FFF2-40B4-BE49-F238E27FC236}">
                <a16:creationId xmlns:a16="http://schemas.microsoft.com/office/drawing/2014/main" id="{B74C9880-9850-ABE9-7656-2F3B0D188E8C}"/>
              </a:ext>
            </a:extLst>
          </p:cNvPr>
          <p:cNvGrpSpPr/>
          <p:nvPr/>
        </p:nvGrpSpPr>
        <p:grpSpPr>
          <a:xfrm>
            <a:off x="1628361" y="6156168"/>
            <a:ext cx="3142930" cy="329306"/>
            <a:chOff x="1628361" y="6156168"/>
            <a:chExt cx="3142930" cy="329306"/>
          </a:xfrm>
        </p:grpSpPr>
        <p:sp>
          <p:nvSpPr>
            <p:cNvPr id="26" name="Text Placeholder 15">
              <a:extLst>
                <a:ext uri="{FF2B5EF4-FFF2-40B4-BE49-F238E27FC236}">
                  <a16:creationId xmlns:a16="http://schemas.microsoft.com/office/drawing/2014/main" id="{41E9C3A9-BA23-24D2-3CFB-68CD0723FFC2}"/>
                </a:ext>
              </a:extLst>
            </p:cNvPr>
            <p:cNvSpPr txBox="1">
              <a:spLocks/>
            </p:cNvSpPr>
            <p:nvPr/>
          </p:nvSpPr>
          <p:spPr>
            <a:xfrm>
              <a:off x="1628361" y="6156168"/>
              <a:ext cx="288267" cy="276999"/>
            </a:xfrm>
            <a:prstGeom prst="rect">
              <a:avLst/>
            </a:prstGeom>
          </p:spPr>
          <p:txBody>
            <a:bodyPr vert="horz" wrap="square" lIns="0" tIns="0" rIns="0" bIns="0" rtlCol="0" anchor="t">
              <a:noAutofit/>
            </a:bodyPr>
            <a:lstStyle>
              <a:lvl1pPr marL="0" indent="0" algn="l" defTabSz="914400" rtl="0" eaLnBrk="1" latinLnBrk="0" hangingPunct="1">
                <a:spcBef>
                  <a:spcPts val="0"/>
                </a:spcBef>
                <a:spcAft>
                  <a:spcPts val="600"/>
                </a:spcAft>
                <a:buSzPct val="100000"/>
                <a:buFontTx/>
                <a:buNone/>
                <a:defRPr sz="1800" b="1" i="0" kern="1200">
                  <a:solidFill>
                    <a:schemeClr val="tx1"/>
                  </a:solidFill>
                  <a:latin typeface="Calibri" panose="020F0502020204030204" pitchFamily="34" charset="0"/>
                  <a:ea typeface="+mn-ea"/>
                  <a:cs typeface="Calibri" panose="020F05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AU" dirty="0"/>
                <a:t>10</a:t>
              </a:r>
            </a:p>
          </p:txBody>
        </p:sp>
        <p:sp>
          <p:nvSpPr>
            <p:cNvPr id="27" name="Text Placeholder 17">
              <a:extLst>
                <a:ext uri="{FF2B5EF4-FFF2-40B4-BE49-F238E27FC236}">
                  <a16:creationId xmlns:a16="http://schemas.microsoft.com/office/drawing/2014/main" id="{60EE38A4-6025-905E-EE1A-E11091610A4C}"/>
                </a:ext>
              </a:extLst>
            </p:cNvPr>
            <p:cNvSpPr txBox="1">
              <a:spLocks/>
            </p:cNvSpPr>
            <p:nvPr/>
          </p:nvSpPr>
          <p:spPr>
            <a:xfrm>
              <a:off x="1987586" y="6208475"/>
              <a:ext cx="2783705" cy="276999"/>
            </a:xfrm>
            <a:prstGeom prst="rect">
              <a:avLst/>
            </a:prstGeom>
          </p:spPr>
          <p:txBody>
            <a:bodyPr vert="horz" wrap="square" lIns="0" tIns="0" rIns="0" bIns="0" rtlCol="0" anchor="t">
              <a:noAutofit/>
            </a:bodyPr>
            <a:lstStyle>
              <a:lvl1pPr marL="0" marR="0" indent="0" algn="l" defTabSz="914400" rtl="0" eaLnBrk="1" fontAlgn="auto" latinLnBrk="0" hangingPunct="1">
                <a:lnSpc>
                  <a:spcPct val="100000"/>
                </a:lnSpc>
                <a:spcBef>
                  <a:spcPts val="0"/>
                </a:spcBef>
                <a:spcAft>
                  <a:spcPts val="0"/>
                </a:spcAft>
                <a:buClrTx/>
                <a:buSzTx/>
                <a:buFontTx/>
                <a:buNone/>
                <a:tabLst/>
                <a:defRPr sz="1200" b="0" i="0" kern="1200">
                  <a:solidFill>
                    <a:schemeClr val="tx1"/>
                  </a:solidFill>
                  <a:latin typeface="Calibri" panose="020F0502020204030204" pitchFamily="34" charset="0"/>
                  <a:ea typeface="+mn-ea"/>
                  <a:cs typeface="Calibri" panose="020F05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AU" dirty="0"/>
                <a:t>Hands On Practice</a:t>
              </a:r>
            </a:p>
          </p:txBody>
        </p:sp>
      </p:grpSp>
    </p:spTree>
    <p:extLst>
      <p:ext uri="{BB962C8B-B14F-4D97-AF65-F5344CB8AC3E}">
        <p14:creationId xmlns:p14="http://schemas.microsoft.com/office/powerpoint/2010/main" val="106751994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Getting and cleaning data — DS/ML course">
            <a:extLst>
              <a:ext uri="{FF2B5EF4-FFF2-40B4-BE49-F238E27FC236}">
                <a16:creationId xmlns:a16="http://schemas.microsoft.com/office/drawing/2014/main" id="{5BA8B6F9-9461-0B8E-A168-E89977535C35}"/>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588387" y="809244"/>
            <a:ext cx="6728892" cy="5239512"/>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24A3AD9A-610F-E9F3-E33F-4675EBF17197}"/>
              </a:ext>
            </a:extLst>
          </p:cNvPr>
          <p:cNvSpPr>
            <a:spLocks noGrp="1"/>
          </p:cNvSpPr>
          <p:nvPr>
            <p:ph type="title"/>
          </p:nvPr>
        </p:nvSpPr>
        <p:spPr>
          <a:xfrm>
            <a:off x="246888" y="240960"/>
            <a:ext cx="8239486" cy="454969"/>
          </a:xfrm>
        </p:spPr>
        <p:txBody>
          <a:bodyPr/>
          <a:lstStyle/>
          <a:p>
            <a:r>
              <a:rPr lang="en-AU" sz="2400" b="1" i="0" dirty="0">
                <a:effectLst/>
                <a:latin typeface="Söhne"/>
              </a:rPr>
              <a:t>Types of Data</a:t>
            </a:r>
            <a:endParaRPr lang="en-AU" dirty="0"/>
          </a:p>
        </p:txBody>
      </p:sp>
      <p:cxnSp>
        <p:nvCxnSpPr>
          <p:cNvPr id="5" name="Straight Connector 4">
            <a:extLst>
              <a:ext uri="{FF2B5EF4-FFF2-40B4-BE49-F238E27FC236}">
                <a16:creationId xmlns:a16="http://schemas.microsoft.com/office/drawing/2014/main" id="{4CCA4726-7109-F129-4646-F9D6E6131C40}"/>
              </a:ext>
            </a:extLst>
          </p:cNvPr>
          <p:cNvCxnSpPr>
            <a:cxnSpLocks/>
          </p:cNvCxnSpPr>
          <p:nvPr/>
        </p:nvCxnSpPr>
        <p:spPr>
          <a:xfrm>
            <a:off x="246888" y="758952"/>
            <a:ext cx="9400032"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539366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5801FF7-1BF5-369A-C523-F49A3E5BCC34}"/>
              </a:ext>
            </a:extLst>
          </p:cNvPr>
          <p:cNvCxnSpPr>
            <a:cxnSpLocks/>
          </p:cNvCxnSpPr>
          <p:nvPr/>
        </p:nvCxnSpPr>
        <p:spPr>
          <a:xfrm>
            <a:off x="246888" y="758952"/>
            <a:ext cx="1142085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FCEE268-4055-48DD-B235-9619FE25F84C}"/>
              </a:ext>
            </a:extLst>
          </p:cNvPr>
          <p:cNvSpPr txBox="1"/>
          <p:nvPr/>
        </p:nvSpPr>
        <p:spPr>
          <a:xfrm>
            <a:off x="166878" y="98798"/>
            <a:ext cx="6094476" cy="584775"/>
          </a:xfrm>
          <a:prstGeom prst="rect">
            <a:avLst/>
          </a:prstGeom>
          <a:noFill/>
        </p:spPr>
        <p:txBody>
          <a:bodyPr wrap="square">
            <a:spAutoFit/>
          </a:bodyPr>
          <a:lstStyle/>
          <a:p>
            <a:r>
              <a:rPr lang="en-AU" sz="3200" b="1" i="0" dirty="0">
                <a:effectLst/>
                <a:latin typeface="Söhne"/>
              </a:rPr>
              <a:t>Why do we need a Database</a:t>
            </a:r>
            <a:endParaRPr lang="en-AU" sz="3200" dirty="0"/>
          </a:p>
        </p:txBody>
      </p:sp>
      <p:graphicFrame>
        <p:nvGraphicFramePr>
          <p:cNvPr id="4" name="Table 4">
            <a:extLst>
              <a:ext uri="{FF2B5EF4-FFF2-40B4-BE49-F238E27FC236}">
                <a16:creationId xmlns:a16="http://schemas.microsoft.com/office/drawing/2014/main" id="{9A87F044-5824-9870-8BE4-8876E89814B4}"/>
              </a:ext>
            </a:extLst>
          </p:cNvPr>
          <p:cNvGraphicFramePr>
            <a:graphicFrameLocks noGrp="1"/>
          </p:cNvGraphicFramePr>
          <p:nvPr>
            <p:extLst>
              <p:ext uri="{D42A27DB-BD31-4B8C-83A1-F6EECF244321}">
                <p14:modId xmlns:p14="http://schemas.microsoft.com/office/powerpoint/2010/main" val="2494834297"/>
              </p:ext>
            </p:extLst>
          </p:nvPr>
        </p:nvGraphicFramePr>
        <p:xfrm>
          <a:off x="1794256" y="870328"/>
          <a:ext cx="8128000" cy="3337560"/>
        </p:xfrm>
        <a:graphic>
          <a:graphicData uri="http://schemas.openxmlformats.org/drawingml/2006/table">
            <a:tbl>
              <a:tblPr firstRow="1" bandRow="1">
                <a:tableStyleId>{93296810-A885-4BE3-A3E7-6D5BEEA58F35}</a:tableStyleId>
              </a:tblPr>
              <a:tblGrid>
                <a:gridCol w="4064000">
                  <a:extLst>
                    <a:ext uri="{9D8B030D-6E8A-4147-A177-3AD203B41FA5}">
                      <a16:colId xmlns:a16="http://schemas.microsoft.com/office/drawing/2014/main" val="1544235184"/>
                    </a:ext>
                  </a:extLst>
                </a:gridCol>
                <a:gridCol w="4064000">
                  <a:extLst>
                    <a:ext uri="{9D8B030D-6E8A-4147-A177-3AD203B41FA5}">
                      <a16:colId xmlns:a16="http://schemas.microsoft.com/office/drawing/2014/main" val="1535371025"/>
                    </a:ext>
                  </a:extLst>
                </a:gridCol>
              </a:tblGrid>
              <a:tr h="370840">
                <a:tc>
                  <a:txBody>
                    <a:bodyPr/>
                    <a:lstStyle/>
                    <a:p>
                      <a:r>
                        <a:rPr lang="en-AU" dirty="0"/>
                        <a:t>Name</a:t>
                      </a:r>
                    </a:p>
                  </a:txBody>
                  <a:tcPr/>
                </a:tc>
                <a:tc>
                  <a:txBody>
                    <a:bodyPr/>
                    <a:lstStyle/>
                    <a:p>
                      <a:r>
                        <a:rPr lang="en-AU" dirty="0"/>
                        <a:t>Phone Number</a:t>
                      </a:r>
                    </a:p>
                  </a:txBody>
                  <a:tcPr/>
                </a:tc>
                <a:extLst>
                  <a:ext uri="{0D108BD9-81ED-4DB2-BD59-A6C34878D82A}">
                    <a16:rowId xmlns:a16="http://schemas.microsoft.com/office/drawing/2014/main" val="1642046028"/>
                  </a:ext>
                </a:extLst>
              </a:tr>
              <a:tr h="370840">
                <a:tc>
                  <a:txBody>
                    <a:bodyPr/>
                    <a:lstStyle/>
                    <a:p>
                      <a:pPr algn="l" fontAlgn="b"/>
                      <a:r>
                        <a:rPr lang="en-AU" sz="1800" b="0" i="0" u="none" strike="noStrike" dirty="0">
                          <a:solidFill>
                            <a:srgbClr val="000000"/>
                          </a:solidFill>
                          <a:effectLst/>
                          <a:latin typeface="Verdana" panose="020B0604030504040204" pitchFamily="34" charset="0"/>
                        </a:rPr>
                        <a:t>Andrews, John</a:t>
                      </a:r>
                    </a:p>
                  </a:txBody>
                  <a:tcPr marL="9525" marR="9525" marT="9525" marB="0" anchor="b"/>
                </a:tc>
                <a:tc>
                  <a:txBody>
                    <a:bodyPr/>
                    <a:lstStyle/>
                    <a:p>
                      <a:pPr algn="l" fontAlgn="b"/>
                      <a:r>
                        <a:rPr lang="en-AU" sz="1800" b="0" i="0" u="none" strike="noStrike">
                          <a:solidFill>
                            <a:srgbClr val="000000"/>
                          </a:solidFill>
                          <a:effectLst/>
                          <a:latin typeface="Verdana" panose="020B0604030504040204" pitchFamily="34" charset="0"/>
                        </a:rPr>
                        <a:t>(03) 56545434</a:t>
                      </a:r>
                    </a:p>
                  </a:txBody>
                  <a:tcPr marL="9525" marR="9525" marT="9525" marB="0" anchor="b"/>
                </a:tc>
                <a:extLst>
                  <a:ext uri="{0D108BD9-81ED-4DB2-BD59-A6C34878D82A}">
                    <a16:rowId xmlns:a16="http://schemas.microsoft.com/office/drawing/2014/main" val="2949914309"/>
                  </a:ext>
                </a:extLst>
              </a:tr>
              <a:tr h="370840">
                <a:tc>
                  <a:txBody>
                    <a:bodyPr/>
                    <a:lstStyle/>
                    <a:p>
                      <a:pPr algn="l" fontAlgn="b"/>
                      <a:r>
                        <a:rPr lang="en-AU" sz="1800" b="0" i="0" u="none" strike="noStrike">
                          <a:solidFill>
                            <a:srgbClr val="000000"/>
                          </a:solidFill>
                          <a:effectLst/>
                          <a:latin typeface="Verdana" panose="020B0604030504040204" pitchFamily="34" charset="0"/>
                        </a:rPr>
                        <a:t>Burr, Ben</a:t>
                      </a:r>
                    </a:p>
                  </a:txBody>
                  <a:tcPr marL="9525" marR="9525" marT="9525" marB="0" anchor="b"/>
                </a:tc>
                <a:tc>
                  <a:txBody>
                    <a:bodyPr/>
                    <a:lstStyle/>
                    <a:p>
                      <a:pPr algn="l" fontAlgn="b"/>
                      <a:r>
                        <a:rPr lang="en-AU" sz="1800" b="0" i="0" u="none" strike="noStrike">
                          <a:solidFill>
                            <a:srgbClr val="000000"/>
                          </a:solidFill>
                          <a:effectLst/>
                          <a:latin typeface="Verdana" panose="020B0604030504040204" pitchFamily="34" charset="0"/>
                        </a:rPr>
                        <a:t>(03) 23234546</a:t>
                      </a:r>
                    </a:p>
                  </a:txBody>
                  <a:tcPr marL="9525" marR="9525" marT="9525" marB="0" anchor="b"/>
                </a:tc>
                <a:extLst>
                  <a:ext uri="{0D108BD9-81ED-4DB2-BD59-A6C34878D82A}">
                    <a16:rowId xmlns:a16="http://schemas.microsoft.com/office/drawing/2014/main" val="3701803514"/>
                  </a:ext>
                </a:extLst>
              </a:tr>
              <a:tr h="370840">
                <a:tc>
                  <a:txBody>
                    <a:bodyPr/>
                    <a:lstStyle/>
                    <a:p>
                      <a:pPr algn="l" fontAlgn="b"/>
                      <a:r>
                        <a:rPr lang="en-AU" sz="1800" b="0" i="0" u="none" strike="noStrike">
                          <a:solidFill>
                            <a:srgbClr val="000000"/>
                          </a:solidFill>
                          <a:effectLst/>
                          <a:latin typeface="Verdana" panose="020B0604030504040204" pitchFamily="34" charset="0"/>
                        </a:rPr>
                        <a:t>Cross, Damian</a:t>
                      </a:r>
                    </a:p>
                  </a:txBody>
                  <a:tcPr marL="9525" marR="9525" marT="9525" marB="0" anchor="b"/>
                </a:tc>
                <a:tc>
                  <a:txBody>
                    <a:bodyPr/>
                    <a:lstStyle/>
                    <a:p>
                      <a:pPr algn="l" fontAlgn="b"/>
                      <a:r>
                        <a:rPr lang="en-AU" sz="1800" b="0" i="0" u="none" strike="noStrike">
                          <a:solidFill>
                            <a:srgbClr val="000000"/>
                          </a:solidFill>
                          <a:effectLst/>
                          <a:latin typeface="Verdana" panose="020B0604030504040204" pitchFamily="34" charset="0"/>
                        </a:rPr>
                        <a:t>(03) 12357642</a:t>
                      </a:r>
                    </a:p>
                  </a:txBody>
                  <a:tcPr marL="9525" marR="9525" marT="9525" marB="0" anchor="b"/>
                </a:tc>
                <a:extLst>
                  <a:ext uri="{0D108BD9-81ED-4DB2-BD59-A6C34878D82A}">
                    <a16:rowId xmlns:a16="http://schemas.microsoft.com/office/drawing/2014/main" val="4200307927"/>
                  </a:ext>
                </a:extLst>
              </a:tr>
              <a:tr h="370840">
                <a:tc>
                  <a:txBody>
                    <a:bodyPr/>
                    <a:lstStyle/>
                    <a:p>
                      <a:pPr algn="l" fontAlgn="b"/>
                      <a:r>
                        <a:rPr lang="en-AU" sz="1800" b="0" i="0" u="none" strike="noStrike">
                          <a:solidFill>
                            <a:srgbClr val="000000"/>
                          </a:solidFill>
                          <a:effectLst/>
                          <a:latin typeface="Verdana" panose="020B0604030504040204" pitchFamily="34" charset="0"/>
                        </a:rPr>
                        <a:t>McKinnon, Grant</a:t>
                      </a:r>
                    </a:p>
                  </a:txBody>
                  <a:tcPr marL="9525" marR="9525" marT="9525" marB="0" anchor="b"/>
                </a:tc>
                <a:tc>
                  <a:txBody>
                    <a:bodyPr/>
                    <a:lstStyle/>
                    <a:p>
                      <a:pPr algn="l" fontAlgn="b"/>
                      <a:r>
                        <a:rPr lang="en-AU" sz="1800" b="0" i="0" u="none" strike="noStrike">
                          <a:solidFill>
                            <a:srgbClr val="000000"/>
                          </a:solidFill>
                          <a:effectLst/>
                          <a:latin typeface="Verdana" panose="020B0604030504040204" pitchFamily="34" charset="0"/>
                        </a:rPr>
                        <a:t>(02) 99897878</a:t>
                      </a:r>
                    </a:p>
                  </a:txBody>
                  <a:tcPr marL="9525" marR="9525" marT="9525" marB="0" anchor="b"/>
                </a:tc>
                <a:extLst>
                  <a:ext uri="{0D108BD9-81ED-4DB2-BD59-A6C34878D82A}">
                    <a16:rowId xmlns:a16="http://schemas.microsoft.com/office/drawing/2014/main" val="2822875175"/>
                  </a:ext>
                </a:extLst>
              </a:tr>
              <a:tr h="370840">
                <a:tc>
                  <a:txBody>
                    <a:bodyPr/>
                    <a:lstStyle/>
                    <a:p>
                      <a:pPr algn="l" fontAlgn="b"/>
                      <a:r>
                        <a:rPr lang="en-AU" sz="1800" b="0" i="0" u="none" strike="noStrike">
                          <a:solidFill>
                            <a:srgbClr val="000000"/>
                          </a:solidFill>
                          <a:effectLst/>
                          <a:latin typeface="Verdana" panose="020B0604030504040204" pitchFamily="34" charset="0"/>
                        </a:rPr>
                        <a:t>Snow, John</a:t>
                      </a:r>
                    </a:p>
                  </a:txBody>
                  <a:tcPr marL="9525" marR="9525" marT="9525" marB="0" anchor="b"/>
                </a:tc>
                <a:tc>
                  <a:txBody>
                    <a:bodyPr/>
                    <a:lstStyle/>
                    <a:p>
                      <a:pPr algn="l" fontAlgn="b"/>
                      <a:r>
                        <a:rPr lang="en-AU" sz="1800" b="0" i="0" u="none" strike="noStrike">
                          <a:solidFill>
                            <a:srgbClr val="000000"/>
                          </a:solidFill>
                          <a:effectLst/>
                          <a:latin typeface="Verdana" panose="020B0604030504040204" pitchFamily="34" charset="0"/>
                        </a:rPr>
                        <a:t>(02) 54352345</a:t>
                      </a:r>
                    </a:p>
                  </a:txBody>
                  <a:tcPr marL="9525" marR="9525" marT="9525" marB="0" anchor="b"/>
                </a:tc>
                <a:extLst>
                  <a:ext uri="{0D108BD9-81ED-4DB2-BD59-A6C34878D82A}">
                    <a16:rowId xmlns:a16="http://schemas.microsoft.com/office/drawing/2014/main" val="1411129248"/>
                  </a:ext>
                </a:extLst>
              </a:tr>
              <a:tr h="370840">
                <a:tc>
                  <a:txBody>
                    <a:bodyPr/>
                    <a:lstStyle/>
                    <a:p>
                      <a:pPr algn="l" fontAlgn="b"/>
                      <a:r>
                        <a:rPr lang="en-AU" sz="1800" b="0" i="0" u="none" strike="noStrike">
                          <a:solidFill>
                            <a:srgbClr val="000000"/>
                          </a:solidFill>
                          <a:effectLst/>
                          <a:latin typeface="Verdana" panose="020B0604030504040204" pitchFamily="34" charset="0"/>
                        </a:rPr>
                        <a:t>Stark, Ned</a:t>
                      </a:r>
                    </a:p>
                  </a:txBody>
                  <a:tcPr marL="9525" marR="9525" marT="9525" marB="0" anchor="b"/>
                </a:tc>
                <a:tc>
                  <a:txBody>
                    <a:bodyPr/>
                    <a:lstStyle/>
                    <a:p>
                      <a:pPr algn="l" fontAlgn="b"/>
                      <a:r>
                        <a:rPr lang="en-AU" sz="1800" b="0" i="0" u="none" strike="noStrike" dirty="0">
                          <a:solidFill>
                            <a:srgbClr val="000000"/>
                          </a:solidFill>
                          <a:effectLst/>
                          <a:latin typeface="Verdana" panose="020B0604030504040204" pitchFamily="34" charset="0"/>
                        </a:rPr>
                        <a:t>(03) 78674543</a:t>
                      </a:r>
                    </a:p>
                  </a:txBody>
                  <a:tcPr marL="9525" marR="9525" marT="9525" marB="0" anchor="b"/>
                </a:tc>
                <a:extLst>
                  <a:ext uri="{0D108BD9-81ED-4DB2-BD59-A6C34878D82A}">
                    <a16:rowId xmlns:a16="http://schemas.microsoft.com/office/drawing/2014/main" val="1231664613"/>
                  </a:ext>
                </a:extLst>
              </a:tr>
              <a:tr h="370840">
                <a:tc>
                  <a:txBody>
                    <a:bodyPr/>
                    <a:lstStyle/>
                    <a:p>
                      <a:pPr algn="l" fontAlgn="b"/>
                      <a:r>
                        <a:rPr lang="en-AU" sz="1800" b="0" i="0" u="none" strike="noStrike" dirty="0">
                          <a:solidFill>
                            <a:srgbClr val="000000"/>
                          </a:solidFill>
                          <a:effectLst/>
                          <a:latin typeface="Verdana" panose="020B0604030504040204" pitchFamily="34" charset="0"/>
                        </a:rPr>
                        <a:t>Stark, Ted</a:t>
                      </a:r>
                    </a:p>
                  </a:txBody>
                  <a:tcPr marL="9525" marR="9525" marT="9525" marB="0" anchor="b"/>
                </a:tc>
                <a:tc>
                  <a:txBody>
                    <a:bodyPr/>
                    <a:lstStyle/>
                    <a:p>
                      <a:pPr algn="l" fontAlgn="b"/>
                      <a:r>
                        <a:rPr lang="en-AU" sz="1800" b="0" i="0" u="none" strike="noStrike" dirty="0">
                          <a:solidFill>
                            <a:srgbClr val="000000"/>
                          </a:solidFill>
                          <a:effectLst/>
                          <a:latin typeface="Verdana" panose="020B0604030504040204" pitchFamily="34" charset="0"/>
                        </a:rPr>
                        <a:t>(03) 56554545</a:t>
                      </a:r>
                    </a:p>
                  </a:txBody>
                  <a:tcPr marL="9525" marR="9525" marT="9525" marB="0" anchor="b"/>
                </a:tc>
                <a:extLst>
                  <a:ext uri="{0D108BD9-81ED-4DB2-BD59-A6C34878D82A}">
                    <a16:rowId xmlns:a16="http://schemas.microsoft.com/office/drawing/2014/main" val="3736967446"/>
                  </a:ext>
                </a:extLst>
              </a:tr>
              <a:tr h="370840">
                <a:tc>
                  <a:txBody>
                    <a:bodyPr/>
                    <a:lstStyle/>
                    <a:p>
                      <a:pPr algn="l" fontAlgn="b"/>
                      <a:r>
                        <a:rPr lang="en-AU" sz="1800" b="0" i="0" u="none" strike="noStrike" dirty="0">
                          <a:solidFill>
                            <a:srgbClr val="000000"/>
                          </a:solidFill>
                          <a:effectLst/>
                          <a:latin typeface="Verdana" panose="020B0604030504040204" pitchFamily="34" charset="0"/>
                        </a:rPr>
                        <a:t>Zoot, John</a:t>
                      </a:r>
                    </a:p>
                  </a:txBody>
                  <a:tcPr marL="9525" marR="9525" marT="9525" marB="0" anchor="b"/>
                </a:tc>
                <a:tc>
                  <a:txBody>
                    <a:bodyPr/>
                    <a:lstStyle/>
                    <a:p>
                      <a:pPr algn="l" fontAlgn="b"/>
                      <a:r>
                        <a:rPr lang="en-AU" sz="1800" b="0" i="0" u="none" strike="noStrike" dirty="0">
                          <a:solidFill>
                            <a:srgbClr val="000000"/>
                          </a:solidFill>
                          <a:effectLst/>
                          <a:latin typeface="Verdana" panose="020B0604030504040204" pitchFamily="34" charset="0"/>
                        </a:rPr>
                        <a:t>(03) 45452545</a:t>
                      </a:r>
                    </a:p>
                  </a:txBody>
                  <a:tcPr marL="9525" marR="9525" marT="9525" marB="0" anchor="b"/>
                </a:tc>
                <a:extLst>
                  <a:ext uri="{0D108BD9-81ED-4DB2-BD59-A6C34878D82A}">
                    <a16:rowId xmlns:a16="http://schemas.microsoft.com/office/drawing/2014/main" val="1004713356"/>
                  </a:ext>
                </a:extLst>
              </a:tr>
            </a:tbl>
          </a:graphicData>
        </a:graphic>
      </p:graphicFrame>
      <p:sp>
        <p:nvSpPr>
          <p:cNvPr id="5" name="TextBox 4">
            <a:extLst>
              <a:ext uri="{FF2B5EF4-FFF2-40B4-BE49-F238E27FC236}">
                <a16:creationId xmlns:a16="http://schemas.microsoft.com/office/drawing/2014/main" id="{20711190-2BE5-003C-12F9-ADB440AF26FA}"/>
              </a:ext>
            </a:extLst>
          </p:cNvPr>
          <p:cNvSpPr txBox="1"/>
          <p:nvPr/>
        </p:nvSpPr>
        <p:spPr>
          <a:xfrm>
            <a:off x="2990088" y="4588931"/>
            <a:ext cx="5367528" cy="276999"/>
          </a:xfrm>
          <a:prstGeom prst="rect">
            <a:avLst/>
          </a:prstGeom>
          <a:noFill/>
        </p:spPr>
        <p:txBody>
          <a:bodyPr wrap="square" lIns="0" tIns="0" rIns="0" bIns="0" rtlCol="0">
            <a:spAutoFit/>
          </a:bodyPr>
          <a:lstStyle/>
          <a:p>
            <a:pPr algn="ctr">
              <a:spcBef>
                <a:spcPts val="600"/>
              </a:spcBef>
              <a:buSzPct val="100000"/>
            </a:pPr>
            <a:r>
              <a:rPr lang="en-AU" dirty="0">
                <a:solidFill>
                  <a:srgbClr val="313131"/>
                </a:solidFill>
              </a:rPr>
              <a:t>What is Ted Stark’s Phone Number?</a:t>
            </a:r>
          </a:p>
        </p:txBody>
      </p:sp>
      <p:sp>
        <p:nvSpPr>
          <p:cNvPr id="6" name="TextBox 5">
            <a:extLst>
              <a:ext uri="{FF2B5EF4-FFF2-40B4-BE49-F238E27FC236}">
                <a16:creationId xmlns:a16="http://schemas.microsoft.com/office/drawing/2014/main" id="{E5BC121D-F46A-E06C-88F9-B4D4F7178CE5}"/>
              </a:ext>
            </a:extLst>
          </p:cNvPr>
          <p:cNvSpPr txBox="1"/>
          <p:nvPr/>
        </p:nvSpPr>
        <p:spPr>
          <a:xfrm>
            <a:off x="3174492" y="5011302"/>
            <a:ext cx="5367528" cy="276999"/>
          </a:xfrm>
          <a:prstGeom prst="rect">
            <a:avLst/>
          </a:prstGeom>
          <a:noFill/>
        </p:spPr>
        <p:txBody>
          <a:bodyPr wrap="square" lIns="0" tIns="0" rIns="0" bIns="0" rtlCol="0">
            <a:spAutoFit/>
          </a:bodyPr>
          <a:lstStyle/>
          <a:p>
            <a:pPr algn="ctr">
              <a:spcBef>
                <a:spcPts val="600"/>
              </a:spcBef>
              <a:buSzPct val="100000"/>
            </a:pPr>
            <a:r>
              <a:rPr lang="en-AU" dirty="0">
                <a:solidFill>
                  <a:srgbClr val="313131"/>
                </a:solidFill>
              </a:rPr>
              <a:t>Find all the People with first name John</a:t>
            </a:r>
          </a:p>
        </p:txBody>
      </p:sp>
      <p:sp>
        <p:nvSpPr>
          <p:cNvPr id="7" name="TextBox 6">
            <a:extLst>
              <a:ext uri="{FF2B5EF4-FFF2-40B4-BE49-F238E27FC236}">
                <a16:creationId xmlns:a16="http://schemas.microsoft.com/office/drawing/2014/main" id="{C560462B-B60A-547E-2AE5-14FB02E7FBC1}"/>
              </a:ext>
            </a:extLst>
          </p:cNvPr>
          <p:cNvSpPr txBox="1"/>
          <p:nvPr/>
        </p:nvSpPr>
        <p:spPr>
          <a:xfrm>
            <a:off x="3174492" y="5468129"/>
            <a:ext cx="5367528" cy="276999"/>
          </a:xfrm>
          <a:prstGeom prst="rect">
            <a:avLst/>
          </a:prstGeom>
          <a:noFill/>
        </p:spPr>
        <p:txBody>
          <a:bodyPr wrap="square" lIns="0" tIns="0" rIns="0" bIns="0" rtlCol="0">
            <a:spAutoFit/>
          </a:bodyPr>
          <a:lstStyle/>
          <a:p>
            <a:pPr algn="ctr">
              <a:spcBef>
                <a:spcPts val="600"/>
              </a:spcBef>
              <a:buSzPct val="100000"/>
            </a:pPr>
            <a:r>
              <a:rPr lang="en-AU" dirty="0">
                <a:solidFill>
                  <a:srgbClr val="313131"/>
                </a:solidFill>
              </a:rPr>
              <a:t>Find all the people who have (02) as the Area Code</a:t>
            </a:r>
          </a:p>
        </p:txBody>
      </p:sp>
      <p:sp>
        <p:nvSpPr>
          <p:cNvPr id="8" name="TextBox 7">
            <a:extLst>
              <a:ext uri="{FF2B5EF4-FFF2-40B4-BE49-F238E27FC236}">
                <a16:creationId xmlns:a16="http://schemas.microsoft.com/office/drawing/2014/main" id="{F45F081C-A65B-F71B-F2A4-B3087334F3FE}"/>
              </a:ext>
            </a:extLst>
          </p:cNvPr>
          <p:cNvSpPr txBox="1"/>
          <p:nvPr/>
        </p:nvSpPr>
        <p:spPr>
          <a:xfrm>
            <a:off x="3174492" y="5987672"/>
            <a:ext cx="5367528" cy="276999"/>
          </a:xfrm>
          <a:prstGeom prst="rect">
            <a:avLst/>
          </a:prstGeom>
          <a:noFill/>
        </p:spPr>
        <p:txBody>
          <a:bodyPr wrap="square" lIns="0" tIns="0" rIns="0" bIns="0" rtlCol="0">
            <a:spAutoFit/>
          </a:bodyPr>
          <a:lstStyle/>
          <a:p>
            <a:pPr algn="ctr">
              <a:spcBef>
                <a:spcPts val="600"/>
              </a:spcBef>
              <a:buSzPct val="100000"/>
            </a:pPr>
            <a:r>
              <a:rPr lang="en-AU" dirty="0">
                <a:solidFill>
                  <a:srgbClr val="313131"/>
                </a:solidFill>
              </a:rPr>
              <a:t>Find all the people with 3 letter names</a:t>
            </a:r>
          </a:p>
        </p:txBody>
      </p:sp>
    </p:spTree>
    <p:extLst>
      <p:ext uri="{BB962C8B-B14F-4D97-AF65-F5344CB8AC3E}">
        <p14:creationId xmlns:p14="http://schemas.microsoft.com/office/powerpoint/2010/main" val="13947482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5801FF7-1BF5-369A-C523-F49A3E5BCC34}"/>
              </a:ext>
            </a:extLst>
          </p:cNvPr>
          <p:cNvCxnSpPr>
            <a:cxnSpLocks/>
          </p:cNvCxnSpPr>
          <p:nvPr/>
        </p:nvCxnSpPr>
        <p:spPr>
          <a:xfrm>
            <a:off x="246888" y="758952"/>
            <a:ext cx="1142085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FCEE268-4055-48DD-B235-9619FE25F84C}"/>
              </a:ext>
            </a:extLst>
          </p:cNvPr>
          <p:cNvSpPr txBox="1"/>
          <p:nvPr/>
        </p:nvSpPr>
        <p:spPr>
          <a:xfrm>
            <a:off x="166878" y="98798"/>
            <a:ext cx="6094476" cy="584775"/>
          </a:xfrm>
          <a:prstGeom prst="rect">
            <a:avLst/>
          </a:prstGeom>
          <a:noFill/>
        </p:spPr>
        <p:txBody>
          <a:bodyPr wrap="square">
            <a:spAutoFit/>
          </a:bodyPr>
          <a:lstStyle/>
          <a:p>
            <a:r>
              <a:rPr lang="en-AU" sz="3200" b="1" i="0" dirty="0">
                <a:effectLst/>
                <a:latin typeface="Söhne"/>
              </a:rPr>
              <a:t>What is a Table</a:t>
            </a:r>
            <a:endParaRPr lang="en-AU" sz="3200" dirty="0"/>
          </a:p>
        </p:txBody>
      </p:sp>
      <p:pic>
        <p:nvPicPr>
          <p:cNvPr id="4" name="Picture 3">
            <a:extLst>
              <a:ext uri="{FF2B5EF4-FFF2-40B4-BE49-F238E27FC236}">
                <a16:creationId xmlns:a16="http://schemas.microsoft.com/office/drawing/2014/main" id="{5B48F6A4-11E0-C0D2-4C82-ECBB1E3DA3B8}"/>
              </a:ext>
            </a:extLst>
          </p:cNvPr>
          <p:cNvPicPr>
            <a:picLocks noChangeAspect="1"/>
          </p:cNvPicPr>
          <p:nvPr/>
        </p:nvPicPr>
        <p:blipFill>
          <a:blip r:embed="rId3"/>
          <a:stretch>
            <a:fillRect/>
          </a:stretch>
        </p:blipFill>
        <p:spPr>
          <a:xfrm>
            <a:off x="3500637" y="834332"/>
            <a:ext cx="8501790" cy="4174249"/>
          </a:xfrm>
          <a:prstGeom prst="rect">
            <a:avLst/>
          </a:prstGeom>
        </p:spPr>
      </p:pic>
      <p:sp>
        <p:nvSpPr>
          <p:cNvPr id="5" name="Text Placeholder 2">
            <a:extLst>
              <a:ext uri="{FF2B5EF4-FFF2-40B4-BE49-F238E27FC236}">
                <a16:creationId xmlns:a16="http://schemas.microsoft.com/office/drawing/2014/main" id="{84878724-E658-2223-5571-0565C3307B61}"/>
              </a:ext>
            </a:extLst>
          </p:cNvPr>
          <p:cNvSpPr txBox="1">
            <a:spLocks/>
          </p:cNvSpPr>
          <p:nvPr/>
        </p:nvSpPr>
        <p:spPr>
          <a:xfrm>
            <a:off x="189573" y="997138"/>
            <a:ext cx="3221139" cy="3337552"/>
          </a:xfrm>
          <a:prstGeom prst="rect">
            <a:avLst/>
          </a:prstGeom>
        </p:spPr>
        <p:txBody>
          <a:bodyPr/>
          <a:lstStyle>
            <a:lvl1pPr marL="0" indent="0" algn="l" defTabSz="914400" rtl="0" eaLnBrk="1" latinLnBrk="0" hangingPunct="1">
              <a:spcBef>
                <a:spcPts val="0"/>
              </a:spcBef>
              <a:spcAft>
                <a:spcPts val="600"/>
              </a:spcAft>
              <a:buSzPct val="100000"/>
              <a:buFontTx/>
              <a:buNone/>
              <a:defRPr sz="12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285750" indent="-285750">
              <a:buFont typeface="Arial" panose="020B0604020202020204" pitchFamily="34" charset="0"/>
              <a:buChar char="•"/>
            </a:pPr>
            <a:r>
              <a:rPr lang="en-AU" sz="1800" dirty="0"/>
              <a:t>A Table is like a sheet/Tab in an Excel File (each has a unique name)</a:t>
            </a:r>
            <a:br>
              <a:rPr lang="en-AU" sz="1800" dirty="0"/>
            </a:br>
            <a:endParaRPr lang="en-AU" sz="1800" dirty="0"/>
          </a:p>
          <a:p>
            <a:pPr marL="285750" indent="-285750">
              <a:buFont typeface="Arial" panose="020B0604020202020204" pitchFamily="34" charset="0"/>
              <a:buChar char="•"/>
            </a:pPr>
            <a:r>
              <a:rPr lang="en-AU" sz="1800" dirty="0"/>
              <a:t>Columns are equivalent in both</a:t>
            </a:r>
            <a:br>
              <a:rPr lang="en-AU" sz="1800" dirty="0"/>
            </a:br>
            <a:endParaRPr lang="en-AU" sz="1800" dirty="0"/>
          </a:p>
          <a:p>
            <a:pPr marL="285750" indent="-285750">
              <a:buFont typeface="Arial" panose="020B0604020202020204" pitchFamily="34" charset="0"/>
              <a:buChar char="•"/>
            </a:pPr>
            <a:r>
              <a:rPr lang="en-AU" sz="1800" dirty="0"/>
              <a:t>Rows are equivalent in both</a:t>
            </a:r>
          </a:p>
        </p:txBody>
      </p:sp>
    </p:spTree>
    <p:extLst>
      <p:ext uri="{BB962C8B-B14F-4D97-AF65-F5344CB8AC3E}">
        <p14:creationId xmlns:p14="http://schemas.microsoft.com/office/powerpoint/2010/main" val="86780720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9D589-644B-61FA-8B6E-65379F5E753E}"/>
              </a:ext>
            </a:extLst>
          </p:cNvPr>
          <p:cNvSpPr>
            <a:spLocks noGrp="1"/>
          </p:cNvSpPr>
          <p:nvPr>
            <p:ph type="title"/>
          </p:nvPr>
        </p:nvSpPr>
        <p:spPr>
          <a:xfrm>
            <a:off x="246888" y="192731"/>
            <a:ext cx="8239486" cy="454969"/>
          </a:xfrm>
        </p:spPr>
        <p:txBody>
          <a:bodyPr/>
          <a:lstStyle/>
          <a:p>
            <a:r>
              <a:rPr lang="en-AU" sz="3200" dirty="0"/>
              <a:t>How do we ‘relate’ tables</a:t>
            </a:r>
          </a:p>
        </p:txBody>
      </p:sp>
      <p:sp>
        <p:nvSpPr>
          <p:cNvPr id="3" name="Text Placeholder 2">
            <a:extLst>
              <a:ext uri="{FF2B5EF4-FFF2-40B4-BE49-F238E27FC236}">
                <a16:creationId xmlns:a16="http://schemas.microsoft.com/office/drawing/2014/main" id="{47DD4A20-9E2A-CD5A-1C71-256BF6048A15}"/>
              </a:ext>
            </a:extLst>
          </p:cNvPr>
          <p:cNvSpPr>
            <a:spLocks noGrp="1"/>
          </p:cNvSpPr>
          <p:nvPr>
            <p:ph type="body" sz="quarter" idx="14"/>
          </p:nvPr>
        </p:nvSpPr>
        <p:spPr>
          <a:xfrm>
            <a:off x="246888" y="1096579"/>
            <a:ext cx="4377004" cy="403037"/>
          </a:xfrm>
        </p:spPr>
        <p:txBody>
          <a:bodyPr/>
          <a:lstStyle/>
          <a:p>
            <a:pPr marL="285750" indent="-285750">
              <a:buFont typeface="Arial" panose="020B0604020202020204" pitchFamily="34" charset="0"/>
              <a:buChar char="•"/>
            </a:pPr>
            <a:r>
              <a:rPr lang="en-AU" sz="1800" dirty="0"/>
              <a:t>Tables join to other tables via </a:t>
            </a:r>
            <a:r>
              <a:rPr lang="en-AU" sz="1800" b="1" dirty="0"/>
              <a:t>relationships</a:t>
            </a:r>
          </a:p>
        </p:txBody>
      </p:sp>
      <p:pic>
        <p:nvPicPr>
          <p:cNvPr id="1026" name="Picture 2" descr="MySQL Sample Database">
            <a:extLst>
              <a:ext uri="{FF2B5EF4-FFF2-40B4-BE49-F238E27FC236}">
                <a16:creationId xmlns:a16="http://schemas.microsoft.com/office/drawing/2014/main" id="{51A7D7A4-8C10-AD9E-7F3C-94F0978FB2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4581" y="981456"/>
            <a:ext cx="6677025" cy="533400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31DAC4F9-C213-B5B4-3CBB-18378CEBE189}"/>
              </a:ext>
            </a:extLst>
          </p:cNvPr>
          <p:cNvCxnSpPr>
            <a:cxnSpLocks/>
          </p:cNvCxnSpPr>
          <p:nvPr/>
        </p:nvCxnSpPr>
        <p:spPr>
          <a:xfrm>
            <a:off x="246888" y="758952"/>
            <a:ext cx="935538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B2303363-B6C5-32D1-8837-9D913F60C0B6}"/>
              </a:ext>
            </a:extLst>
          </p:cNvPr>
          <p:cNvPicPr>
            <a:picLocks noChangeAspect="1"/>
          </p:cNvPicPr>
          <p:nvPr/>
        </p:nvPicPr>
        <p:blipFill>
          <a:blip r:embed="rId4"/>
          <a:stretch>
            <a:fillRect/>
          </a:stretch>
        </p:blipFill>
        <p:spPr>
          <a:xfrm>
            <a:off x="590394" y="2245899"/>
            <a:ext cx="3874110" cy="2805113"/>
          </a:xfrm>
          <a:prstGeom prst="rect">
            <a:avLst/>
          </a:prstGeom>
        </p:spPr>
      </p:pic>
      <p:sp>
        <p:nvSpPr>
          <p:cNvPr id="8" name="TextBox 7">
            <a:extLst>
              <a:ext uri="{FF2B5EF4-FFF2-40B4-BE49-F238E27FC236}">
                <a16:creationId xmlns:a16="http://schemas.microsoft.com/office/drawing/2014/main" id="{98870F32-59D4-9991-9CB9-D556374F64AB}"/>
              </a:ext>
            </a:extLst>
          </p:cNvPr>
          <p:cNvSpPr txBox="1"/>
          <p:nvPr/>
        </p:nvSpPr>
        <p:spPr>
          <a:xfrm>
            <a:off x="1417266" y="1837242"/>
            <a:ext cx="6094476" cy="369332"/>
          </a:xfrm>
          <a:prstGeom prst="rect">
            <a:avLst/>
          </a:prstGeom>
          <a:noFill/>
        </p:spPr>
        <p:txBody>
          <a:bodyPr wrap="square">
            <a:spAutoFit/>
          </a:bodyPr>
          <a:lstStyle/>
          <a:p>
            <a:r>
              <a:rPr lang="en-AU" b="0" i="0" dirty="0">
                <a:solidFill>
                  <a:srgbClr val="282C33"/>
                </a:solidFill>
                <a:effectLst/>
                <a:latin typeface="Graphik"/>
              </a:rPr>
              <a:t>crow's foot notation</a:t>
            </a:r>
            <a:endParaRPr lang="en-AU" dirty="0"/>
          </a:p>
        </p:txBody>
      </p:sp>
    </p:spTree>
    <p:extLst>
      <p:ext uri="{BB962C8B-B14F-4D97-AF65-F5344CB8AC3E}">
        <p14:creationId xmlns:p14="http://schemas.microsoft.com/office/powerpoint/2010/main" val="19803143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0DD6A37-BD6E-239A-5132-EB94D9D8105C}"/>
              </a:ext>
            </a:extLst>
          </p:cNvPr>
          <p:cNvSpPr txBox="1"/>
          <p:nvPr/>
        </p:nvSpPr>
        <p:spPr>
          <a:xfrm>
            <a:off x="246888" y="104206"/>
            <a:ext cx="6096000" cy="584775"/>
          </a:xfrm>
          <a:prstGeom prst="rect">
            <a:avLst/>
          </a:prstGeom>
          <a:noFill/>
        </p:spPr>
        <p:txBody>
          <a:bodyPr wrap="square">
            <a:spAutoFit/>
          </a:bodyPr>
          <a:lstStyle/>
          <a:p>
            <a:r>
              <a:rPr lang="en-AU" sz="3200" b="1" i="0" dirty="0">
                <a:effectLst/>
                <a:latin typeface="Söhne"/>
              </a:rPr>
              <a:t>Keys and Relationships</a:t>
            </a:r>
            <a:endParaRPr lang="en-AU" sz="3200" dirty="0"/>
          </a:p>
        </p:txBody>
      </p:sp>
      <p:cxnSp>
        <p:nvCxnSpPr>
          <p:cNvPr id="3" name="Straight Connector 2">
            <a:extLst>
              <a:ext uri="{FF2B5EF4-FFF2-40B4-BE49-F238E27FC236}">
                <a16:creationId xmlns:a16="http://schemas.microsoft.com/office/drawing/2014/main" id="{3654F6D5-892C-0B90-2D8A-AEECB7A945E1}"/>
              </a:ext>
            </a:extLst>
          </p:cNvPr>
          <p:cNvCxnSpPr>
            <a:cxnSpLocks/>
          </p:cNvCxnSpPr>
          <p:nvPr/>
        </p:nvCxnSpPr>
        <p:spPr>
          <a:xfrm>
            <a:off x="246888" y="758952"/>
            <a:ext cx="11356848"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99CE03D7-53A7-A17A-3A8F-20BADA8CBC5C}"/>
              </a:ext>
            </a:extLst>
          </p:cNvPr>
          <p:cNvGrpSpPr/>
          <p:nvPr/>
        </p:nvGrpSpPr>
        <p:grpSpPr>
          <a:xfrm>
            <a:off x="3840863" y="907923"/>
            <a:ext cx="6747333" cy="4714875"/>
            <a:chOff x="3840863" y="907923"/>
            <a:chExt cx="6747333" cy="4714875"/>
          </a:xfrm>
        </p:grpSpPr>
        <p:pic>
          <p:nvPicPr>
            <p:cNvPr id="6" name="Picture 5">
              <a:extLst>
                <a:ext uri="{FF2B5EF4-FFF2-40B4-BE49-F238E27FC236}">
                  <a16:creationId xmlns:a16="http://schemas.microsoft.com/office/drawing/2014/main" id="{6CB25DF7-71BC-B649-118E-1079DD85717C}"/>
                </a:ext>
              </a:extLst>
            </p:cNvPr>
            <p:cNvPicPr>
              <a:picLocks noChangeAspect="1"/>
            </p:cNvPicPr>
            <p:nvPr/>
          </p:nvPicPr>
          <p:blipFill>
            <a:blip r:embed="rId3"/>
            <a:stretch>
              <a:fillRect/>
            </a:stretch>
          </p:blipFill>
          <p:spPr>
            <a:xfrm>
              <a:off x="4920821" y="907923"/>
              <a:ext cx="5667375" cy="2219325"/>
            </a:xfrm>
            <a:prstGeom prst="rect">
              <a:avLst/>
            </a:prstGeom>
          </p:spPr>
        </p:pic>
        <p:pic>
          <p:nvPicPr>
            <p:cNvPr id="9" name="Picture 8">
              <a:extLst>
                <a:ext uri="{FF2B5EF4-FFF2-40B4-BE49-F238E27FC236}">
                  <a16:creationId xmlns:a16="http://schemas.microsoft.com/office/drawing/2014/main" id="{4CFADE7F-E970-971E-118B-08CD35FFDA3D}"/>
                </a:ext>
              </a:extLst>
            </p:cNvPr>
            <p:cNvPicPr>
              <a:picLocks noChangeAspect="1"/>
            </p:cNvPicPr>
            <p:nvPr/>
          </p:nvPicPr>
          <p:blipFill>
            <a:blip r:embed="rId4"/>
            <a:stretch>
              <a:fillRect/>
            </a:stretch>
          </p:blipFill>
          <p:spPr>
            <a:xfrm>
              <a:off x="3840863" y="3127248"/>
              <a:ext cx="4867275" cy="2495550"/>
            </a:xfrm>
            <a:prstGeom prst="rect">
              <a:avLst/>
            </a:prstGeom>
          </p:spPr>
        </p:pic>
      </p:grpSp>
      <p:sp>
        <p:nvSpPr>
          <p:cNvPr id="10" name="TextBox 9">
            <a:extLst>
              <a:ext uri="{FF2B5EF4-FFF2-40B4-BE49-F238E27FC236}">
                <a16:creationId xmlns:a16="http://schemas.microsoft.com/office/drawing/2014/main" id="{B666D1E6-624C-1063-8A98-9DB6145D1F3C}"/>
              </a:ext>
            </a:extLst>
          </p:cNvPr>
          <p:cNvSpPr txBox="1"/>
          <p:nvPr/>
        </p:nvSpPr>
        <p:spPr>
          <a:xfrm>
            <a:off x="246888" y="997131"/>
            <a:ext cx="4457324" cy="3154710"/>
          </a:xfrm>
          <a:prstGeom prst="rect">
            <a:avLst/>
          </a:prstGeom>
          <a:noFill/>
        </p:spPr>
        <p:txBody>
          <a:bodyPr wrap="square" lIns="0" tIns="0" rIns="0" bIns="0" rtlCol="0">
            <a:spAutoFit/>
          </a:bodyPr>
          <a:lstStyle/>
          <a:p>
            <a:pPr marL="203200" indent="-203200">
              <a:spcBef>
                <a:spcPts val="600"/>
              </a:spcBef>
              <a:buSzPct val="100000"/>
              <a:buFont typeface="Arial"/>
              <a:buChar char="•"/>
            </a:pPr>
            <a:r>
              <a:rPr lang="en-AU" dirty="0">
                <a:solidFill>
                  <a:srgbClr val="313131"/>
                </a:solidFill>
              </a:rPr>
              <a:t>Each Table in a relational database should have a defined Primary Key</a:t>
            </a:r>
          </a:p>
          <a:p>
            <a:pPr marL="203200" indent="-203200">
              <a:spcBef>
                <a:spcPts val="600"/>
              </a:spcBef>
              <a:buSzPct val="100000"/>
              <a:buFont typeface="Arial"/>
              <a:buChar char="•"/>
            </a:pPr>
            <a:endParaRPr lang="en-AU" dirty="0">
              <a:solidFill>
                <a:srgbClr val="313131"/>
              </a:solidFill>
            </a:endParaRPr>
          </a:p>
          <a:p>
            <a:pPr marL="203200" indent="-203200">
              <a:spcBef>
                <a:spcPts val="600"/>
              </a:spcBef>
              <a:buSzPct val="100000"/>
              <a:buFont typeface="Arial"/>
              <a:buChar char="•"/>
            </a:pPr>
            <a:r>
              <a:rPr lang="en-AU" dirty="0">
                <a:solidFill>
                  <a:srgbClr val="313131"/>
                </a:solidFill>
              </a:rPr>
              <a:t>The Primary key must be unique</a:t>
            </a:r>
          </a:p>
          <a:p>
            <a:pPr marL="203200" indent="-203200">
              <a:spcBef>
                <a:spcPts val="600"/>
              </a:spcBef>
              <a:buSzPct val="100000"/>
              <a:buFont typeface="Arial"/>
              <a:buChar char="•"/>
            </a:pPr>
            <a:endParaRPr lang="en-AU" dirty="0">
              <a:solidFill>
                <a:srgbClr val="313131"/>
              </a:solidFill>
            </a:endParaRPr>
          </a:p>
          <a:p>
            <a:pPr marL="203200" indent="-203200">
              <a:spcBef>
                <a:spcPts val="600"/>
              </a:spcBef>
              <a:buSzPct val="100000"/>
              <a:buFont typeface="Arial"/>
              <a:buChar char="•"/>
            </a:pPr>
            <a:r>
              <a:rPr lang="en-AU" dirty="0">
                <a:solidFill>
                  <a:srgbClr val="313131"/>
                </a:solidFill>
              </a:rPr>
              <a:t>To link a table to another table, it needs to have the primary key of the parent table known as a Foreign key</a:t>
            </a:r>
            <a:br>
              <a:rPr lang="en-AU" dirty="0">
                <a:solidFill>
                  <a:srgbClr val="313131"/>
                </a:solidFill>
              </a:rPr>
            </a:br>
            <a:endParaRPr lang="en-AU" dirty="0">
              <a:solidFill>
                <a:srgbClr val="313131"/>
              </a:solidFill>
            </a:endParaRPr>
          </a:p>
          <a:p>
            <a:pPr marL="203200" indent="-203200">
              <a:spcBef>
                <a:spcPts val="600"/>
              </a:spcBef>
              <a:buSzPct val="100000"/>
              <a:buFont typeface="Arial"/>
              <a:buChar char="•"/>
            </a:pPr>
            <a:endParaRPr lang="en-AU" dirty="0">
              <a:solidFill>
                <a:srgbClr val="313131"/>
              </a:solidFill>
            </a:endParaRPr>
          </a:p>
        </p:txBody>
      </p:sp>
      <p:pic>
        <p:nvPicPr>
          <p:cNvPr id="19458" name="Picture 2" descr="Key to Relationships : r/ProgrammerHumor">
            <a:extLst>
              <a:ext uri="{FF2B5EF4-FFF2-40B4-BE49-F238E27FC236}">
                <a16:creationId xmlns:a16="http://schemas.microsoft.com/office/drawing/2014/main" id="{20C48BBE-AAF9-1F15-CCC7-AD36A69BAB4A}"/>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8924747" y="3276218"/>
            <a:ext cx="3020365" cy="3511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016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252E7-71DE-8CE7-B1FE-BAC76A0033B5}"/>
              </a:ext>
            </a:extLst>
          </p:cNvPr>
          <p:cNvSpPr>
            <a:spLocks noGrp="1"/>
          </p:cNvSpPr>
          <p:nvPr>
            <p:ph type="title"/>
          </p:nvPr>
        </p:nvSpPr>
        <p:spPr>
          <a:xfrm>
            <a:off x="442728" y="175968"/>
            <a:ext cx="8239486" cy="454969"/>
          </a:xfrm>
        </p:spPr>
        <p:txBody>
          <a:bodyPr/>
          <a:lstStyle/>
          <a:p>
            <a:r>
              <a:rPr lang="en-AU" sz="3600" dirty="0"/>
              <a:t>Other types of Keys</a:t>
            </a:r>
          </a:p>
        </p:txBody>
      </p:sp>
      <p:pic>
        <p:nvPicPr>
          <p:cNvPr id="18434" name="Picture 2" descr="SQL Server Keys- Primary Key, Foreign Key, Alternate Key - Power BI Docs">
            <a:extLst>
              <a:ext uri="{FF2B5EF4-FFF2-40B4-BE49-F238E27FC236}">
                <a16:creationId xmlns:a16="http://schemas.microsoft.com/office/drawing/2014/main" id="{63812660-4612-4874-5FB7-C682475B58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622" y="1781175"/>
            <a:ext cx="9153525" cy="329565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A7B2B19F-F75C-114C-22A2-DD193C9FC43B}"/>
              </a:ext>
            </a:extLst>
          </p:cNvPr>
          <p:cNvCxnSpPr>
            <a:cxnSpLocks/>
          </p:cNvCxnSpPr>
          <p:nvPr/>
        </p:nvCxnSpPr>
        <p:spPr>
          <a:xfrm>
            <a:off x="246888" y="758952"/>
            <a:ext cx="935538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18436" name="Picture 4" descr="Primary key on two columns SQL Server - YouTube">
            <a:extLst>
              <a:ext uri="{FF2B5EF4-FFF2-40B4-BE49-F238E27FC236}">
                <a16:creationId xmlns:a16="http://schemas.microsoft.com/office/drawing/2014/main" id="{5A8636DB-6D24-7BC9-2A31-E1E408708685}"/>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952572" y="4473322"/>
            <a:ext cx="4239428" cy="2384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45433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0DD6A37-BD6E-239A-5132-EB94D9D8105C}"/>
              </a:ext>
            </a:extLst>
          </p:cNvPr>
          <p:cNvSpPr txBox="1"/>
          <p:nvPr/>
        </p:nvSpPr>
        <p:spPr>
          <a:xfrm>
            <a:off x="246888" y="94920"/>
            <a:ext cx="6096000" cy="584775"/>
          </a:xfrm>
          <a:prstGeom prst="rect">
            <a:avLst/>
          </a:prstGeom>
          <a:noFill/>
        </p:spPr>
        <p:txBody>
          <a:bodyPr wrap="square">
            <a:spAutoFit/>
          </a:bodyPr>
          <a:lstStyle/>
          <a:p>
            <a:r>
              <a:rPr lang="en-AU" sz="3200" b="1" i="0" dirty="0">
                <a:effectLst/>
                <a:latin typeface="Söhne"/>
              </a:rPr>
              <a:t>Some key Terms</a:t>
            </a:r>
            <a:endParaRPr lang="en-AU" sz="3200" dirty="0"/>
          </a:p>
        </p:txBody>
      </p:sp>
      <p:cxnSp>
        <p:nvCxnSpPr>
          <p:cNvPr id="2" name="Straight Connector 1">
            <a:extLst>
              <a:ext uri="{FF2B5EF4-FFF2-40B4-BE49-F238E27FC236}">
                <a16:creationId xmlns:a16="http://schemas.microsoft.com/office/drawing/2014/main" id="{FD2B81EF-BBD6-FB1F-0683-FDF165053E79}"/>
              </a:ext>
            </a:extLst>
          </p:cNvPr>
          <p:cNvCxnSpPr>
            <a:cxnSpLocks/>
          </p:cNvCxnSpPr>
          <p:nvPr/>
        </p:nvCxnSpPr>
        <p:spPr>
          <a:xfrm>
            <a:off x="246888" y="758952"/>
            <a:ext cx="1128369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F2617B2-1886-AB47-B12D-7878FC2D6086}"/>
              </a:ext>
            </a:extLst>
          </p:cNvPr>
          <p:cNvSpPr txBox="1"/>
          <p:nvPr/>
        </p:nvSpPr>
        <p:spPr>
          <a:xfrm>
            <a:off x="246888" y="982622"/>
            <a:ext cx="4187952" cy="2973122"/>
          </a:xfrm>
          <a:prstGeom prst="rect">
            <a:avLst/>
          </a:prstGeom>
          <a:noFill/>
        </p:spPr>
        <p:txBody>
          <a:bodyPr wrap="square">
            <a:spAutoFit/>
          </a:bodyPr>
          <a:lstStyle/>
          <a:p>
            <a:pPr eaLnBrk="1" hangingPunct="1">
              <a:lnSpc>
                <a:spcPct val="90000"/>
              </a:lnSpc>
            </a:pPr>
            <a:r>
              <a:rPr lang="en-US" altLang="en-US" dirty="0"/>
              <a:t>Cluster (Server)</a:t>
            </a:r>
          </a:p>
          <a:p>
            <a:pPr marL="342900" indent="-342900" eaLnBrk="1" hangingPunct="1">
              <a:lnSpc>
                <a:spcPct val="90000"/>
              </a:lnSpc>
              <a:buFont typeface="Arial" panose="020B0604020202020204" pitchFamily="34" charset="0"/>
              <a:buChar char="•"/>
            </a:pPr>
            <a:r>
              <a:rPr lang="en-US" altLang="en-US" sz="1400" dirty="0"/>
              <a:t>The physical Cluster (Could be a on-prem sever or a Virtual Machine in the Cloud)</a:t>
            </a:r>
            <a:br>
              <a:rPr lang="en-US" altLang="en-US" sz="1400" dirty="0"/>
            </a:br>
            <a:endParaRPr lang="en-US" altLang="en-US" sz="1400" dirty="0"/>
          </a:p>
          <a:p>
            <a:pPr eaLnBrk="1" hangingPunct="1">
              <a:lnSpc>
                <a:spcPct val="90000"/>
              </a:lnSpc>
            </a:pPr>
            <a:r>
              <a:rPr lang="en-US" altLang="en-US" dirty="0"/>
              <a:t>Catalog</a:t>
            </a:r>
            <a:r>
              <a:rPr lang="en-US" altLang="en-US" sz="1600" dirty="0"/>
              <a:t> (Database)</a:t>
            </a:r>
            <a:endParaRPr lang="en-US" altLang="en-US" sz="1400" dirty="0"/>
          </a:p>
          <a:p>
            <a:pPr marL="342900" indent="-342900">
              <a:lnSpc>
                <a:spcPct val="90000"/>
              </a:lnSpc>
              <a:buFont typeface="Arial" panose="020B0604020202020204" pitchFamily="34" charset="0"/>
              <a:buChar char="•"/>
            </a:pPr>
            <a:r>
              <a:rPr lang="en-US" altLang="en-US" sz="1400" dirty="0"/>
              <a:t>A set of schemas that constitute the description of a database (usually just referred as the “Database”)</a:t>
            </a:r>
            <a:br>
              <a:rPr lang="en-US" altLang="en-US" sz="1400" dirty="0"/>
            </a:br>
            <a:endParaRPr lang="en-US" altLang="en-US" sz="1400" dirty="0"/>
          </a:p>
          <a:p>
            <a:pPr eaLnBrk="1" hangingPunct="1">
              <a:lnSpc>
                <a:spcPct val="90000"/>
              </a:lnSpc>
            </a:pPr>
            <a:r>
              <a:rPr lang="en-US" altLang="en-US" dirty="0"/>
              <a:t>Schema</a:t>
            </a:r>
            <a:endParaRPr lang="en-US" altLang="en-US" sz="1600" dirty="0"/>
          </a:p>
          <a:p>
            <a:pPr marL="342900" indent="-342900">
              <a:lnSpc>
                <a:spcPct val="90000"/>
              </a:lnSpc>
              <a:buFont typeface="Arial" panose="020B0604020202020204" pitchFamily="34" charset="0"/>
              <a:buChar char="•"/>
            </a:pPr>
            <a:r>
              <a:rPr lang="en-US" altLang="en-US" sz="1400" dirty="0"/>
              <a:t>The structure that contains descriptions of objects created by a user (base tables, views, constraints)</a:t>
            </a:r>
            <a:br>
              <a:rPr lang="en-US" altLang="en-US" sz="1400" dirty="0"/>
            </a:br>
            <a:br>
              <a:rPr lang="en-US" altLang="en-US" sz="1400" dirty="0"/>
            </a:br>
            <a:endParaRPr lang="en-US" altLang="en-US" sz="1400" dirty="0"/>
          </a:p>
        </p:txBody>
      </p:sp>
      <p:pic>
        <p:nvPicPr>
          <p:cNvPr id="12290" name="Picture 2" descr="Diagram showing nesting boxes representing how connecting on a port gets you to cluster (a database server) which contains one or more Catalogs (a database) each of which contains one or more Schemas (a namespace) each of which contains tables each of which has rows.">
            <a:extLst>
              <a:ext uri="{FF2B5EF4-FFF2-40B4-BE49-F238E27FC236}">
                <a16:creationId xmlns:a16="http://schemas.microsoft.com/office/drawing/2014/main" id="{B5EE4613-A1F3-C404-AB3A-5BCFD1B15A81}"/>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75729" y="1649692"/>
            <a:ext cx="3534317" cy="305598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9A4DCC9A-5634-76B7-A9EE-C0D8BCCDFAB9}"/>
              </a:ext>
            </a:extLst>
          </p:cNvPr>
          <p:cNvPicPr>
            <a:picLocks noChangeAspect="1"/>
          </p:cNvPicPr>
          <p:nvPr/>
        </p:nvPicPr>
        <p:blipFill>
          <a:blip r:embed="rId4"/>
          <a:stretch>
            <a:fillRect/>
          </a:stretch>
        </p:blipFill>
        <p:spPr>
          <a:xfrm>
            <a:off x="8641498" y="1046630"/>
            <a:ext cx="3362325" cy="3962400"/>
          </a:xfrm>
          <a:prstGeom prst="rect">
            <a:avLst/>
          </a:prstGeom>
        </p:spPr>
      </p:pic>
    </p:spTree>
    <p:extLst>
      <p:ext uri="{BB962C8B-B14F-4D97-AF65-F5344CB8AC3E}">
        <p14:creationId xmlns:p14="http://schemas.microsoft.com/office/powerpoint/2010/main" val="32864173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0DD6A37-BD6E-239A-5132-EB94D9D8105C}"/>
              </a:ext>
            </a:extLst>
          </p:cNvPr>
          <p:cNvSpPr txBox="1"/>
          <p:nvPr/>
        </p:nvSpPr>
        <p:spPr>
          <a:xfrm>
            <a:off x="246888" y="94920"/>
            <a:ext cx="6096000" cy="584775"/>
          </a:xfrm>
          <a:prstGeom prst="rect">
            <a:avLst/>
          </a:prstGeom>
          <a:noFill/>
        </p:spPr>
        <p:txBody>
          <a:bodyPr wrap="square">
            <a:spAutoFit/>
          </a:bodyPr>
          <a:lstStyle/>
          <a:p>
            <a:r>
              <a:rPr lang="en-AU" sz="3200" b="1" i="0" dirty="0">
                <a:effectLst/>
                <a:latin typeface="Söhne"/>
              </a:rPr>
              <a:t>Some key Terms</a:t>
            </a:r>
            <a:endParaRPr lang="en-AU" sz="3200" dirty="0"/>
          </a:p>
        </p:txBody>
      </p:sp>
      <p:cxnSp>
        <p:nvCxnSpPr>
          <p:cNvPr id="2" name="Straight Connector 1">
            <a:extLst>
              <a:ext uri="{FF2B5EF4-FFF2-40B4-BE49-F238E27FC236}">
                <a16:creationId xmlns:a16="http://schemas.microsoft.com/office/drawing/2014/main" id="{FD2B81EF-BBD6-FB1F-0683-FDF165053E79}"/>
              </a:ext>
            </a:extLst>
          </p:cNvPr>
          <p:cNvCxnSpPr>
            <a:cxnSpLocks/>
          </p:cNvCxnSpPr>
          <p:nvPr/>
        </p:nvCxnSpPr>
        <p:spPr>
          <a:xfrm>
            <a:off x="246888" y="758952"/>
            <a:ext cx="1128369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5451D478-F069-7135-7688-88FD5D557DC2}"/>
              </a:ext>
            </a:extLst>
          </p:cNvPr>
          <p:cNvSpPr txBox="1"/>
          <p:nvPr/>
        </p:nvSpPr>
        <p:spPr>
          <a:xfrm>
            <a:off x="322704" y="1067833"/>
            <a:ext cx="5255135" cy="4635115"/>
          </a:xfrm>
          <a:prstGeom prst="rect">
            <a:avLst/>
          </a:prstGeom>
          <a:noFill/>
        </p:spPr>
        <p:txBody>
          <a:bodyPr wrap="square">
            <a:spAutoFit/>
          </a:bodyPr>
          <a:lstStyle/>
          <a:p>
            <a:pPr eaLnBrk="1" hangingPunct="1">
              <a:lnSpc>
                <a:spcPct val="90000"/>
              </a:lnSpc>
            </a:pPr>
            <a:r>
              <a:rPr lang="en-US" altLang="en-US" dirty="0"/>
              <a:t>Data Manipulation Language (DML)</a:t>
            </a:r>
          </a:p>
          <a:p>
            <a:pPr marL="342900" indent="-342900">
              <a:lnSpc>
                <a:spcPct val="90000"/>
              </a:lnSpc>
              <a:buFont typeface="Arial" panose="020B0604020202020204" pitchFamily="34" charset="0"/>
              <a:buChar char="•"/>
            </a:pPr>
            <a:r>
              <a:rPr lang="en-US" altLang="en-US" sz="1400" dirty="0"/>
              <a:t>Commands that maintain and query a database</a:t>
            </a:r>
            <a:br>
              <a:rPr lang="en-US" altLang="en-US" sz="1400" dirty="0"/>
            </a:br>
            <a:r>
              <a:rPr lang="en-US" altLang="en-US" sz="1400" b="1" dirty="0"/>
              <a:t>SELECT, INSERT, UPDATE, DELETE</a:t>
            </a:r>
            <a:br>
              <a:rPr lang="en-US" altLang="en-US" sz="1800" b="1" dirty="0"/>
            </a:br>
            <a:endParaRPr lang="en-US" altLang="en-US" dirty="0"/>
          </a:p>
          <a:p>
            <a:pPr eaLnBrk="1" hangingPunct="1">
              <a:lnSpc>
                <a:spcPct val="90000"/>
              </a:lnSpc>
            </a:pPr>
            <a:r>
              <a:rPr lang="en-US" altLang="en-US" dirty="0"/>
              <a:t>Data Definition Language (DDL)</a:t>
            </a:r>
          </a:p>
          <a:p>
            <a:pPr marL="342900" indent="-342900">
              <a:lnSpc>
                <a:spcPct val="90000"/>
              </a:lnSpc>
              <a:buFont typeface="Arial" panose="020B0604020202020204" pitchFamily="34" charset="0"/>
              <a:buChar char="•"/>
            </a:pPr>
            <a:r>
              <a:rPr lang="en-US" altLang="en-US" sz="1400" dirty="0"/>
              <a:t>Commands that define a database, including creating, altering, and dropping tables and establishing constraints</a:t>
            </a:r>
            <a:br>
              <a:rPr lang="en-US" altLang="en-US" sz="1400" dirty="0"/>
            </a:br>
            <a:r>
              <a:rPr lang="en-US" altLang="en-US" sz="1400" b="1" dirty="0"/>
              <a:t>CREATE, DROP, ALTER, TRUNCATE</a:t>
            </a:r>
            <a:br>
              <a:rPr lang="en-US" altLang="en-US" sz="1400" dirty="0"/>
            </a:br>
            <a:br>
              <a:rPr lang="en-US" altLang="en-US" sz="1400" dirty="0"/>
            </a:br>
            <a:endParaRPr lang="en-US" altLang="en-US" sz="1400" dirty="0"/>
          </a:p>
          <a:p>
            <a:pPr eaLnBrk="1" hangingPunct="1">
              <a:lnSpc>
                <a:spcPct val="90000"/>
              </a:lnSpc>
            </a:pPr>
            <a:r>
              <a:rPr lang="en-US" altLang="en-US" dirty="0"/>
              <a:t>Data Control Language (DCL)</a:t>
            </a:r>
          </a:p>
          <a:p>
            <a:pPr marL="342900" indent="-342900">
              <a:lnSpc>
                <a:spcPct val="90000"/>
              </a:lnSpc>
              <a:buFont typeface="Arial" panose="020B0604020202020204" pitchFamily="34" charset="0"/>
              <a:buChar char="•"/>
            </a:pPr>
            <a:r>
              <a:rPr lang="en-US" altLang="en-US" sz="1400" dirty="0"/>
              <a:t>Commands that control a database, including administering privileges and committing data</a:t>
            </a:r>
            <a:br>
              <a:rPr lang="en-US" altLang="en-US" sz="1400" dirty="0"/>
            </a:br>
            <a:r>
              <a:rPr lang="en-US" altLang="en-US" sz="1400" b="1" dirty="0"/>
              <a:t>GRANT, REVOKE</a:t>
            </a:r>
          </a:p>
          <a:p>
            <a:pPr marL="342900" indent="-342900">
              <a:lnSpc>
                <a:spcPct val="90000"/>
              </a:lnSpc>
              <a:buFont typeface="Arial" panose="020B0604020202020204" pitchFamily="34" charset="0"/>
              <a:buChar char="•"/>
            </a:pPr>
            <a:endParaRPr lang="en-US" altLang="en-US" sz="1400" b="1" dirty="0"/>
          </a:p>
          <a:p>
            <a:pPr eaLnBrk="1" hangingPunct="1">
              <a:lnSpc>
                <a:spcPct val="90000"/>
              </a:lnSpc>
            </a:pPr>
            <a:r>
              <a:rPr lang="en-US" altLang="en-US" dirty="0"/>
              <a:t>Transaction Control Language (TCL)</a:t>
            </a:r>
          </a:p>
          <a:p>
            <a:pPr marL="342900" indent="-342900">
              <a:lnSpc>
                <a:spcPct val="90000"/>
              </a:lnSpc>
              <a:buFont typeface="Arial" panose="020B0604020202020204" pitchFamily="34" charset="0"/>
              <a:buChar char="•"/>
            </a:pPr>
            <a:r>
              <a:rPr lang="en-US" altLang="en-US" sz="1400" dirty="0"/>
              <a:t>Commands that control a database, including administering privileges and committing data</a:t>
            </a:r>
            <a:br>
              <a:rPr lang="en-US" altLang="en-US" sz="1400" dirty="0"/>
            </a:br>
            <a:r>
              <a:rPr lang="en-US" altLang="en-US" sz="1400" b="1" dirty="0"/>
              <a:t>COMMIT, SAVE POINT, ROLL BACK</a:t>
            </a:r>
          </a:p>
          <a:p>
            <a:pPr marL="342900" indent="-342900">
              <a:lnSpc>
                <a:spcPct val="90000"/>
              </a:lnSpc>
              <a:buFont typeface="Arial" panose="020B0604020202020204" pitchFamily="34" charset="0"/>
              <a:buChar char="•"/>
            </a:pPr>
            <a:endParaRPr lang="en-US" altLang="en-US" sz="1400" b="1" dirty="0"/>
          </a:p>
          <a:p>
            <a:pPr marL="342900" indent="-342900">
              <a:lnSpc>
                <a:spcPct val="90000"/>
              </a:lnSpc>
              <a:buFont typeface="Arial" panose="020B0604020202020204" pitchFamily="34" charset="0"/>
              <a:buChar char="•"/>
            </a:pPr>
            <a:endParaRPr lang="en-US" altLang="en-US" sz="1400" b="1" dirty="0"/>
          </a:p>
          <a:p>
            <a:pPr marL="342900" indent="-342900">
              <a:lnSpc>
                <a:spcPct val="90000"/>
              </a:lnSpc>
              <a:buFont typeface="Arial" panose="020B0604020202020204" pitchFamily="34" charset="0"/>
              <a:buChar char="•"/>
            </a:pPr>
            <a:endParaRPr lang="en-US" altLang="en-US" sz="1400" b="1" dirty="0"/>
          </a:p>
        </p:txBody>
      </p:sp>
      <p:pic>
        <p:nvPicPr>
          <p:cNvPr id="14338" name="Picture 2" descr="SQL Commands: DDL, DML, DCL, TCL K21Academy | lacienciadelcafe.com.ar">
            <a:extLst>
              <a:ext uri="{FF2B5EF4-FFF2-40B4-BE49-F238E27FC236}">
                <a16:creationId xmlns:a16="http://schemas.microsoft.com/office/drawing/2014/main" id="{490BC136-21E1-F589-8442-F7A84534DC17}"/>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750814" y="758952"/>
            <a:ext cx="577977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3203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B1D36E-967C-544A-48DC-458D2AD62640}"/>
              </a:ext>
            </a:extLst>
          </p:cNvPr>
          <p:cNvSpPr>
            <a:spLocks noGrp="1"/>
          </p:cNvSpPr>
          <p:nvPr>
            <p:ph type="title"/>
          </p:nvPr>
        </p:nvSpPr>
        <p:spPr>
          <a:xfrm>
            <a:off x="188976" y="203400"/>
            <a:ext cx="8239486" cy="454969"/>
          </a:xfrm>
        </p:spPr>
        <p:txBody>
          <a:bodyPr/>
          <a:lstStyle/>
          <a:p>
            <a:r>
              <a:rPr lang="en-AU" sz="3200" dirty="0"/>
              <a:t>Normalisation and </a:t>
            </a:r>
            <a:r>
              <a:rPr lang="en-AU" sz="3200" dirty="0" err="1"/>
              <a:t>denormalisation</a:t>
            </a:r>
            <a:endParaRPr lang="en-AU" sz="3200" dirty="0"/>
          </a:p>
        </p:txBody>
      </p:sp>
      <p:cxnSp>
        <p:nvCxnSpPr>
          <p:cNvPr id="3" name="Straight Connector 2">
            <a:extLst>
              <a:ext uri="{FF2B5EF4-FFF2-40B4-BE49-F238E27FC236}">
                <a16:creationId xmlns:a16="http://schemas.microsoft.com/office/drawing/2014/main" id="{173F0DE6-8363-3A1B-CD06-F580FF9DCA37}"/>
              </a:ext>
            </a:extLst>
          </p:cNvPr>
          <p:cNvCxnSpPr>
            <a:cxnSpLocks/>
          </p:cNvCxnSpPr>
          <p:nvPr/>
        </p:nvCxnSpPr>
        <p:spPr>
          <a:xfrm>
            <a:off x="246888" y="758952"/>
            <a:ext cx="935538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23554" name="Picture 2" descr="🔍 SQL Interview Question Series Day 2: Normalization vs Denormalization 🚦  | Pragya Rathi posted on the topic | LinkedIn">
            <a:extLst>
              <a:ext uri="{FF2B5EF4-FFF2-40B4-BE49-F238E27FC236}">
                <a16:creationId xmlns:a16="http://schemas.microsoft.com/office/drawing/2014/main" id="{E20EF92F-9D39-C7CE-426A-67889B51AF57}"/>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88976" y="1739146"/>
            <a:ext cx="5615231" cy="411003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780436A-1991-D362-2389-E0447722C64C}"/>
              </a:ext>
            </a:extLst>
          </p:cNvPr>
          <p:cNvSpPr txBox="1"/>
          <p:nvPr/>
        </p:nvSpPr>
        <p:spPr>
          <a:xfrm>
            <a:off x="188976" y="1008817"/>
            <a:ext cx="6121908" cy="646331"/>
          </a:xfrm>
          <a:prstGeom prst="rect">
            <a:avLst/>
          </a:prstGeom>
          <a:noFill/>
        </p:spPr>
        <p:txBody>
          <a:bodyPr wrap="square">
            <a:spAutoFit/>
          </a:bodyPr>
          <a:lstStyle/>
          <a:p>
            <a:pPr marL="285750" indent="-285750">
              <a:buFont typeface="Arial" panose="020B0604020202020204" pitchFamily="34" charset="0"/>
              <a:buChar char="•"/>
            </a:pPr>
            <a:r>
              <a:rPr lang="en-AU" b="0" i="0" dirty="0">
                <a:effectLst/>
                <a:latin typeface="Arial" panose="020B0604020202020204" pitchFamily="34" charset="0"/>
                <a:cs typeface="Arial" panose="020B0604020202020204" pitchFamily="34" charset="0"/>
              </a:rPr>
              <a:t>Normalisation = Divide data into more tables</a:t>
            </a:r>
          </a:p>
          <a:p>
            <a:pPr marL="285750" indent="-285750">
              <a:buFont typeface="Arial" panose="020B0604020202020204" pitchFamily="34" charset="0"/>
              <a:buChar char="•"/>
            </a:pPr>
            <a:r>
              <a:rPr lang="en-AU" dirty="0" err="1">
                <a:latin typeface="Arial" panose="020B0604020202020204" pitchFamily="34" charset="0"/>
                <a:cs typeface="Arial" panose="020B0604020202020204" pitchFamily="34" charset="0"/>
              </a:rPr>
              <a:t>Denormalisation</a:t>
            </a:r>
            <a:r>
              <a:rPr lang="en-AU" dirty="0">
                <a:latin typeface="Arial" panose="020B0604020202020204" pitchFamily="34" charset="0"/>
                <a:cs typeface="Arial" panose="020B0604020202020204" pitchFamily="34" charset="0"/>
              </a:rPr>
              <a:t> = Combine Data into fewer tables</a:t>
            </a:r>
          </a:p>
        </p:txBody>
      </p:sp>
      <p:pic>
        <p:nvPicPr>
          <p:cNvPr id="11" name="Picture 10">
            <a:extLst>
              <a:ext uri="{FF2B5EF4-FFF2-40B4-BE49-F238E27FC236}">
                <a16:creationId xmlns:a16="http://schemas.microsoft.com/office/drawing/2014/main" id="{25B78961-E9A8-90A7-0DAE-B2556665423A}"/>
              </a:ext>
            </a:extLst>
          </p:cNvPr>
          <p:cNvPicPr>
            <a:picLocks noChangeAspect="1"/>
          </p:cNvPicPr>
          <p:nvPr/>
        </p:nvPicPr>
        <p:blipFill>
          <a:blip r:embed="rId4"/>
          <a:stretch>
            <a:fillRect/>
          </a:stretch>
        </p:blipFill>
        <p:spPr>
          <a:xfrm>
            <a:off x="6202435" y="2143506"/>
            <a:ext cx="5501885" cy="2155709"/>
          </a:xfrm>
          <a:prstGeom prst="rect">
            <a:avLst/>
          </a:prstGeom>
        </p:spPr>
      </p:pic>
      <p:sp>
        <p:nvSpPr>
          <p:cNvPr id="12" name="TextBox 11">
            <a:extLst>
              <a:ext uri="{FF2B5EF4-FFF2-40B4-BE49-F238E27FC236}">
                <a16:creationId xmlns:a16="http://schemas.microsoft.com/office/drawing/2014/main" id="{0784BD4B-CE05-9038-2FFC-5C075307B5FE}"/>
              </a:ext>
            </a:extLst>
          </p:cNvPr>
          <p:cNvSpPr txBox="1"/>
          <p:nvPr/>
        </p:nvSpPr>
        <p:spPr>
          <a:xfrm>
            <a:off x="7717536" y="4506691"/>
            <a:ext cx="3529584" cy="276999"/>
          </a:xfrm>
          <a:prstGeom prst="rect">
            <a:avLst/>
          </a:prstGeom>
          <a:noFill/>
        </p:spPr>
        <p:txBody>
          <a:bodyPr wrap="square" lIns="0" tIns="0" rIns="0" bIns="0" rtlCol="0">
            <a:spAutoFit/>
          </a:bodyPr>
          <a:lstStyle/>
          <a:p>
            <a:pPr marL="203200" indent="-203200">
              <a:spcBef>
                <a:spcPts val="600"/>
              </a:spcBef>
              <a:buSzPct val="100000"/>
              <a:buFont typeface="Arial"/>
              <a:buChar char="•"/>
            </a:pPr>
            <a:r>
              <a:rPr lang="en-AU" dirty="0">
                <a:solidFill>
                  <a:srgbClr val="313131"/>
                </a:solidFill>
              </a:rPr>
              <a:t>Lots of Repeated Values</a:t>
            </a:r>
          </a:p>
        </p:txBody>
      </p:sp>
      <p:sp>
        <p:nvSpPr>
          <p:cNvPr id="13" name="TextBox 12">
            <a:extLst>
              <a:ext uri="{FF2B5EF4-FFF2-40B4-BE49-F238E27FC236}">
                <a16:creationId xmlns:a16="http://schemas.microsoft.com/office/drawing/2014/main" id="{B9E2372B-96FA-99F1-C34D-3E6C6736465D}"/>
              </a:ext>
            </a:extLst>
          </p:cNvPr>
          <p:cNvSpPr txBox="1"/>
          <p:nvPr/>
        </p:nvSpPr>
        <p:spPr>
          <a:xfrm>
            <a:off x="7110984" y="1712012"/>
            <a:ext cx="3529584" cy="276999"/>
          </a:xfrm>
          <a:prstGeom prst="rect">
            <a:avLst/>
          </a:prstGeom>
          <a:noFill/>
        </p:spPr>
        <p:txBody>
          <a:bodyPr wrap="square" lIns="0" tIns="0" rIns="0" bIns="0" rtlCol="0">
            <a:spAutoFit/>
          </a:bodyPr>
          <a:lstStyle/>
          <a:p>
            <a:pPr algn="ctr">
              <a:spcBef>
                <a:spcPts val="600"/>
              </a:spcBef>
              <a:buSzPct val="100000"/>
            </a:pPr>
            <a:r>
              <a:rPr lang="en-AU" b="1" dirty="0" err="1">
                <a:solidFill>
                  <a:srgbClr val="313131"/>
                </a:solidFill>
              </a:rPr>
              <a:t>Denormlaised</a:t>
            </a:r>
            <a:endParaRPr lang="en-AU" b="1" dirty="0">
              <a:solidFill>
                <a:srgbClr val="313131"/>
              </a:solidFill>
            </a:endParaRPr>
          </a:p>
        </p:txBody>
      </p:sp>
    </p:spTree>
    <p:extLst>
      <p:ext uri="{BB962C8B-B14F-4D97-AF65-F5344CB8AC3E}">
        <p14:creationId xmlns:p14="http://schemas.microsoft.com/office/powerpoint/2010/main" val="3060590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OLTP and OLAP, What are the differences? | by Ashutosh Kumar | Medium">
            <a:extLst>
              <a:ext uri="{FF2B5EF4-FFF2-40B4-BE49-F238E27FC236}">
                <a16:creationId xmlns:a16="http://schemas.microsoft.com/office/drawing/2014/main" id="{95AA63F0-0E15-F7A2-0123-40AA39E49F7B}"/>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489704" y="1088136"/>
            <a:ext cx="7570911" cy="312004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7F19A916-7836-07FE-E7CA-75C96023A07C}"/>
              </a:ext>
            </a:extLst>
          </p:cNvPr>
          <p:cNvSpPr txBox="1">
            <a:spLocks/>
          </p:cNvSpPr>
          <p:nvPr/>
        </p:nvSpPr>
        <p:spPr bwMode="gray">
          <a:xfrm>
            <a:off x="188976" y="203400"/>
            <a:ext cx="8239486" cy="454969"/>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en-AU" sz="3200" dirty="0"/>
              <a:t>OLTP and OLAP</a:t>
            </a:r>
          </a:p>
        </p:txBody>
      </p:sp>
      <p:cxnSp>
        <p:nvCxnSpPr>
          <p:cNvPr id="5" name="Straight Connector 4">
            <a:extLst>
              <a:ext uri="{FF2B5EF4-FFF2-40B4-BE49-F238E27FC236}">
                <a16:creationId xmlns:a16="http://schemas.microsoft.com/office/drawing/2014/main" id="{473AE8BD-A518-68BE-6463-2170A33C0B16}"/>
              </a:ext>
            </a:extLst>
          </p:cNvPr>
          <p:cNvCxnSpPr>
            <a:cxnSpLocks/>
          </p:cNvCxnSpPr>
          <p:nvPr/>
        </p:nvCxnSpPr>
        <p:spPr>
          <a:xfrm>
            <a:off x="246888" y="758952"/>
            <a:ext cx="935538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321E510-E211-C1D8-B19B-6EF88C9271F2}"/>
              </a:ext>
            </a:extLst>
          </p:cNvPr>
          <p:cNvSpPr txBox="1"/>
          <p:nvPr/>
        </p:nvSpPr>
        <p:spPr>
          <a:xfrm>
            <a:off x="246888" y="1088136"/>
            <a:ext cx="4242816" cy="3739485"/>
          </a:xfrm>
          <a:prstGeom prst="rect">
            <a:avLst/>
          </a:prstGeom>
          <a:noFill/>
        </p:spPr>
        <p:txBody>
          <a:bodyPr wrap="square" lIns="0" tIns="0" rIns="0" bIns="0" rtlCol="0">
            <a:spAutoFit/>
          </a:bodyPr>
          <a:lstStyle/>
          <a:p>
            <a:pPr marL="203200" indent="-203200">
              <a:spcBef>
                <a:spcPts val="600"/>
              </a:spcBef>
              <a:buSzPct val="100000"/>
              <a:buFont typeface="Arial"/>
              <a:buChar char="•"/>
            </a:pPr>
            <a:r>
              <a:rPr lang="en-AU" dirty="0">
                <a:solidFill>
                  <a:srgbClr val="313131"/>
                </a:solidFill>
              </a:rPr>
              <a:t>OLTP = Online Transactional Processing</a:t>
            </a:r>
          </a:p>
          <a:p>
            <a:pPr marL="203200" indent="-203200">
              <a:spcBef>
                <a:spcPts val="600"/>
              </a:spcBef>
              <a:buSzPct val="100000"/>
              <a:buFont typeface="Arial"/>
              <a:buChar char="•"/>
            </a:pPr>
            <a:r>
              <a:rPr lang="en-AU" dirty="0">
                <a:solidFill>
                  <a:srgbClr val="313131"/>
                </a:solidFill>
              </a:rPr>
              <a:t>OLAP = Online Analytical Processing</a:t>
            </a:r>
          </a:p>
          <a:p>
            <a:pPr marL="203200" indent="-203200">
              <a:spcBef>
                <a:spcPts val="600"/>
              </a:spcBef>
              <a:buSzPct val="100000"/>
              <a:buFont typeface="Arial"/>
              <a:buChar char="•"/>
            </a:pPr>
            <a:endParaRPr lang="en-AU" dirty="0">
              <a:solidFill>
                <a:srgbClr val="313131"/>
              </a:solidFill>
            </a:endParaRPr>
          </a:p>
          <a:p>
            <a:pPr marL="203200" indent="-203200">
              <a:spcBef>
                <a:spcPts val="600"/>
              </a:spcBef>
              <a:buSzPct val="100000"/>
              <a:buFont typeface="Arial"/>
              <a:buChar char="•"/>
            </a:pPr>
            <a:r>
              <a:rPr lang="en-AU" dirty="0">
                <a:solidFill>
                  <a:srgbClr val="313131"/>
                </a:solidFill>
              </a:rPr>
              <a:t>OLTP = More Normalised </a:t>
            </a:r>
          </a:p>
          <a:p>
            <a:pPr marL="203200" indent="-203200">
              <a:spcBef>
                <a:spcPts val="600"/>
              </a:spcBef>
              <a:buSzPct val="100000"/>
              <a:buFont typeface="Arial"/>
              <a:buChar char="•"/>
            </a:pPr>
            <a:r>
              <a:rPr lang="en-AU" dirty="0">
                <a:solidFill>
                  <a:srgbClr val="313131"/>
                </a:solidFill>
              </a:rPr>
              <a:t>OLAP = More </a:t>
            </a:r>
            <a:r>
              <a:rPr lang="en-AU" dirty="0" err="1">
                <a:solidFill>
                  <a:srgbClr val="313131"/>
                </a:solidFill>
              </a:rPr>
              <a:t>Denormalised</a:t>
            </a:r>
          </a:p>
          <a:p>
            <a:pPr marL="203200" indent="-203200">
              <a:spcBef>
                <a:spcPts val="600"/>
              </a:spcBef>
              <a:buSzPct val="100000"/>
              <a:buFont typeface="Arial"/>
              <a:buChar char="•"/>
            </a:pPr>
            <a:endParaRPr lang="en-AU" dirty="0">
              <a:solidFill>
                <a:srgbClr val="313131"/>
              </a:solidFill>
            </a:endParaRPr>
          </a:p>
          <a:p>
            <a:pPr marL="203200" indent="-203200">
              <a:spcBef>
                <a:spcPts val="600"/>
              </a:spcBef>
              <a:buSzPct val="100000"/>
              <a:buFont typeface="Arial"/>
              <a:buChar char="•"/>
            </a:pPr>
            <a:r>
              <a:rPr lang="en-AU" dirty="0">
                <a:solidFill>
                  <a:srgbClr val="313131"/>
                </a:solidFill>
              </a:rPr>
              <a:t>OLTP = Optimised for Fast Inserts to Tables</a:t>
            </a:r>
          </a:p>
          <a:p>
            <a:pPr marL="203200" indent="-203200">
              <a:spcBef>
                <a:spcPts val="600"/>
              </a:spcBef>
              <a:buSzPct val="100000"/>
              <a:buFont typeface="Arial"/>
              <a:buChar char="•"/>
            </a:pPr>
            <a:r>
              <a:rPr lang="en-AU" dirty="0">
                <a:solidFill>
                  <a:srgbClr val="313131"/>
                </a:solidFill>
              </a:rPr>
              <a:t>OLAP = Optimised for Fast Analytical Queries</a:t>
            </a:r>
          </a:p>
          <a:p>
            <a:pPr marL="203200" indent="-203200">
              <a:spcBef>
                <a:spcPts val="600"/>
              </a:spcBef>
              <a:buSzPct val="100000"/>
              <a:buFont typeface="Arial"/>
              <a:buChar char="•"/>
            </a:pPr>
            <a:endParaRPr lang="en-AU" dirty="0">
              <a:solidFill>
                <a:srgbClr val="313131"/>
              </a:solidFill>
            </a:endParaRPr>
          </a:p>
          <a:p>
            <a:pPr marL="203200" indent="-203200">
              <a:spcBef>
                <a:spcPts val="600"/>
              </a:spcBef>
              <a:buSzPct val="100000"/>
              <a:buFont typeface="Arial"/>
              <a:buChar char="•"/>
            </a:pPr>
            <a:endParaRPr lang="en-AU" dirty="0">
              <a:solidFill>
                <a:srgbClr val="313131"/>
              </a:solidFill>
            </a:endParaRPr>
          </a:p>
        </p:txBody>
      </p:sp>
      <p:sp>
        <p:nvSpPr>
          <p:cNvPr id="8" name="TextBox 7">
            <a:extLst>
              <a:ext uri="{FF2B5EF4-FFF2-40B4-BE49-F238E27FC236}">
                <a16:creationId xmlns:a16="http://schemas.microsoft.com/office/drawing/2014/main" id="{56E50B76-9E4B-ECB7-5F53-30712B44944F}"/>
              </a:ext>
            </a:extLst>
          </p:cNvPr>
          <p:cNvSpPr txBox="1"/>
          <p:nvPr/>
        </p:nvSpPr>
        <p:spPr>
          <a:xfrm>
            <a:off x="188976" y="4618195"/>
            <a:ext cx="11341608" cy="1631216"/>
          </a:xfrm>
          <a:prstGeom prst="rect">
            <a:avLst/>
          </a:prstGeom>
          <a:noFill/>
        </p:spPr>
        <p:txBody>
          <a:bodyPr wrap="square">
            <a:spAutoFit/>
          </a:bodyPr>
          <a:lstStyle/>
          <a:p>
            <a:pPr marL="203200" indent="-203200">
              <a:spcBef>
                <a:spcPts val="600"/>
              </a:spcBef>
              <a:buSzPct val="100000"/>
              <a:buFont typeface="Arial"/>
              <a:buChar char="•"/>
            </a:pPr>
            <a:r>
              <a:rPr lang="en-AU" dirty="0">
                <a:solidFill>
                  <a:srgbClr val="313131"/>
                </a:solidFill>
              </a:rPr>
              <a:t>OLAP can be further split into;</a:t>
            </a:r>
          </a:p>
          <a:p>
            <a:pPr marL="660400" lvl="1" indent="-203200">
              <a:spcBef>
                <a:spcPts val="600"/>
              </a:spcBef>
              <a:buSzPct val="100000"/>
              <a:buFont typeface="Arial"/>
              <a:buChar char="•"/>
            </a:pPr>
            <a:r>
              <a:rPr lang="en-AU" dirty="0">
                <a:solidFill>
                  <a:srgbClr val="313131"/>
                </a:solidFill>
              </a:rPr>
              <a:t>Multidimensional OLAP (MOLAP / OLAP Cube) =  data stored in multidimensional arrays that are pre-aggregated into all possible combinations (Sales might be aggregated by product, time, and store location)</a:t>
            </a:r>
          </a:p>
          <a:p>
            <a:pPr marL="660400" lvl="1" indent="-203200">
              <a:spcBef>
                <a:spcPts val="600"/>
              </a:spcBef>
              <a:buSzPct val="100000"/>
              <a:buFont typeface="Arial"/>
              <a:buChar char="•"/>
            </a:pPr>
            <a:r>
              <a:rPr lang="en-AU" dirty="0">
                <a:solidFill>
                  <a:srgbClr val="313131"/>
                </a:solidFill>
              </a:rPr>
              <a:t>Relational OLAP (ROLAP) = stores data in relational database in the form of rows and columns and present the data to end user in multi-dimensional cubes dynamically</a:t>
            </a:r>
          </a:p>
        </p:txBody>
      </p:sp>
    </p:spTree>
    <p:extLst>
      <p:ext uri="{BB962C8B-B14F-4D97-AF65-F5344CB8AC3E}">
        <p14:creationId xmlns:p14="http://schemas.microsoft.com/office/powerpoint/2010/main" val="1569879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3B4D996-9A98-F39A-76D3-68A86140F162}"/>
              </a:ext>
            </a:extLst>
          </p:cNvPr>
          <p:cNvSpPr txBox="1"/>
          <p:nvPr/>
        </p:nvSpPr>
        <p:spPr>
          <a:xfrm>
            <a:off x="4369751" y="2068648"/>
            <a:ext cx="5925312" cy="3031599"/>
          </a:xfrm>
          <a:prstGeom prst="rect">
            <a:avLst/>
          </a:prstGeom>
          <a:noFill/>
        </p:spPr>
        <p:txBody>
          <a:bodyPr wrap="square" lIns="0" tIns="0" rIns="0" bIns="0" rtlCol="0">
            <a:spAutoFit/>
          </a:bodyPr>
          <a:lstStyle/>
          <a:p>
            <a:pPr>
              <a:spcBef>
                <a:spcPts val="600"/>
              </a:spcBef>
              <a:buSzPct val="100000"/>
            </a:pPr>
            <a:r>
              <a:rPr lang="en-AU" dirty="0">
                <a:solidFill>
                  <a:srgbClr val="313131"/>
                </a:solidFill>
              </a:rPr>
              <a:t>In 10 years of working, I have held roles as a;</a:t>
            </a:r>
          </a:p>
          <a:p>
            <a:pPr marL="203200" indent="-203200">
              <a:spcBef>
                <a:spcPts val="600"/>
              </a:spcBef>
              <a:buSzPct val="100000"/>
              <a:buFont typeface="Arial"/>
              <a:buChar char="•"/>
            </a:pPr>
            <a:r>
              <a:rPr lang="en-AU" dirty="0">
                <a:solidFill>
                  <a:srgbClr val="313131"/>
                </a:solidFill>
              </a:rPr>
              <a:t>Reporting Analyst</a:t>
            </a:r>
          </a:p>
          <a:p>
            <a:pPr marL="203200" indent="-203200">
              <a:spcBef>
                <a:spcPts val="600"/>
              </a:spcBef>
              <a:buSzPct val="100000"/>
              <a:buFont typeface="Arial"/>
              <a:buChar char="•"/>
            </a:pPr>
            <a:r>
              <a:rPr lang="en-AU" dirty="0">
                <a:solidFill>
                  <a:srgbClr val="313131"/>
                </a:solidFill>
              </a:rPr>
              <a:t>Data Analyst</a:t>
            </a:r>
          </a:p>
          <a:p>
            <a:pPr marL="203200" indent="-203200">
              <a:spcBef>
                <a:spcPts val="600"/>
              </a:spcBef>
              <a:buSzPct val="100000"/>
              <a:buFont typeface="Arial"/>
              <a:buChar char="•"/>
            </a:pPr>
            <a:r>
              <a:rPr lang="en-AU" dirty="0">
                <a:solidFill>
                  <a:srgbClr val="313131"/>
                </a:solidFill>
              </a:rPr>
              <a:t>Data Scientist</a:t>
            </a:r>
          </a:p>
          <a:p>
            <a:pPr marL="203200" indent="-203200">
              <a:spcBef>
                <a:spcPts val="600"/>
              </a:spcBef>
              <a:buSzPct val="100000"/>
              <a:buFont typeface="Arial"/>
              <a:buChar char="•"/>
            </a:pPr>
            <a:r>
              <a:rPr lang="en-AU" dirty="0">
                <a:solidFill>
                  <a:srgbClr val="313131"/>
                </a:solidFill>
              </a:rPr>
              <a:t>Business Intelligence Analyst</a:t>
            </a:r>
          </a:p>
          <a:p>
            <a:pPr marL="203200" indent="-203200">
              <a:spcBef>
                <a:spcPts val="600"/>
              </a:spcBef>
              <a:buSzPct val="100000"/>
              <a:buFont typeface="Arial"/>
              <a:buChar char="•"/>
            </a:pPr>
            <a:endParaRPr lang="en-AU" dirty="0">
              <a:solidFill>
                <a:srgbClr val="313131"/>
              </a:solidFill>
            </a:endParaRPr>
          </a:p>
          <a:p>
            <a:pPr marL="203200" indent="-203200">
              <a:spcBef>
                <a:spcPts val="600"/>
              </a:spcBef>
              <a:buSzPct val="100000"/>
              <a:buFont typeface="Arial"/>
              <a:buChar char="•"/>
            </a:pPr>
            <a:endParaRPr lang="en-AU" dirty="0">
              <a:solidFill>
                <a:srgbClr val="313131"/>
              </a:solidFill>
            </a:endParaRPr>
          </a:p>
          <a:p>
            <a:pPr>
              <a:spcBef>
                <a:spcPts val="600"/>
              </a:spcBef>
              <a:buSzPct val="100000"/>
            </a:pPr>
            <a:r>
              <a:rPr lang="en-AU" dirty="0">
                <a:solidFill>
                  <a:srgbClr val="313131"/>
                </a:solidFill>
              </a:rPr>
              <a:t>The single most useful tool I have used throughout my career is </a:t>
            </a:r>
            <a:r>
              <a:rPr lang="en-AU" b="1" dirty="0">
                <a:solidFill>
                  <a:srgbClr val="313131"/>
                </a:solidFill>
              </a:rPr>
              <a:t>SQL</a:t>
            </a:r>
          </a:p>
        </p:txBody>
      </p:sp>
      <p:pic>
        <p:nvPicPr>
          <p:cNvPr id="6" name="Picture 4">
            <a:extLst>
              <a:ext uri="{FF2B5EF4-FFF2-40B4-BE49-F238E27FC236}">
                <a16:creationId xmlns:a16="http://schemas.microsoft.com/office/drawing/2014/main" id="{C6A6EFC6-469D-544E-C763-75E40809697D}"/>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42451" y="1443603"/>
            <a:ext cx="1996440" cy="199644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07E6FB7-3C5C-DBBD-D563-4663D7FA6718}"/>
              </a:ext>
            </a:extLst>
          </p:cNvPr>
          <p:cNvSpPr txBox="1"/>
          <p:nvPr/>
        </p:nvSpPr>
        <p:spPr>
          <a:xfrm>
            <a:off x="761810" y="3584448"/>
            <a:ext cx="2357723" cy="630942"/>
          </a:xfrm>
          <a:prstGeom prst="rect">
            <a:avLst/>
          </a:prstGeom>
          <a:noFill/>
        </p:spPr>
        <p:txBody>
          <a:bodyPr wrap="square" lIns="0" tIns="0" rIns="0" bIns="0" rtlCol="0">
            <a:spAutoFit/>
          </a:bodyPr>
          <a:lstStyle/>
          <a:p>
            <a:pPr algn="ctr">
              <a:spcBef>
                <a:spcPts val="600"/>
              </a:spcBef>
              <a:buSzPct val="100000"/>
            </a:pPr>
            <a:r>
              <a:rPr lang="en-AU" dirty="0">
                <a:solidFill>
                  <a:srgbClr val="313131"/>
                </a:solidFill>
              </a:rPr>
              <a:t>Grant McKinnon</a:t>
            </a:r>
          </a:p>
          <a:p>
            <a:pPr algn="r">
              <a:spcBef>
                <a:spcPts val="600"/>
              </a:spcBef>
              <a:buSzPct val="100000"/>
            </a:pPr>
            <a:r>
              <a:rPr lang="en-AU" dirty="0">
                <a:solidFill>
                  <a:srgbClr val="313131"/>
                </a:solidFill>
              </a:rPr>
              <a:t>Senior Manger Data &amp; AI</a:t>
            </a:r>
          </a:p>
        </p:txBody>
      </p:sp>
      <p:cxnSp>
        <p:nvCxnSpPr>
          <p:cNvPr id="8" name="Straight Connector 7">
            <a:extLst>
              <a:ext uri="{FF2B5EF4-FFF2-40B4-BE49-F238E27FC236}">
                <a16:creationId xmlns:a16="http://schemas.microsoft.com/office/drawing/2014/main" id="{1F644503-941C-054A-2964-3C0DF36D0ADC}"/>
              </a:ext>
            </a:extLst>
          </p:cNvPr>
          <p:cNvCxnSpPr>
            <a:cxnSpLocks/>
          </p:cNvCxnSpPr>
          <p:nvPr/>
        </p:nvCxnSpPr>
        <p:spPr>
          <a:xfrm>
            <a:off x="246888" y="758952"/>
            <a:ext cx="1142085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CAB35B0-3B67-C1CB-8684-9E9B52E21FA4}"/>
              </a:ext>
            </a:extLst>
          </p:cNvPr>
          <p:cNvSpPr txBox="1"/>
          <p:nvPr/>
        </p:nvSpPr>
        <p:spPr>
          <a:xfrm>
            <a:off x="464725" y="201184"/>
            <a:ext cx="2779776" cy="492443"/>
          </a:xfrm>
          <a:prstGeom prst="rect">
            <a:avLst/>
          </a:prstGeom>
          <a:noFill/>
        </p:spPr>
        <p:txBody>
          <a:bodyPr wrap="square" lIns="0" tIns="0" rIns="0" bIns="0" rtlCol="0">
            <a:spAutoFit/>
          </a:bodyPr>
          <a:lstStyle/>
          <a:p>
            <a:pPr>
              <a:spcBef>
                <a:spcPts val="600"/>
              </a:spcBef>
              <a:buSzPct val="100000"/>
            </a:pPr>
            <a:r>
              <a:rPr lang="en-AU" sz="3200" dirty="0">
                <a:solidFill>
                  <a:srgbClr val="313131"/>
                </a:solidFill>
              </a:rPr>
              <a:t>Who am I</a:t>
            </a:r>
          </a:p>
        </p:txBody>
      </p:sp>
    </p:spTree>
    <p:extLst>
      <p:ext uri="{BB962C8B-B14F-4D97-AF65-F5344CB8AC3E}">
        <p14:creationId xmlns:p14="http://schemas.microsoft.com/office/powerpoint/2010/main" val="30924799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BB30531-49DF-B961-4499-BF1DCD3E1665}"/>
              </a:ext>
            </a:extLst>
          </p:cNvPr>
          <p:cNvSpPr>
            <a:spLocks noGrp="1"/>
          </p:cNvSpPr>
          <p:nvPr>
            <p:ph type="title"/>
          </p:nvPr>
        </p:nvSpPr>
        <p:spPr>
          <a:xfrm>
            <a:off x="246888" y="240960"/>
            <a:ext cx="8239486" cy="454969"/>
          </a:xfrm>
        </p:spPr>
        <p:txBody>
          <a:bodyPr/>
          <a:lstStyle/>
          <a:p>
            <a:r>
              <a:rPr lang="en-AU" sz="2400" b="1" i="0" dirty="0">
                <a:effectLst/>
                <a:latin typeface="Söhne"/>
              </a:rPr>
              <a:t>Example of a Modern Data Platform in Azure</a:t>
            </a:r>
            <a:endParaRPr lang="en-AU" dirty="0"/>
          </a:p>
        </p:txBody>
      </p:sp>
      <p:cxnSp>
        <p:nvCxnSpPr>
          <p:cNvPr id="5" name="Straight Connector 4">
            <a:extLst>
              <a:ext uri="{FF2B5EF4-FFF2-40B4-BE49-F238E27FC236}">
                <a16:creationId xmlns:a16="http://schemas.microsoft.com/office/drawing/2014/main" id="{92934CF7-0525-5DC6-4EDE-87B2B939375F}"/>
              </a:ext>
            </a:extLst>
          </p:cNvPr>
          <p:cNvCxnSpPr>
            <a:cxnSpLocks/>
          </p:cNvCxnSpPr>
          <p:nvPr/>
        </p:nvCxnSpPr>
        <p:spPr>
          <a:xfrm>
            <a:off x="246888" y="758952"/>
            <a:ext cx="11667744"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16FC8922-C2CA-29B1-2998-AEDAC32A7300}"/>
              </a:ext>
            </a:extLst>
          </p:cNvPr>
          <p:cNvPicPr>
            <a:picLocks noChangeAspect="1"/>
          </p:cNvPicPr>
          <p:nvPr/>
        </p:nvPicPr>
        <p:blipFill>
          <a:blip r:embed="rId3"/>
          <a:stretch>
            <a:fillRect/>
          </a:stretch>
        </p:blipFill>
        <p:spPr>
          <a:xfrm>
            <a:off x="3895345" y="804014"/>
            <a:ext cx="8296656" cy="6053986"/>
          </a:xfrm>
          <a:prstGeom prst="rect">
            <a:avLst/>
          </a:prstGeom>
        </p:spPr>
      </p:pic>
      <p:sp>
        <p:nvSpPr>
          <p:cNvPr id="8" name="TextBox 7">
            <a:extLst>
              <a:ext uri="{FF2B5EF4-FFF2-40B4-BE49-F238E27FC236}">
                <a16:creationId xmlns:a16="http://schemas.microsoft.com/office/drawing/2014/main" id="{9E008B04-D666-9284-27B3-203E739214E0}"/>
              </a:ext>
            </a:extLst>
          </p:cNvPr>
          <p:cNvSpPr txBox="1"/>
          <p:nvPr/>
        </p:nvSpPr>
        <p:spPr>
          <a:xfrm>
            <a:off x="155448" y="886968"/>
            <a:ext cx="3895344" cy="6278642"/>
          </a:xfrm>
          <a:prstGeom prst="rect">
            <a:avLst/>
          </a:prstGeom>
          <a:noFill/>
        </p:spPr>
        <p:txBody>
          <a:bodyPr wrap="square" lIns="0" tIns="0" rIns="0" bIns="0" rtlCol="0">
            <a:spAutoFit/>
          </a:bodyPr>
          <a:lstStyle/>
          <a:p>
            <a:pPr marL="203200" indent="-203200">
              <a:spcBef>
                <a:spcPts val="600"/>
              </a:spcBef>
              <a:buSzPct val="100000"/>
              <a:buFont typeface="Arial"/>
              <a:buChar char="•"/>
            </a:pPr>
            <a:r>
              <a:rPr lang="en-AU" dirty="0">
                <a:solidFill>
                  <a:srgbClr val="313131"/>
                </a:solidFill>
              </a:rPr>
              <a:t>SQL Databases can be a source of data for a modern cloud data platform</a:t>
            </a:r>
            <a:br>
              <a:rPr lang="en-AU" dirty="0">
                <a:solidFill>
                  <a:srgbClr val="313131"/>
                </a:solidFill>
              </a:rPr>
            </a:br>
            <a:endParaRPr lang="en-AU" dirty="0">
              <a:solidFill>
                <a:srgbClr val="313131"/>
              </a:solidFill>
            </a:endParaRPr>
          </a:p>
          <a:p>
            <a:pPr marL="203200" indent="-203200">
              <a:spcBef>
                <a:spcPts val="600"/>
              </a:spcBef>
              <a:buSzPct val="100000"/>
              <a:buFont typeface="Arial"/>
              <a:buChar char="•"/>
            </a:pPr>
            <a:r>
              <a:rPr lang="en-AU" dirty="0">
                <a:solidFill>
                  <a:srgbClr val="313131"/>
                </a:solidFill>
              </a:rPr>
              <a:t>Data Lakes can store both structured data and unstructured data either batched or from streaming devices</a:t>
            </a:r>
            <a:br>
              <a:rPr lang="en-AU" dirty="0">
                <a:solidFill>
                  <a:srgbClr val="313131"/>
                </a:solidFill>
              </a:rPr>
            </a:br>
            <a:endParaRPr lang="en-AU" dirty="0">
              <a:solidFill>
                <a:srgbClr val="313131"/>
              </a:solidFill>
            </a:endParaRPr>
          </a:p>
          <a:p>
            <a:pPr marL="203200" indent="-203200">
              <a:spcBef>
                <a:spcPts val="600"/>
              </a:spcBef>
              <a:buSzPct val="100000"/>
              <a:buFont typeface="Arial"/>
              <a:buChar char="•"/>
            </a:pPr>
            <a:r>
              <a:rPr lang="en-AU" dirty="0">
                <a:solidFill>
                  <a:srgbClr val="313131"/>
                </a:solidFill>
              </a:rPr>
              <a:t>Processing is done on data in the lake to convert it to a useable format, typically Tabular data. This can be done using Python and other languages or SQL in some cases </a:t>
            </a:r>
          </a:p>
          <a:p>
            <a:pPr marL="203200" indent="-203200">
              <a:spcBef>
                <a:spcPts val="600"/>
              </a:spcBef>
              <a:buSzPct val="100000"/>
              <a:buFont typeface="Arial"/>
              <a:buChar char="•"/>
            </a:pPr>
            <a:endParaRPr lang="en-AU" dirty="0">
              <a:solidFill>
                <a:srgbClr val="313131"/>
              </a:solidFill>
            </a:endParaRPr>
          </a:p>
          <a:p>
            <a:pPr marL="203200" indent="-203200">
              <a:spcBef>
                <a:spcPts val="600"/>
              </a:spcBef>
              <a:buSzPct val="100000"/>
              <a:buFont typeface="Arial"/>
              <a:buChar char="•"/>
            </a:pPr>
            <a:r>
              <a:rPr lang="en-AU" dirty="0">
                <a:solidFill>
                  <a:srgbClr val="313131"/>
                </a:solidFill>
              </a:rPr>
              <a:t>The processed data can be stored back in the Lake or in another Database such as a Data Warehouse</a:t>
            </a:r>
            <a:br>
              <a:rPr lang="en-AU" dirty="0">
                <a:solidFill>
                  <a:srgbClr val="313131"/>
                </a:solidFill>
              </a:rPr>
            </a:br>
            <a:endParaRPr lang="en-AU" dirty="0">
              <a:solidFill>
                <a:srgbClr val="313131"/>
              </a:solidFill>
            </a:endParaRPr>
          </a:p>
          <a:p>
            <a:pPr marL="203200" indent="-203200">
              <a:spcBef>
                <a:spcPts val="600"/>
              </a:spcBef>
              <a:buSzPct val="100000"/>
              <a:buFont typeface="Arial"/>
              <a:buChar char="•"/>
            </a:pPr>
            <a:r>
              <a:rPr lang="en-AU" dirty="0">
                <a:solidFill>
                  <a:srgbClr val="313131"/>
                </a:solidFill>
              </a:rPr>
              <a:t>The Data can then be used in BI tools such as Power BI, Machine Learning or in many ways. </a:t>
            </a:r>
          </a:p>
          <a:p>
            <a:pPr marL="203200" indent="-203200">
              <a:spcBef>
                <a:spcPts val="600"/>
              </a:spcBef>
              <a:buSzPct val="100000"/>
              <a:buFont typeface="Arial"/>
              <a:buChar char="•"/>
            </a:pPr>
            <a:endParaRPr lang="en-AU" dirty="0">
              <a:solidFill>
                <a:srgbClr val="313131"/>
              </a:solidFill>
            </a:endParaRPr>
          </a:p>
        </p:txBody>
      </p:sp>
    </p:spTree>
    <p:extLst>
      <p:ext uri="{BB962C8B-B14F-4D97-AF65-F5344CB8AC3E}">
        <p14:creationId xmlns:p14="http://schemas.microsoft.com/office/powerpoint/2010/main" val="25717616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0DD6A37-BD6E-239A-5132-EB94D9D8105C}"/>
              </a:ext>
            </a:extLst>
          </p:cNvPr>
          <p:cNvSpPr txBox="1"/>
          <p:nvPr/>
        </p:nvSpPr>
        <p:spPr>
          <a:xfrm>
            <a:off x="246888" y="94920"/>
            <a:ext cx="6096000" cy="584775"/>
          </a:xfrm>
          <a:prstGeom prst="rect">
            <a:avLst/>
          </a:prstGeom>
          <a:noFill/>
        </p:spPr>
        <p:txBody>
          <a:bodyPr wrap="square">
            <a:spAutoFit/>
          </a:bodyPr>
          <a:lstStyle/>
          <a:p>
            <a:r>
              <a:rPr lang="en-AU" sz="3200" b="1" i="0" dirty="0">
                <a:effectLst/>
                <a:latin typeface="Söhne"/>
              </a:rPr>
              <a:t>Summary</a:t>
            </a:r>
            <a:endParaRPr lang="en-AU" sz="3200" dirty="0"/>
          </a:p>
        </p:txBody>
      </p:sp>
      <p:cxnSp>
        <p:nvCxnSpPr>
          <p:cNvPr id="2" name="Straight Connector 1">
            <a:extLst>
              <a:ext uri="{FF2B5EF4-FFF2-40B4-BE49-F238E27FC236}">
                <a16:creationId xmlns:a16="http://schemas.microsoft.com/office/drawing/2014/main" id="{FD2B81EF-BBD6-FB1F-0683-FDF165053E79}"/>
              </a:ext>
            </a:extLst>
          </p:cNvPr>
          <p:cNvCxnSpPr>
            <a:cxnSpLocks/>
          </p:cNvCxnSpPr>
          <p:nvPr/>
        </p:nvCxnSpPr>
        <p:spPr>
          <a:xfrm>
            <a:off x="246888" y="758952"/>
            <a:ext cx="1128369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F2617B2-1886-AB47-B12D-7878FC2D6086}"/>
              </a:ext>
            </a:extLst>
          </p:cNvPr>
          <p:cNvSpPr txBox="1"/>
          <p:nvPr/>
        </p:nvSpPr>
        <p:spPr>
          <a:xfrm>
            <a:off x="367971" y="945243"/>
            <a:ext cx="5255589" cy="5383012"/>
          </a:xfrm>
          <a:prstGeom prst="rect">
            <a:avLst/>
          </a:prstGeom>
          <a:noFill/>
        </p:spPr>
        <p:txBody>
          <a:bodyPr wrap="square">
            <a:spAutoFit/>
          </a:bodyPr>
          <a:lstStyle/>
          <a:p>
            <a:pPr eaLnBrk="1" hangingPunct="1">
              <a:lnSpc>
                <a:spcPct val="90000"/>
              </a:lnSpc>
            </a:pPr>
            <a:r>
              <a:rPr lang="en-US" altLang="en-US" dirty="0"/>
              <a:t>Database</a:t>
            </a:r>
          </a:p>
          <a:p>
            <a:pPr eaLnBrk="1" hangingPunct="1">
              <a:lnSpc>
                <a:spcPct val="90000"/>
              </a:lnSpc>
            </a:pPr>
            <a:r>
              <a:rPr lang="en-AU" altLang="en-US" sz="1100" dirty="0"/>
              <a:t>A database is an organised electronic repository for efficiently storing and managing data, used for various purposes, including business records and applications. It's managed with database management systems (DBMS).</a:t>
            </a:r>
          </a:p>
          <a:p>
            <a:pPr eaLnBrk="1" hangingPunct="1">
              <a:lnSpc>
                <a:spcPct val="90000"/>
              </a:lnSpc>
            </a:pPr>
            <a:endParaRPr lang="en-AU" altLang="en-US" dirty="0"/>
          </a:p>
          <a:p>
            <a:pPr eaLnBrk="1" hangingPunct="1">
              <a:lnSpc>
                <a:spcPct val="90000"/>
              </a:lnSpc>
            </a:pPr>
            <a:r>
              <a:rPr lang="en-US" altLang="en-US" dirty="0"/>
              <a:t>DBMS</a:t>
            </a:r>
          </a:p>
          <a:p>
            <a:pPr eaLnBrk="1" hangingPunct="1">
              <a:lnSpc>
                <a:spcPct val="90000"/>
              </a:lnSpc>
            </a:pPr>
            <a:r>
              <a:rPr lang="en-US" altLang="en-US" sz="1100" dirty="0"/>
              <a:t>A database management system (DBMS) is software that </a:t>
            </a:r>
            <a:r>
              <a:rPr lang="en-US" altLang="en-US" sz="1100" dirty="0" err="1"/>
              <a:t>organises</a:t>
            </a:r>
            <a:r>
              <a:rPr lang="en-US" altLang="en-US" sz="1100" dirty="0"/>
              <a:t> data into various database architectures like relational (RDBMS), document store, key-value store, column-oriented, graph, and more. Common DBMSs include MongoDB, Cassandra, Redis, MySQL, SQL Server, SQLite, Oracle, and many more.</a:t>
            </a:r>
          </a:p>
          <a:p>
            <a:pPr eaLnBrk="1" hangingPunct="1">
              <a:lnSpc>
                <a:spcPct val="90000"/>
              </a:lnSpc>
            </a:pPr>
            <a:endParaRPr lang="en-US" altLang="en-US" sz="1100" dirty="0"/>
          </a:p>
          <a:p>
            <a:pPr eaLnBrk="1" hangingPunct="1">
              <a:lnSpc>
                <a:spcPct val="90000"/>
              </a:lnSpc>
            </a:pPr>
            <a:r>
              <a:rPr lang="en-US" altLang="en-US" dirty="0"/>
              <a:t>Relational Databases</a:t>
            </a:r>
          </a:p>
          <a:p>
            <a:pPr eaLnBrk="1" hangingPunct="1">
              <a:lnSpc>
                <a:spcPct val="90000"/>
              </a:lnSpc>
            </a:pPr>
            <a:r>
              <a:rPr lang="en-AU" altLang="en-US" sz="1100" dirty="0"/>
              <a:t>A relational database is a structured data storage system that uses tables to organise and manage data, enabling efficient storage and retrieval. It is commonly used in applications like business software and e-commerce platforms.</a:t>
            </a:r>
          </a:p>
          <a:p>
            <a:pPr eaLnBrk="1" hangingPunct="1">
              <a:lnSpc>
                <a:spcPct val="90000"/>
              </a:lnSpc>
            </a:pPr>
            <a:endParaRPr lang="en-US" altLang="en-US" sz="1100" dirty="0"/>
          </a:p>
          <a:p>
            <a:pPr eaLnBrk="1" hangingPunct="1">
              <a:lnSpc>
                <a:spcPct val="90000"/>
              </a:lnSpc>
            </a:pPr>
            <a:r>
              <a:rPr lang="en-US" altLang="en-US" dirty="0"/>
              <a:t>Non-Relational Databases</a:t>
            </a:r>
          </a:p>
          <a:p>
            <a:pPr eaLnBrk="1" hangingPunct="1">
              <a:lnSpc>
                <a:spcPct val="90000"/>
              </a:lnSpc>
            </a:pPr>
            <a:r>
              <a:rPr lang="en-AU" altLang="en-US" sz="1100" dirty="0"/>
              <a:t>A non-relational database, also known as a NoSQL (Not Only SQL) database, is a type of database system that doesn't use the traditional tabular, structured approach of relational databases. Instead, it's designed to handle unstructured or semi-structured data and allows for more flexible data modelling.</a:t>
            </a:r>
          </a:p>
          <a:p>
            <a:pPr eaLnBrk="1" hangingPunct="1">
              <a:lnSpc>
                <a:spcPct val="90000"/>
              </a:lnSpc>
            </a:pPr>
            <a:endParaRPr lang="en-US" altLang="en-US" dirty="0"/>
          </a:p>
          <a:p>
            <a:pPr eaLnBrk="1" hangingPunct="1">
              <a:lnSpc>
                <a:spcPct val="90000"/>
              </a:lnSpc>
            </a:pPr>
            <a:r>
              <a:rPr lang="en-US" altLang="en-US" dirty="0"/>
              <a:t>Primary Keys</a:t>
            </a:r>
          </a:p>
          <a:p>
            <a:pPr eaLnBrk="1" hangingPunct="1">
              <a:lnSpc>
                <a:spcPct val="90000"/>
              </a:lnSpc>
            </a:pPr>
            <a:r>
              <a:rPr lang="en-AU" altLang="en-US" sz="1100" dirty="0"/>
              <a:t>In the relational model, a primary key is a unique identifier for a table's data row, commonly consisting of a single attribute like user ID or a combination of attributes like first name, last name, and city. However, the suitability of a primary key can vary between different situations.</a:t>
            </a:r>
            <a:endParaRPr lang="en-AU" altLang="en-US" dirty="0"/>
          </a:p>
          <a:p>
            <a:pPr eaLnBrk="1" hangingPunct="1">
              <a:lnSpc>
                <a:spcPct val="90000"/>
              </a:lnSpc>
            </a:pPr>
            <a:endParaRPr lang="en-US" altLang="en-US" dirty="0"/>
          </a:p>
          <a:p>
            <a:pPr eaLnBrk="1" hangingPunct="1">
              <a:lnSpc>
                <a:spcPct val="90000"/>
              </a:lnSpc>
            </a:pPr>
            <a:endParaRPr lang="en-US" altLang="en-US" dirty="0"/>
          </a:p>
        </p:txBody>
      </p:sp>
      <p:sp>
        <p:nvSpPr>
          <p:cNvPr id="4" name="TextBox 3">
            <a:extLst>
              <a:ext uri="{FF2B5EF4-FFF2-40B4-BE49-F238E27FC236}">
                <a16:creationId xmlns:a16="http://schemas.microsoft.com/office/drawing/2014/main" id="{964573B7-ED8C-A36F-241C-E7210B2FB3B2}"/>
              </a:ext>
            </a:extLst>
          </p:cNvPr>
          <p:cNvSpPr txBox="1"/>
          <p:nvPr/>
        </p:nvSpPr>
        <p:spPr>
          <a:xfrm>
            <a:off x="5979339" y="948690"/>
            <a:ext cx="5255589" cy="6292492"/>
          </a:xfrm>
          <a:prstGeom prst="rect">
            <a:avLst/>
          </a:prstGeom>
          <a:noFill/>
        </p:spPr>
        <p:txBody>
          <a:bodyPr wrap="square">
            <a:spAutoFit/>
          </a:bodyPr>
          <a:lstStyle/>
          <a:p>
            <a:pPr eaLnBrk="1" hangingPunct="1">
              <a:lnSpc>
                <a:spcPct val="90000"/>
              </a:lnSpc>
            </a:pPr>
            <a:r>
              <a:rPr lang="en-US" altLang="en-US" dirty="0"/>
              <a:t>Foreign Key</a:t>
            </a:r>
          </a:p>
          <a:p>
            <a:pPr eaLnBrk="1" hangingPunct="1">
              <a:lnSpc>
                <a:spcPct val="90000"/>
              </a:lnSpc>
            </a:pPr>
            <a:r>
              <a:rPr lang="en-AU" sz="1050" b="0" i="0" dirty="0">
                <a:solidFill>
                  <a:srgbClr val="111111"/>
                </a:solidFill>
                <a:effectLst/>
                <a:latin typeface="Open Sans" panose="020B0606030504020204" pitchFamily="34" charset="0"/>
              </a:rPr>
              <a:t>In the relational model, a foreign key links an attribute or attributes from one table to another table's primary key, reducing data duplication and enhancing accuracy. For instance, it can link a street address to a city and country, streamlining data input.</a:t>
            </a:r>
          </a:p>
          <a:p>
            <a:pPr eaLnBrk="1" hangingPunct="1">
              <a:lnSpc>
                <a:spcPct val="90000"/>
              </a:lnSpc>
            </a:pPr>
            <a:endParaRPr lang="en-AU" altLang="en-US" dirty="0"/>
          </a:p>
          <a:p>
            <a:pPr eaLnBrk="1" hangingPunct="1">
              <a:lnSpc>
                <a:spcPct val="90000"/>
              </a:lnSpc>
            </a:pPr>
            <a:r>
              <a:rPr lang="en-US" altLang="en-US" dirty="0"/>
              <a:t>Structured Query Language (SQL)</a:t>
            </a:r>
          </a:p>
          <a:p>
            <a:pPr eaLnBrk="1" hangingPunct="1">
              <a:lnSpc>
                <a:spcPct val="90000"/>
              </a:lnSpc>
            </a:pPr>
            <a:r>
              <a:rPr lang="en-US" altLang="en-US" sz="1100" dirty="0"/>
              <a:t>A database management system (DBMS) is software that </a:t>
            </a:r>
            <a:r>
              <a:rPr lang="en-US" altLang="en-US" sz="1100" dirty="0" err="1"/>
              <a:t>organises</a:t>
            </a:r>
            <a:r>
              <a:rPr lang="en-US" altLang="en-US" sz="1100" dirty="0"/>
              <a:t> data into various database architectures like relational (RDBMS), document store, key-value store, column-oriented, graph, and more. Common DBMSs include MongoDB, Cassandra, Redis, MySQL, SQL Server, SQLite, Oracle, and many more.</a:t>
            </a:r>
          </a:p>
          <a:p>
            <a:pPr eaLnBrk="1" hangingPunct="1">
              <a:lnSpc>
                <a:spcPct val="90000"/>
              </a:lnSpc>
            </a:pPr>
            <a:endParaRPr lang="en-US" altLang="en-US" sz="1100" dirty="0"/>
          </a:p>
          <a:p>
            <a:pPr eaLnBrk="1" hangingPunct="1">
              <a:lnSpc>
                <a:spcPct val="90000"/>
              </a:lnSpc>
            </a:pPr>
            <a:r>
              <a:rPr lang="en-AU" dirty="0"/>
              <a:t>Normalisation </a:t>
            </a:r>
          </a:p>
          <a:p>
            <a:pPr eaLnBrk="1" hangingPunct="1">
              <a:lnSpc>
                <a:spcPct val="90000"/>
              </a:lnSpc>
            </a:pPr>
            <a:r>
              <a:rPr lang="en-AU" sz="1100" b="0" i="0" dirty="0">
                <a:solidFill>
                  <a:srgbClr val="242424"/>
                </a:solidFill>
                <a:effectLst/>
                <a:latin typeface="source-serif-pro"/>
              </a:rPr>
              <a:t>Normalisation is the technique of dividing the data into multiple tables to reduce data redundancy and inconsistency and to achieve data integrity. </a:t>
            </a:r>
          </a:p>
          <a:p>
            <a:pPr eaLnBrk="1" hangingPunct="1">
              <a:lnSpc>
                <a:spcPct val="90000"/>
              </a:lnSpc>
            </a:pPr>
            <a:endParaRPr lang="en-AU" sz="900" dirty="0">
              <a:solidFill>
                <a:srgbClr val="242424"/>
              </a:solidFill>
              <a:latin typeface="source-serif-pro"/>
            </a:endParaRPr>
          </a:p>
          <a:p>
            <a:pPr eaLnBrk="1" hangingPunct="1">
              <a:lnSpc>
                <a:spcPct val="90000"/>
              </a:lnSpc>
            </a:pPr>
            <a:r>
              <a:rPr lang="en-AU" dirty="0" err="1"/>
              <a:t>Denormalisation</a:t>
            </a:r>
            <a:r>
              <a:rPr lang="en-AU" dirty="0"/>
              <a:t> </a:t>
            </a:r>
          </a:p>
          <a:p>
            <a:pPr eaLnBrk="1" hangingPunct="1">
              <a:lnSpc>
                <a:spcPct val="90000"/>
              </a:lnSpc>
            </a:pPr>
            <a:r>
              <a:rPr lang="en-AU" sz="1100" dirty="0" err="1"/>
              <a:t>Denormalisation</a:t>
            </a:r>
            <a:r>
              <a:rPr lang="en-AU" sz="1100" dirty="0"/>
              <a:t> </a:t>
            </a:r>
            <a:r>
              <a:rPr lang="en-AU" sz="1100" b="0" i="0" dirty="0">
                <a:solidFill>
                  <a:srgbClr val="242424"/>
                </a:solidFill>
                <a:effectLst/>
                <a:latin typeface="source-serif-pro"/>
              </a:rPr>
              <a:t>is the technique of combining the data into a single table to make data retrieval faster.</a:t>
            </a:r>
          </a:p>
          <a:p>
            <a:pPr eaLnBrk="1" hangingPunct="1">
              <a:lnSpc>
                <a:spcPct val="90000"/>
              </a:lnSpc>
            </a:pPr>
            <a:endParaRPr lang="en-AU" altLang="en-US" sz="1100" dirty="0">
              <a:solidFill>
                <a:srgbClr val="242424"/>
              </a:solidFill>
              <a:latin typeface="source-serif-pro"/>
            </a:endParaRPr>
          </a:p>
          <a:p>
            <a:pPr eaLnBrk="1" hangingPunct="1">
              <a:lnSpc>
                <a:spcPct val="90000"/>
              </a:lnSpc>
            </a:pPr>
            <a:r>
              <a:rPr lang="en-AU" dirty="0"/>
              <a:t>OLAP </a:t>
            </a:r>
          </a:p>
          <a:p>
            <a:r>
              <a:rPr lang="en-AU" sz="1100" b="0" i="0" dirty="0">
                <a:solidFill>
                  <a:srgbClr val="000000"/>
                </a:solidFill>
                <a:effectLst/>
                <a:latin typeface="Arial" panose="020B0604020202020204" pitchFamily="34" charset="0"/>
              </a:rPr>
              <a:t>Online Analytical Processing system runs complex queries on large datasets for business intelligence. The focus in OLAP systems is on fast query performance</a:t>
            </a:r>
            <a:endParaRPr lang="en-AU" sz="1100" b="0" i="0" dirty="0">
              <a:solidFill>
                <a:srgbClr val="4C4C4C"/>
              </a:solidFill>
              <a:effectLst/>
              <a:latin typeface="Arial" panose="020B0604020202020204" pitchFamily="34" charset="0"/>
            </a:endParaRPr>
          </a:p>
          <a:p>
            <a:pPr algn="l"/>
            <a:endParaRPr lang="en-AU" sz="900" b="0" i="0" dirty="0">
              <a:solidFill>
                <a:srgbClr val="000000"/>
              </a:solidFill>
              <a:effectLst/>
              <a:latin typeface="Arial" panose="020B0604020202020204" pitchFamily="34" charset="0"/>
            </a:endParaRPr>
          </a:p>
          <a:p>
            <a:pPr algn="l"/>
            <a:endParaRPr lang="en-AU" sz="900" b="0" i="0" dirty="0">
              <a:solidFill>
                <a:srgbClr val="000000"/>
              </a:solidFill>
              <a:effectLst/>
              <a:latin typeface="Arial" panose="020B0604020202020204" pitchFamily="34" charset="0"/>
            </a:endParaRPr>
          </a:p>
          <a:p>
            <a:pPr eaLnBrk="1" hangingPunct="1">
              <a:lnSpc>
                <a:spcPct val="90000"/>
              </a:lnSpc>
            </a:pPr>
            <a:r>
              <a:rPr lang="en-AU" dirty="0"/>
              <a:t>OLTP </a:t>
            </a:r>
          </a:p>
          <a:p>
            <a:pPr eaLnBrk="1" hangingPunct="1">
              <a:lnSpc>
                <a:spcPct val="90000"/>
              </a:lnSpc>
            </a:pPr>
            <a:r>
              <a:rPr lang="en-AU" sz="1100" b="0" i="0" dirty="0">
                <a:solidFill>
                  <a:srgbClr val="000000"/>
                </a:solidFill>
                <a:effectLst/>
                <a:latin typeface="Arial" panose="020B0604020202020204" pitchFamily="34" charset="0"/>
              </a:rPr>
              <a:t>Online Transactional Processing works with transactional data. It captures and records transactions as individual records in a database. The simplest example where an OLTP system is used is Shopping Transactions. A Shop keeps a record of individual transactions and these records are updated frequently, which is a feature of OLTP systems.</a:t>
            </a:r>
            <a:endParaRPr lang="en-US" altLang="en-US" sz="1100" dirty="0"/>
          </a:p>
          <a:p>
            <a:pPr eaLnBrk="1" hangingPunct="1">
              <a:lnSpc>
                <a:spcPct val="90000"/>
              </a:lnSpc>
            </a:pPr>
            <a:endParaRPr lang="en-US" altLang="en-US" sz="1100" dirty="0"/>
          </a:p>
          <a:p>
            <a:pPr eaLnBrk="1" hangingPunct="1">
              <a:lnSpc>
                <a:spcPct val="90000"/>
              </a:lnSpc>
            </a:pPr>
            <a:endParaRPr lang="en-US" altLang="en-US" dirty="0"/>
          </a:p>
          <a:p>
            <a:pPr eaLnBrk="1" hangingPunct="1">
              <a:lnSpc>
                <a:spcPct val="90000"/>
              </a:lnSpc>
            </a:pPr>
            <a:endParaRPr lang="en-US" altLang="en-US" dirty="0"/>
          </a:p>
        </p:txBody>
      </p:sp>
    </p:spTree>
    <p:extLst>
      <p:ext uri="{BB962C8B-B14F-4D97-AF65-F5344CB8AC3E}">
        <p14:creationId xmlns:p14="http://schemas.microsoft.com/office/powerpoint/2010/main" val="13043983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1F1F76-1D21-A7E1-35F4-5D6695214FA5}"/>
              </a:ext>
            </a:extLst>
          </p:cNvPr>
          <p:cNvPicPr>
            <a:picLocks noChangeAspect="1"/>
          </p:cNvPicPr>
          <p:nvPr/>
        </p:nvPicPr>
        <p:blipFill>
          <a:blip r:embed="rId2"/>
          <a:stretch>
            <a:fillRect/>
          </a:stretch>
        </p:blipFill>
        <p:spPr>
          <a:xfrm>
            <a:off x="0" y="97998"/>
            <a:ext cx="12192000" cy="6662003"/>
          </a:xfrm>
          <a:prstGeom prst="rect">
            <a:avLst/>
          </a:prstGeom>
        </p:spPr>
      </p:pic>
    </p:spTree>
    <p:extLst>
      <p:ext uri="{BB962C8B-B14F-4D97-AF65-F5344CB8AC3E}">
        <p14:creationId xmlns:p14="http://schemas.microsoft.com/office/powerpoint/2010/main" val="41498045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Object 22" hidden="1">
            <a:extLst>
              <a:ext uri="{FF2B5EF4-FFF2-40B4-BE49-F238E27FC236}">
                <a16:creationId xmlns:a16="http://schemas.microsoft.com/office/drawing/2014/main" id="{C23F8459-939F-48EE-A33C-EBEC9F31191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6" progId="TCLayout.ActiveDocument.1">
                  <p:embed/>
                </p:oleObj>
              </mc:Choice>
              <mc:Fallback>
                <p:oleObj name="think-cell Slide" r:id="rId4" imgW="395" imgH="396" progId="TCLayout.ActiveDocument.1">
                  <p:embed/>
                  <p:pic>
                    <p:nvPicPr>
                      <p:cNvPr id="23" name="Object 22" hidden="1">
                        <a:extLst>
                          <a:ext uri="{FF2B5EF4-FFF2-40B4-BE49-F238E27FC236}">
                            <a16:creationId xmlns:a16="http://schemas.microsoft.com/office/drawing/2014/main" id="{C23F8459-939F-48EE-A33C-EBEC9F31191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BA618C7-F41E-402C-87F1-4F64A69B3355}"/>
              </a:ext>
            </a:extLst>
          </p:cNvPr>
          <p:cNvSpPr>
            <a:spLocks noGrp="1"/>
          </p:cNvSpPr>
          <p:nvPr>
            <p:ph type="title"/>
          </p:nvPr>
        </p:nvSpPr>
        <p:spPr/>
        <p:txBody>
          <a:bodyPr/>
          <a:lstStyle/>
          <a:p>
            <a:r>
              <a:rPr lang="en-US" dirty="0"/>
              <a:t>BASIC SYNTAX</a:t>
            </a:r>
          </a:p>
        </p:txBody>
      </p:sp>
      <p:sp>
        <p:nvSpPr>
          <p:cNvPr id="24" name="Text Placeholder 23">
            <a:extLst>
              <a:ext uri="{FF2B5EF4-FFF2-40B4-BE49-F238E27FC236}">
                <a16:creationId xmlns:a16="http://schemas.microsoft.com/office/drawing/2014/main" id="{8A8D67C1-025E-41AC-83E7-3E3FF405AAAC}"/>
              </a:ext>
            </a:extLst>
          </p:cNvPr>
          <p:cNvSpPr>
            <a:spLocks noGrp="1"/>
          </p:cNvSpPr>
          <p:nvPr>
            <p:ph type="body" sz="quarter" idx="15"/>
          </p:nvPr>
        </p:nvSpPr>
        <p:spPr/>
        <p:txBody>
          <a:bodyPr/>
          <a:lstStyle/>
          <a:p>
            <a:r>
              <a:rPr lang="en-US" dirty="0"/>
              <a:t>Agenda &amp; Table of Contents</a:t>
            </a:r>
          </a:p>
          <a:p>
            <a:endParaRPr lang="en-US" dirty="0"/>
          </a:p>
        </p:txBody>
      </p:sp>
      <p:grpSp>
        <p:nvGrpSpPr>
          <p:cNvPr id="4" name="Group 3">
            <a:extLst>
              <a:ext uri="{FF2B5EF4-FFF2-40B4-BE49-F238E27FC236}">
                <a16:creationId xmlns:a16="http://schemas.microsoft.com/office/drawing/2014/main" id="{8B8343CD-BA4D-4DEA-8ACD-7251EAA4E882}"/>
              </a:ext>
            </a:extLst>
          </p:cNvPr>
          <p:cNvGrpSpPr/>
          <p:nvPr/>
        </p:nvGrpSpPr>
        <p:grpSpPr>
          <a:xfrm>
            <a:off x="914400" y="1649627"/>
            <a:ext cx="1738251" cy="830997"/>
            <a:chOff x="914400" y="1649627"/>
            <a:chExt cx="1738251" cy="830997"/>
          </a:xfrm>
        </p:grpSpPr>
        <p:sp>
          <p:nvSpPr>
            <p:cNvPr id="5" name="TextBox 4">
              <a:extLst>
                <a:ext uri="{FF2B5EF4-FFF2-40B4-BE49-F238E27FC236}">
                  <a16:creationId xmlns:a16="http://schemas.microsoft.com/office/drawing/2014/main" id="{A04D56D1-2467-4AA2-9264-935EBCB33055}"/>
                </a:ext>
              </a:extLst>
            </p:cNvPr>
            <p:cNvSpPr txBox="1"/>
            <p:nvPr/>
          </p:nvSpPr>
          <p:spPr>
            <a:xfrm>
              <a:off x="914400" y="1649627"/>
              <a:ext cx="457176" cy="830997"/>
            </a:xfrm>
            <a:prstGeom prst="rect">
              <a:avLst/>
            </a:prstGeom>
            <a:noFill/>
          </p:spPr>
          <p:txBody>
            <a:bodyPr wrap="none" rtlCol="0">
              <a:spAutoFit/>
            </a:bodyPr>
            <a:lstStyle/>
            <a:p>
              <a:r>
                <a:rPr lang="en-US" sz="4800" dirty="0">
                  <a:latin typeface="+mj-lt"/>
                </a:rPr>
                <a:t>1</a:t>
              </a:r>
            </a:p>
          </p:txBody>
        </p:sp>
        <p:sp>
          <p:nvSpPr>
            <p:cNvPr id="6" name="TextBox 5">
              <a:extLst>
                <a:ext uri="{FF2B5EF4-FFF2-40B4-BE49-F238E27FC236}">
                  <a16:creationId xmlns:a16="http://schemas.microsoft.com/office/drawing/2014/main" id="{F06A6E3A-FF7E-47ED-B9C1-BCF74A1A965D}"/>
                </a:ext>
              </a:extLst>
            </p:cNvPr>
            <p:cNvSpPr txBox="1"/>
            <p:nvPr/>
          </p:nvSpPr>
          <p:spPr>
            <a:xfrm>
              <a:off x="1805881" y="1899641"/>
              <a:ext cx="846770" cy="369332"/>
            </a:xfrm>
            <a:prstGeom prst="rect">
              <a:avLst/>
            </a:prstGeom>
            <a:noFill/>
          </p:spPr>
          <p:txBody>
            <a:bodyPr wrap="none" rtlCol="0">
              <a:spAutoFit/>
            </a:bodyPr>
            <a:lstStyle/>
            <a:p>
              <a:r>
                <a:rPr lang="en-US" dirty="0"/>
                <a:t>SELECT</a:t>
              </a:r>
            </a:p>
          </p:txBody>
        </p:sp>
        <p:cxnSp>
          <p:nvCxnSpPr>
            <p:cNvPr id="7" name="Straight Connector 6">
              <a:extLst>
                <a:ext uri="{FF2B5EF4-FFF2-40B4-BE49-F238E27FC236}">
                  <a16:creationId xmlns:a16="http://schemas.microsoft.com/office/drawing/2014/main" id="{D46AC312-54A0-4700-BD05-1E915CA32EEC}"/>
                </a:ext>
              </a:extLst>
            </p:cNvPr>
            <p:cNvCxnSpPr/>
            <p:nvPr/>
          </p:nvCxnSpPr>
          <p:spPr>
            <a:xfrm>
              <a:off x="1576091" y="1741750"/>
              <a:ext cx="0" cy="646750"/>
            </a:xfrm>
            <a:prstGeom prst="line">
              <a:avLst/>
            </a:prstGeom>
            <a:ln w="63500"/>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78E394C4-E1F2-4FB3-AC69-919901B92B9B}"/>
              </a:ext>
            </a:extLst>
          </p:cNvPr>
          <p:cNvGrpSpPr/>
          <p:nvPr/>
        </p:nvGrpSpPr>
        <p:grpSpPr>
          <a:xfrm>
            <a:off x="914400" y="2800583"/>
            <a:ext cx="1775056" cy="830997"/>
            <a:chOff x="914400" y="1649627"/>
            <a:chExt cx="1775056" cy="830997"/>
          </a:xfrm>
        </p:grpSpPr>
        <p:sp>
          <p:nvSpPr>
            <p:cNvPr id="9" name="TextBox 8">
              <a:extLst>
                <a:ext uri="{FF2B5EF4-FFF2-40B4-BE49-F238E27FC236}">
                  <a16:creationId xmlns:a16="http://schemas.microsoft.com/office/drawing/2014/main" id="{AEACA0A2-0132-4FF4-808F-02DD1AF3E745}"/>
                </a:ext>
              </a:extLst>
            </p:cNvPr>
            <p:cNvSpPr txBox="1"/>
            <p:nvPr/>
          </p:nvSpPr>
          <p:spPr>
            <a:xfrm>
              <a:off x="914400" y="1649627"/>
              <a:ext cx="543739" cy="830997"/>
            </a:xfrm>
            <a:prstGeom prst="rect">
              <a:avLst/>
            </a:prstGeom>
            <a:noFill/>
          </p:spPr>
          <p:txBody>
            <a:bodyPr wrap="none" rtlCol="0">
              <a:spAutoFit/>
            </a:bodyPr>
            <a:lstStyle/>
            <a:p>
              <a:r>
                <a:rPr lang="en-US" sz="4800" dirty="0">
                  <a:latin typeface="+mj-lt"/>
                </a:rPr>
                <a:t>2</a:t>
              </a:r>
            </a:p>
          </p:txBody>
        </p:sp>
        <p:sp>
          <p:nvSpPr>
            <p:cNvPr id="10" name="TextBox 9">
              <a:extLst>
                <a:ext uri="{FF2B5EF4-FFF2-40B4-BE49-F238E27FC236}">
                  <a16:creationId xmlns:a16="http://schemas.microsoft.com/office/drawing/2014/main" id="{5622DFF6-44B9-4CDA-8358-97D8BF9AA048}"/>
                </a:ext>
              </a:extLst>
            </p:cNvPr>
            <p:cNvSpPr txBox="1"/>
            <p:nvPr/>
          </p:nvSpPr>
          <p:spPr>
            <a:xfrm>
              <a:off x="1805881" y="1899641"/>
              <a:ext cx="883575" cy="369332"/>
            </a:xfrm>
            <a:prstGeom prst="rect">
              <a:avLst/>
            </a:prstGeom>
            <a:noFill/>
          </p:spPr>
          <p:txBody>
            <a:bodyPr wrap="none" rtlCol="0">
              <a:spAutoFit/>
            </a:bodyPr>
            <a:lstStyle/>
            <a:p>
              <a:r>
                <a:rPr lang="en-US" dirty="0"/>
                <a:t>WHERE</a:t>
              </a:r>
            </a:p>
          </p:txBody>
        </p:sp>
        <p:cxnSp>
          <p:nvCxnSpPr>
            <p:cNvPr id="11" name="Straight Connector 10">
              <a:extLst>
                <a:ext uri="{FF2B5EF4-FFF2-40B4-BE49-F238E27FC236}">
                  <a16:creationId xmlns:a16="http://schemas.microsoft.com/office/drawing/2014/main" id="{49786FA6-413A-430A-8384-91F21E7213C9}"/>
                </a:ext>
              </a:extLst>
            </p:cNvPr>
            <p:cNvCxnSpPr/>
            <p:nvPr/>
          </p:nvCxnSpPr>
          <p:spPr>
            <a:xfrm>
              <a:off x="1576091" y="1741750"/>
              <a:ext cx="0" cy="64675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2" name="Group 11">
            <a:extLst>
              <a:ext uri="{FF2B5EF4-FFF2-40B4-BE49-F238E27FC236}">
                <a16:creationId xmlns:a16="http://schemas.microsoft.com/office/drawing/2014/main" id="{2EFF2970-595D-4CBE-9BFE-2E4DD4BD5D35}"/>
              </a:ext>
            </a:extLst>
          </p:cNvPr>
          <p:cNvGrpSpPr/>
          <p:nvPr/>
        </p:nvGrpSpPr>
        <p:grpSpPr>
          <a:xfrm>
            <a:off x="914400" y="3951539"/>
            <a:ext cx="2017110" cy="830997"/>
            <a:chOff x="914400" y="1649627"/>
            <a:chExt cx="2017110" cy="830997"/>
          </a:xfrm>
        </p:grpSpPr>
        <p:sp>
          <p:nvSpPr>
            <p:cNvPr id="13" name="TextBox 12">
              <a:extLst>
                <a:ext uri="{FF2B5EF4-FFF2-40B4-BE49-F238E27FC236}">
                  <a16:creationId xmlns:a16="http://schemas.microsoft.com/office/drawing/2014/main" id="{85063788-22F3-4778-8BB8-FD443CE48AE7}"/>
                </a:ext>
              </a:extLst>
            </p:cNvPr>
            <p:cNvSpPr txBox="1"/>
            <p:nvPr/>
          </p:nvSpPr>
          <p:spPr>
            <a:xfrm>
              <a:off x="914400" y="1649627"/>
              <a:ext cx="543739" cy="830997"/>
            </a:xfrm>
            <a:prstGeom prst="rect">
              <a:avLst/>
            </a:prstGeom>
            <a:noFill/>
          </p:spPr>
          <p:txBody>
            <a:bodyPr wrap="none" rtlCol="0">
              <a:spAutoFit/>
            </a:bodyPr>
            <a:lstStyle/>
            <a:p>
              <a:r>
                <a:rPr lang="en-US" sz="4800" dirty="0">
                  <a:latin typeface="+mj-lt"/>
                </a:rPr>
                <a:t>3</a:t>
              </a:r>
            </a:p>
          </p:txBody>
        </p:sp>
        <p:sp>
          <p:nvSpPr>
            <p:cNvPr id="14" name="TextBox 13">
              <a:extLst>
                <a:ext uri="{FF2B5EF4-FFF2-40B4-BE49-F238E27FC236}">
                  <a16:creationId xmlns:a16="http://schemas.microsoft.com/office/drawing/2014/main" id="{4D1A38F9-E620-426F-91A6-90CF0FFC1B4E}"/>
                </a:ext>
              </a:extLst>
            </p:cNvPr>
            <p:cNvSpPr txBox="1"/>
            <p:nvPr/>
          </p:nvSpPr>
          <p:spPr>
            <a:xfrm>
              <a:off x="1805881" y="1899641"/>
              <a:ext cx="1125629" cy="369332"/>
            </a:xfrm>
            <a:prstGeom prst="rect">
              <a:avLst/>
            </a:prstGeom>
            <a:noFill/>
          </p:spPr>
          <p:txBody>
            <a:bodyPr wrap="none" rtlCol="0">
              <a:spAutoFit/>
            </a:bodyPr>
            <a:lstStyle/>
            <a:p>
              <a:r>
                <a:rPr lang="en-US" dirty="0"/>
                <a:t>ORDER BY</a:t>
              </a:r>
            </a:p>
          </p:txBody>
        </p:sp>
        <p:cxnSp>
          <p:nvCxnSpPr>
            <p:cNvPr id="15" name="Straight Connector 14">
              <a:extLst>
                <a:ext uri="{FF2B5EF4-FFF2-40B4-BE49-F238E27FC236}">
                  <a16:creationId xmlns:a16="http://schemas.microsoft.com/office/drawing/2014/main" id="{FBCB34DB-704C-42A5-82D2-04FAF6EB233F}"/>
                </a:ext>
              </a:extLst>
            </p:cNvPr>
            <p:cNvCxnSpPr/>
            <p:nvPr/>
          </p:nvCxnSpPr>
          <p:spPr>
            <a:xfrm>
              <a:off x="1576091" y="1741750"/>
              <a:ext cx="0" cy="646750"/>
            </a:xfrm>
            <a:prstGeom prst="line">
              <a:avLst/>
            </a:prstGeom>
            <a:ln w="635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75CF1C5C-F98F-48D7-813C-021CECB40F46}"/>
              </a:ext>
            </a:extLst>
          </p:cNvPr>
          <p:cNvGrpSpPr/>
          <p:nvPr/>
        </p:nvGrpSpPr>
        <p:grpSpPr>
          <a:xfrm>
            <a:off x="914400" y="5102495"/>
            <a:ext cx="1544224" cy="830997"/>
            <a:chOff x="914400" y="1649627"/>
            <a:chExt cx="1544224" cy="830997"/>
          </a:xfrm>
        </p:grpSpPr>
        <p:sp>
          <p:nvSpPr>
            <p:cNvPr id="17" name="TextBox 16">
              <a:extLst>
                <a:ext uri="{FF2B5EF4-FFF2-40B4-BE49-F238E27FC236}">
                  <a16:creationId xmlns:a16="http://schemas.microsoft.com/office/drawing/2014/main" id="{38125AAE-33C9-45DA-B301-A4C8FEC27C8F}"/>
                </a:ext>
              </a:extLst>
            </p:cNvPr>
            <p:cNvSpPr txBox="1"/>
            <p:nvPr/>
          </p:nvSpPr>
          <p:spPr>
            <a:xfrm>
              <a:off x="914400" y="1649627"/>
              <a:ext cx="561372" cy="830997"/>
            </a:xfrm>
            <a:prstGeom prst="rect">
              <a:avLst/>
            </a:prstGeom>
            <a:noFill/>
          </p:spPr>
          <p:txBody>
            <a:bodyPr wrap="none" rtlCol="0">
              <a:spAutoFit/>
            </a:bodyPr>
            <a:lstStyle/>
            <a:p>
              <a:r>
                <a:rPr lang="en-US" sz="4800" dirty="0">
                  <a:latin typeface="+mj-lt"/>
                </a:rPr>
                <a:t>4</a:t>
              </a:r>
            </a:p>
          </p:txBody>
        </p:sp>
        <p:sp>
          <p:nvSpPr>
            <p:cNvPr id="18" name="TextBox 17">
              <a:extLst>
                <a:ext uri="{FF2B5EF4-FFF2-40B4-BE49-F238E27FC236}">
                  <a16:creationId xmlns:a16="http://schemas.microsoft.com/office/drawing/2014/main" id="{36D67E86-BD2F-4A98-82B5-731E0D46CBF3}"/>
                </a:ext>
              </a:extLst>
            </p:cNvPr>
            <p:cNvSpPr txBox="1"/>
            <p:nvPr/>
          </p:nvSpPr>
          <p:spPr>
            <a:xfrm>
              <a:off x="1805881" y="1899641"/>
              <a:ext cx="652743" cy="369332"/>
            </a:xfrm>
            <a:prstGeom prst="rect">
              <a:avLst/>
            </a:prstGeom>
            <a:noFill/>
          </p:spPr>
          <p:txBody>
            <a:bodyPr wrap="none" rtlCol="0">
              <a:spAutoFit/>
            </a:bodyPr>
            <a:lstStyle/>
            <a:p>
              <a:r>
                <a:rPr lang="en-US" dirty="0"/>
                <a:t>QUIZ</a:t>
              </a:r>
            </a:p>
          </p:txBody>
        </p:sp>
        <p:cxnSp>
          <p:nvCxnSpPr>
            <p:cNvPr id="19" name="Straight Connector 18">
              <a:extLst>
                <a:ext uri="{FF2B5EF4-FFF2-40B4-BE49-F238E27FC236}">
                  <a16:creationId xmlns:a16="http://schemas.microsoft.com/office/drawing/2014/main" id="{FBA09962-FFF9-43D7-A073-58EC31AE5D04}"/>
                </a:ext>
              </a:extLst>
            </p:cNvPr>
            <p:cNvCxnSpPr/>
            <p:nvPr/>
          </p:nvCxnSpPr>
          <p:spPr>
            <a:xfrm>
              <a:off x="1576091" y="1741750"/>
              <a:ext cx="0" cy="646750"/>
            </a:xfrm>
            <a:prstGeom prst="line">
              <a:avLst/>
            </a:prstGeom>
            <a:ln w="63500">
              <a:solidFill>
                <a:schemeClr val="accent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514870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6D97002-9789-4C37-A9CC-6B11437C8FD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B6D97002-9789-4C37-A9CC-6B11437C8FD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BC3A2CE-2FB1-42EB-847E-7D463C580E7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dirty="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20BAB8EF-6C62-445B-8017-FE6D3898359A}"/>
              </a:ext>
            </a:extLst>
          </p:cNvPr>
          <p:cNvSpPr>
            <a:spLocks noGrp="1"/>
          </p:cNvSpPr>
          <p:nvPr>
            <p:ph type="title"/>
          </p:nvPr>
        </p:nvSpPr>
        <p:spPr/>
        <p:txBody>
          <a:bodyPr anchor="b"/>
          <a:lstStyle/>
          <a:p>
            <a:r>
              <a:rPr lang="en-US" dirty="0"/>
              <a:t>Give me just the data I care about!</a:t>
            </a:r>
          </a:p>
        </p:txBody>
      </p:sp>
      <p:sp>
        <p:nvSpPr>
          <p:cNvPr id="3" name="Text Placeholder 2">
            <a:extLst>
              <a:ext uri="{FF2B5EF4-FFF2-40B4-BE49-F238E27FC236}">
                <a16:creationId xmlns:a16="http://schemas.microsoft.com/office/drawing/2014/main" id="{71316657-D014-40BD-9AD8-6F9745FC225C}"/>
              </a:ext>
            </a:extLst>
          </p:cNvPr>
          <p:cNvSpPr>
            <a:spLocks noGrp="1"/>
          </p:cNvSpPr>
          <p:nvPr>
            <p:ph type="body" sz="quarter" idx="14"/>
          </p:nvPr>
        </p:nvSpPr>
        <p:spPr/>
        <p:txBody>
          <a:bodyPr/>
          <a:lstStyle/>
          <a:p>
            <a:r>
              <a:rPr lang="en-US" dirty="0"/>
              <a:t>Select statements are the basis of querying data using SQL</a:t>
            </a:r>
          </a:p>
        </p:txBody>
      </p:sp>
      <p:sp>
        <p:nvSpPr>
          <p:cNvPr id="6" name="Text Placeholder 5">
            <a:extLst>
              <a:ext uri="{FF2B5EF4-FFF2-40B4-BE49-F238E27FC236}">
                <a16:creationId xmlns:a16="http://schemas.microsoft.com/office/drawing/2014/main" id="{6AA88BCC-ED99-46EE-AA67-2707E10EFB1B}"/>
              </a:ext>
            </a:extLst>
          </p:cNvPr>
          <p:cNvSpPr>
            <a:spLocks noGrp="1"/>
          </p:cNvSpPr>
          <p:nvPr>
            <p:ph type="body" sz="quarter" idx="15"/>
          </p:nvPr>
        </p:nvSpPr>
        <p:spPr/>
        <p:txBody>
          <a:bodyPr/>
          <a:lstStyle/>
          <a:p>
            <a:r>
              <a:rPr lang="en-US" dirty="0"/>
              <a:t>text</a:t>
            </a:r>
          </a:p>
        </p:txBody>
      </p:sp>
      <p:graphicFrame>
        <p:nvGraphicFramePr>
          <p:cNvPr id="7" name="Table 6">
            <a:extLst>
              <a:ext uri="{FF2B5EF4-FFF2-40B4-BE49-F238E27FC236}">
                <a16:creationId xmlns:a16="http://schemas.microsoft.com/office/drawing/2014/main" id="{8E399F58-FF94-3904-26F7-6765A3342522}"/>
              </a:ext>
            </a:extLst>
          </p:cNvPr>
          <p:cNvGraphicFramePr>
            <a:graphicFrameLocks noGrp="1"/>
          </p:cNvGraphicFramePr>
          <p:nvPr/>
        </p:nvGraphicFramePr>
        <p:xfrm>
          <a:off x="914400" y="1892808"/>
          <a:ext cx="6281530" cy="2747878"/>
        </p:xfrm>
        <a:graphic>
          <a:graphicData uri="http://schemas.openxmlformats.org/drawingml/2006/table">
            <a:tbl>
              <a:tblPr firstRow="1" bandRow="1">
                <a:tableStyleId>{7DF18680-E054-41AD-8BC1-D1AEF772440D}</a:tableStyleId>
              </a:tblPr>
              <a:tblGrid>
                <a:gridCol w="1256306">
                  <a:extLst>
                    <a:ext uri="{9D8B030D-6E8A-4147-A177-3AD203B41FA5}">
                      <a16:colId xmlns:a16="http://schemas.microsoft.com/office/drawing/2014/main" val="2696293491"/>
                    </a:ext>
                  </a:extLst>
                </a:gridCol>
                <a:gridCol w="1256306">
                  <a:extLst>
                    <a:ext uri="{9D8B030D-6E8A-4147-A177-3AD203B41FA5}">
                      <a16:colId xmlns:a16="http://schemas.microsoft.com/office/drawing/2014/main" val="2860743725"/>
                    </a:ext>
                  </a:extLst>
                </a:gridCol>
                <a:gridCol w="879945">
                  <a:extLst>
                    <a:ext uri="{9D8B030D-6E8A-4147-A177-3AD203B41FA5}">
                      <a16:colId xmlns:a16="http://schemas.microsoft.com/office/drawing/2014/main" val="638423993"/>
                    </a:ext>
                  </a:extLst>
                </a:gridCol>
                <a:gridCol w="1632667">
                  <a:extLst>
                    <a:ext uri="{9D8B030D-6E8A-4147-A177-3AD203B41FA5}">
                      <a16:colId xmlns:a16="http://schemas.microsoft.com/office/drawing/2014/main" val="790359986"/>
                    </a:ext>
                  </a:extLst>
                </a:gridCol>
                <a:gridCol w="1256306">
                  <a:extLst>
                    <a:ext uri="{9D8B030D-6E8A-4147-A177-3AD203B41FA5}">
                      <a16:colId xmlns:a16="http://schemas.microsoft.com/office/drawing/2014/main" val="4057358907"/>
                    </a:ext>
                  </a:extLst>
                </a:gridCol>
              </a:tblGrid>
              <a:tr h="392554">
                <a:tc>
                  <a:txBody>
                    <a:bodyPr/>
                    <a:lstStyle/>
                    <a:p>
                      <a:r>
                        <a:rPr lang="en-US" dirty="0"/>
                        <a:t>ID</a:t>
                      </a:r>
                    </a:p>
                  </a:txBody>
                  <a:tcPr/>
                </a:tc>
                <a:tc>
                  <a:txBody>
                    <a:bodyPr/>
                    <a:lstStyle/>
                    <a:p>
                      <a:r>
                        <a:rPr lang="en-US" dirty="0"/>
                        <a:t>Name</a:t>
                      </a:r>
                    </a:p>
                  </a:txBody>
                  <a:tcPr/>
                </a:tc>
                <a:tc>
                  <a:txBody>
                    <a:bodyPr/>
                    <a:lstStyle/>
                    <a:p>
                      <a:r>
                        <a:rPr lang="en-US" dirty="0"/>
                        <a:t>Age</a:t>
                      </a:r>
                    </a:p>
                  </a:txBody>
                  <a:tcPr/>
                </a:tc>
                <a:tc>
                  <a:txBody>
                    <a:bodyPr/>
                    <a:lstStyle/>
                    <a:p>
                      <a:r>
                        <a:rPr lang="en-US" dirty="0"/>
                        <a:t>Position</a:t>
                      </a:r>
                    </a:p>
                  </a:txBody>
                  <a:tcPr/>
                </a:tc>
                <a:tc>
                  <a:txBody>
                    <a:bodyPr/>
                    <a:lstStyle/>
                    <a:p>
                      <a:r>
                        <a:rPr lang="en-US" dirty="0"/>
                        <a:t>Income</a:t>
                      </a:r>
                    </a:p>
                  </a:txBody>
                  <a:tcPr/>
                </a:tc>
                <a:extLst>
                  <a:ext uri="{0D108BD9-81ED-4DB2-BD59-A6C34878D82A}">
                    <a16:rowId xmlns:a16="http://schemas.microsoft.com/office/drawing/2014/main" val="1458773586"/>
                  </a:ext>
                </a:extLst>
              </a:tr>
              <a:tr h="392554">
                <a:tc>
                  <a:txBody>
                    <a:bodyPr/>
                    <a:lstStyle/>
                    <a:p>
                      <a:r>
                        <a:rPr lang="en-US" dirty="0"/>
                        <a:t>tbs027</a:t>
                      </a:r>
                    </a:p>
                  </a:txBody>
                  <a:tcPr/>
                </a:tc>
                <a:tc>
                  <a:txBody>
                    <a:bodyPr/>
                    <a:lstStyle/>
                    <a:p>
                      <a:r>
                        <a:rPr lang="en-US" dirty="0"/>
                        <a:t>Carmen</a:t>
                      </a:r>
                    </a:p>
                  </a:txBody>
                  <a:tcPr/>
                </a:tc>
                <a:tc>
                  <a:txBody>
                    <a:bodyPr/>
                    <a:lstStyle/>
                    <a:p>
                      <a:r>
                        <a:rPr lang="en-US" dirty="0"/>
                        <a:t>32</a:t>
                      </a:r>
                    </a:p>
                  </a:txBody>
                  <a:tcPr/>
                </a:tc>
                <a:tc>
                  <a:txBody>
                    <a:bodyPr/>
                    <a:lstStyle/>
                    <a:p>
                      <a:r>
                        <a:rPr lang="en-US" dirty="0"/>
                        <a:t>Head Chef</a:t>
                      </a:r>
                    </a:p>
                  </a:txBody>
                  <a:tcPr/>
                </a:tc>
                <a:tc>
                  <a:txBody>
                    <a:bodyPr/>
                    <a:lstStyle/>
                    <a:p>
                      <a:r>
                        <a:rPr lang="en-US" dirty="0"/>
                        <a:t>175,000</a:t>
                      </a:r>
                    </a:p>
                  </a:txBody>
                  <a:tcPr/>
                </a:tc>
                <a:extLst>
                  <a:ext uri="{0D108BD9-81ED-4DB2-BD59-A6C34878D82A}">
                    <a16:rowId xmlns:a16="http://schemas.microsoft.com/office/drawing/2014/main" val="4081617847"/>
                  </a:ext>
                </a:extLst>
              </a:tr>
              <a:tr h="392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tbs028</a:t>
                      </a:r>
                    </a:p>
                  </a:txBody>
                  <a:tcPr/>
                </a:tc>
                <a:tc>
                  <a:txBody>
                    <a:bodyPr/>
                    <a:lstStyle/>
                    <a:p>
                      <a:r>
                        <a:rPr lang="en-US" dirty="0"/>
                        <a:t>Sydney</a:t>
                      </a:r>
                    </a:p>
                  </a:txBody>
                  <a:tcPr/>
                </a:tc>
                <a:tc>
                  <a:txBody>
                    <a:bodyPr/>
                    <a:lstStyle/>
                    <a:p>
                      <a:r>
                        <a:rPr lang="en-US" dirty="0"/>
                        <a:t>26</a:t>
                      </a:r>
                    </a:p>
                  </a:txBody>
                  <a:tcPr/>
                </a:tc>
                <a:tc>
                  <a:txBody>
                    <a:bodyPr/>
                    <a:lstStyle/>
                    <a:p>
                      <a:r>
                        <a:rPr lang="en-US" dirty="0"/>
                        <a:t>Sous Chef</a:t>
                      </a:r>
                    </a:p>
                  </a:txBody>
                  <a:tcPr/>
                </a:tc>
                <a:tc>
                  <a:txBody>
                    <a:bodyPr/>
                    <a:lstStyle/>
                    <a:p>
                      <a:r>
                        <a:rPr lang="en-US" dirty="0"/>
                        <a:t>132,000</a:t>
                      </a:r>
                    </a:p>
                  </a:txBody>
                  <a:tcPr/>
                </a:tc>
                <a:extLst>
                  <a:ext uri="{0D108BD9-81ED-4DB2-BD59-A6C34878D82A}">
                    <a16:rowId xmlns:a16="http://schemas.microsoft.com/office/drawing/2014/main" val="3643816986"/>
                  </a:ext>
                </a:extLst>
              </a:tr>
              <a:tr h="392554">
                <a:tc>
                  <a:txBody>
                    <a:bodyPr/>
                    <a:lstStyle/>
                    <a:p>
                      <a:r>
                        <a:rPr lang="en-US" dirty="0"/>
                        <a:t>tbs002</a:t>
                      </a:r>
                    </a:p>
                  </a:txBody>
                  <a:tcPr/>
                </a:tc>
                <a:tc>
                  <a:txBody>
                    <a:bodyPr/>
                    <a:lstStyle/>
                    <a:p>
                      <a:r>
                        <a:rPr lang="en-US" dirty="0"/>
                        <a:t>Richie</a:t>
                      </a:r>
                    </a:p>
                  </a:txBody>
                  <a:tcPr/>
                </a:tc>
                <a:tc>
                  <a:txBody>
                    <a:bodyPr/>
                    <a:lstStyle/>
                    <a:p>
                      <a:r>
                        <a:rPr lang="en-US" dirty="0"/>
                        <a:t>45</a:t>
                      </a:r>
                    </a:p>
                  </a:txBody>
                  <a:tcPr/>
                </a:tc>
                <a:tc>
                  <a:txBody>
                    <a:bodyPr/>
                    <a:lstStyle/>
                    <a:p>
                      <a:r>
                        <a:rPr lang="en-US" dirty="0"/>
                        <a:t>Manager</a:t>
                      </a:r>
                    </a:p>
                  </a:txBody>
                  <a:tcPr/>
                </a:tc>
                <a:tc>
                  <a:txBody>
                    <a:bodyPr/>
                    <a:lstStyle/>
                    <a:p>
                      <a:r>
                        <a:rPr lang="en-US" dirty="0"/>
                        <a:t>160,000</a:t>
                      </a:r>
                    </a:p>
                  </a:txBody>
                  <a:tcPr/>
                </a:tc>
                <a:extLst>
                  <a:ext uri="{0D108BD9-81ED-4DB2-BD59-A6C34878D82A}">
                    <a16:rowId xmlns:a16="http://schemas.microsoft.com/office/drawing/2014/main" val="2490369640"/>
                  </a:ext>
                </a:extLst>
              </a:tr>
              <a:tr h="392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tbs015</a:t>
                      </a:r>
                    </a:p>
                  </a:txBody>
                  <a:tcPr/>
                </a:tc>
                <a:tc>
                  <a:txBody>
                    <a:bodyPr/>
                    <a:lstStyle/>
                    <a:p>
                      <a:r>
                        <a:rPr lang="en-US" dirty="0" err="1"/>
                        <a:t>Ebraheim</a:t>
                      </a:r>
                      <a:endParaRPr lang="en-US" dirty="0"/>
                    </a:p>
                  </a:txBody>
                  <a:tcPr/>
                </a:tc>
                <a:tc>
                  <a:txBody>
                    <a:bodyPr/>
                    <a:lstStyle/>
                    <a:p>
                      <a:r>
                        <a:rPr lang="en-US" dirty="0"/>
                        <a:t>47</a:t>
                      </a:r>
                    </a:p>
                  </a:txBody>
                  <a:tcPr/>
                </a:tc>
                <a:tc>
                  <a:txBody>
                    <a:bodyPr/>
                    <a:lstStyle/>
                    <a:p>
                      <a:r>
                        <a:rPr lang="en-US" dirty="0"/>
                        <a:t>Line Cook</a:t>
                      </a:r>
                    </a:p>
                  </a:txBody>
                  <a:tcPr/>
                </a:tc>
                <a:tc>
                  <a:txBody>
                    <a:bodyPr/>
                    <a:lstStyle/>
                    <a:p>
                      <a:r>
                        <a:rPr lang="en-US" dirty="0"/>
                        <a:t>90,000</a:t>
                      </a:r>
                    </a:p>
                  </a:txBody>
                  <a:tcPr/>
                </a:tc>
                <a:extLst>
                  <a:ext uri="{0D108BD9-81ED-4DB2-BD59-A6C34878D82A}">
                    <a16:rowId xmlns:a16="http://schemas.microsoft.com/office/drawing/2014/main" val="1456567234"/>
                  </a:ext>
                </a:extLst>
              </a:tr>
              <a:tr h="392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tbs006</a:t>
                      </a:r>
                    </a:p>
                  </a:txBody>
                  <a:tcPr/>
                </a:tc>
                <a:tc>
                  <a:txBody>
                    <a:bodyPr/>
                    <a:lstStyle/>
                    <a:p>
                      <a:r>
                        <a:rPr lang="en-US" dirty="0"/>
                        <a:t>Tina</a:t>
                      </a:r>
                    </a:p>
                  </a:txBody>
                  <a:tcPr/>
                </a:tc>
                <a:tc>
                  <a:txBody>
                    <a:bodyPr/>
                    <a:lstStyle/>
                    <a:p>
                      <a:r>
                        <a:rPr lang="en-US" dirty="0"/>
                        <a:t>51</a:t>
                      </a:r>
                    </a:p>
                  </a:txBody>
                  <a:tcPr/>
                </a:tc>
                <a:tc>
                  <a:txBody>
                    <a:bodyPr/>
                    <a:lstStyle/>
                    <a:p>
                      <a:r>
                        <a:rPr lang="en-US" dirty="0"/>
                        <a:t>Line Cook</a:t>
                      </a:r>
                    </a:p>
                  </a:txBody>
                  <a:tcPr/>
                </a:tc>
                <a:tc>
                  <a:txBody>
                    <a:bodyPr/>
                    <a:lstStyle/>
                    <a:p>
                      <a:r>
                        <a:rPr lang="en-US" dirty="0"/>
                        <a:t>90,000</a:t>
                      </a:r>
                    </a:p>
                  </a:txBody>
                  <a:tcPr/>
                </a:tc>
                <a:extLst>
                  <a:ext uri="{0D108BD9-81ED-4DB2-BD59-A6C34878D82A}">
                    <a16:rowId xmlns:a16="http://schemas.microsoft.com/office/drawing/2014/main" val="2692075852"/>
                  </a:ext>
                </a:extLst>
              </a:tr>
              <a:tr h="392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tbs021</a:t>
                      </a:r>
                    </a:p>
                  </a:txBody>
                  <a:tcPr/>
                </a:tc>
                <a:tc>
                  <a:txBody>
                    <a:bodyPr/>
                    <a:lstStyle/>
                    <a:p>
                      <a:r>
                        <a:rPr lang="en-US" dirty="0"/>
                        <a:t>Marcus</a:t>
                      </a:r>
                    </a:p>
                  </a:txBody>
                  <a:tcPr/>
                </a:tc>
                <a:tc>
                  <a:txBody>
                    <a:bodyPr/>
                    <a:lstStyle/>
                    <a:p>
                      <a:r>
                        <a:rPr lang="en-US" dirty="0"/>
                        <a:t>35</a:t>
                      </a:r>
                    </a:p>
                  </a:txBody>
                  <a:tcPr/>
                </a:tc>
                <a:tc>
                  <a:txBody>
                    <a:bodyPr/>
                    <a:lstStyle/>
                    <a:p>
                      <a:r>
                        <a:rPr lang="en-US" dirty="0"/>
                        <a:t>Pastry Chef</a:t>
                      </a:r>
                    </a:p>
                  </a:txBody>
                  <a:tcPr/>
                </a:tc>
                <a:tc>
                  <a:txBody>
                    <a:bodyPr/>
                    <a:lstStyle/>
                    <a:p>
                      <a:r>
                        <a:rPr lang="en-US" dirty="0"/>
                        <a:t>94,000</a:t>
                      </a:r>
                    </a:p>
                  </a:txBody>
                  <a:tcPr/>
                </a:tc>
                <a:extLst>
                  <a:ext uri="{0D108BD9-81ED-4DB2-BD59-A6C34878D82A}">
                    <a16:rowId xmlns:a16="http://schemas.microsoft.com/office/drawing/2014/main" val="1882752825"/>
                  </a:ext>
                </a:extLst>
              </a:tr>
            </a:tbl>
          </a:graphicData>
        </a:graphic>
      </p:graphicFrame>
      <p:pic>
        <p:nvPicPr>
          <p:cNvPr id="2050" name="Picture 2" descr="The Bear Season 2: Release date and where to watch in Australia | WhistleOut">
            <a:extLst>
              <a:ext uri="{FF2B5EF4-FFF2-40B4-BE49-F238E27FC236}">
                <a16:creationId xmlns:a16="http://schemas.microsoft.com/office/drawing/2014/main" id="{DE733F10-7655-641E-EE17-4DF8821D929D}"/>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540486" y="1892809"/>
            <a:ext cx="4119908" cy="274787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1B9D5910-75A5-DB8A-6217-0F31879F736B}"/>
              </a:ext>
            </a:extLst>
          </p:cNvPr>
          <p:cNvSpPr txBox="1">
            <a:spLocks/>
          </p:cNvSpPr>
          <p:nvPr/>
        </p:nvSpPr>
        <p:spPr>
          <a:xfrm>
            <a:off x="914400" y="5029201"/>
            <a:ext cx="10745994" cy="1362455"/>
          </a:xfrm>
          <a:prstGeom prst="rect">
            <a:avLst/>
          </a:prstGeom>
        </p:spPr>
        <p:txBody>
          <a:bodyPr vert="horz" lIns="0" tIns="45720" rIns="0" bIns="0" rtlCol="0" anchor="t"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sz="2000" b="1" dirty="0"/>
              <a:t>How would I answer questions like:</a:t>
            </a:r>
          </a:p>
          <a:p>
            <a:endParaRPr lang="en-AU" sz="2000" dirty="0"/>
          </a:p>
          <a:p>
            <a:pPr marL="342900" indent="-342900">
              <a:buFont typeface="Arial" panose="020B0604020202020204" pitchFamily="34" charset="0"/>
              <a:buChar char="•"/>
            </a:pPr>
            <a:r>
              <a:rPr lang="en-AU" sz="2000" dirty="0"/>
              <a:t>Retrieve all details of our employees that earn above 100,000? What is the average age of employees? </a:t>
            </a:r>
          </a:p>
          <a:p>
            <a:pPr marL="342900" indent="-342900">
              <a:buFont typeface="Arial" panose="020B0604020202020204" pitchFamily="34" charset="0"/>
              <a:buChar char="•"/>
            </a:pPr>
            <a:r>
              <a:rPr lang="en-AU" sz="2000" dirty="0"/>
              <a:t>Name the oldest line cook? </a:t>
            </a:r>
          </a:p>
          <a:p>
            <a:endParaRPr lang="en-AU" sz="2000" dirty="0"/>
          </a:p>
        </p:txBody>
      </p:sp>
    </p:spTree>
    <p:extLst>
      <p:ext uri="{BB962C8B-B14F-4D97-AF65-F5344CB8AC3E}">
        <p14:creationId xmlns:p14="http://schemas.microsoft.com/office/powerpoint/2010/main" val="37465084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6D97002-9789-4C37-A9CC-6B11437C8FD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B6D97002-9789-4C37-A9CC-6B11437C8FD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BC3A2CE-2FB1-42EB-847E-7D463C580E7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dirty="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20BAB8EF-6C62-445B-8017-FE6D3898359A}"/>
              </a:ext>
            </a:extLst>
          </p:cNvPr>
          <p:cNvSpPr>
            <a:spLocks noGrp="1"/>
          </p:cNvSpPr>
          <p:nvPr>
            <p:ph type="title"/>
          </p:nvPr>
        </p:nvSpPr>
        <p:spPr/>
        <p:txBody>
          <a:bodyPr anchor="b"/>
          <a:lstStyle/>
          <a:p>
            <a:r>
              <a:rPr lang="en-AU" dirty="0"/>
              <a:t>Retrieve details</a:t>
            </a:r>
            <a:r>
              <a:rPr lang="en-AU" sz="3600" dirty="0"/>
              <a:t> of employees that earn above 100,000? </a:t>
            </a:r>
          </a:p>
        </p:txBody>
      </p:sp>
      <p:sp>
        <p:nvSpPr>
          <p:cNvPr id="3" name="Text Placeholder 2">
            <a:extLst>
              <a:ext uri="{FF2B5EF4-FFF2-40B4-BE49-F238E27FC236}">
                <a16:creationId xmlns:a16="http://schemas.microsoft.com/office/drawing/2014/main" id="{71316657-D014-40BD-9AD8-6F9745FC225C}"/>
              </a:ext>
            </a:extLst>
          </p:cNvPr>
          <p:cNvSpPr>
            <a:spLocks noGrp="1"/>
          </p:cNvSpPr>
          <p:nvPr>
            <p:ph type="body" sz="quarter" idx="14"/>
          </p:nvPr>
        </p:nvSpPr>
        <p:spPr/>
        <p:txBody>
          <a:bodyPr/>
          <a:lstStyle/>
          <a:p>
            <a:r>
              <a:rPr lang="en-US" dirty="0"/>
              <a:t>Select statements are the basis of querying data using SQL</a:t>
            </a:r>
          </a:p>
        </p:txBody>
      </p:sp>
      <p:sp>
        <p:nvSpPr>
          <p:cNvPr id="6" name="Text Placeholder 5">
            <a:extLst>
              <a:ext uri="{FF2B5EF4-FFF2-40B4-BE49-F238E27FC236}">
                <a16:creationId xmlns:a16="http://schemas.microsoft.com/office/drawing/2014/main" id="{6AA88BCC-ED99-46EE-AA67-2707E10EFB1B}"/>
              </a:ext>
            </a:extLst>
          </p:cNvPr>
          <p:cNvSpPr>
            <a:spLocks noGrp="1"/>
          </p:cNvSpPr>
          <p:nvPr>
            <p:ph type="body" sz="quarter" idx="15"/>
          </p:nvPr>
        </p:nvSpPr>
        <p:spPr/>
        <p:txBody>
          <a:bodyPr/>
          <a:lstStyle/>
          <a:p>
            <a:r>
              <a:rPr lang="en-US" dirty="0"/>
              <a:t>text</a:t>
            </a:r>
          </a:p>
        </p:txBody>
      </p:sp>
      <p:graphicFrame>
        <p:nvGraphicFramePr>
          <p:cNvPr id="7" name="Table 6">
            <a:extLst>
              <a:ext uri="{FF2B5EF4-FFF2-40B4-BE49-F238E27FC236}">
                <a16:creationId xmlns:a16="http://schemas.microsoft.com/office/drawing/2014/main" id="{8E399F58-FF94-3904-26F7-6765A3342522}"/>
              </a:ext>
            </a:extLst>
          </p:cNvPr>
          <p:cNvGraphicFramePr>
            <a:graphicFrameLocks noGrp="1"/>
          </p:cNvGraphicFramePr>
          <p:nvPr>
            <p:extLst>
              <p:ext uri="{D42A27DB-BD31-4B8C-83A1-F6EECF244321}">
                <p14:modId xmlns:p14="http://schemas.microsoft.com/office/powerpoint/2010/main" val="1949471948"/>
              </p:ext>
            </p:extLst>
          </p:nvPr>
        </p:nvGraphicFramePr>
        <p:xfrm>
          <a:off x="914400" y="1892808"/>
          <a:ext cx="6281530" cy="2747878"/>
        </p:xfrm>
        <a:graphic>
          <a:graphicData uri="http://schemas.openxmlformats.org/drawingml/2006/table">
            <a:tbl>
              <a:tblPr firstRow="1" bandRow="1">
                <a:tableStyleId>{7DF18680-E054-41AD-8BC1-D1AEF772440D}</a:tableStyleId>
              </a:tblPr>
              <a:tblGrid>
                <a:gridCol w="1256306">
                  <a:extLst>
                    <a:ext uri="{9D8B030D-6E8A-4147-A177-3AD203B41FA5}">
                      <a16:colId xmlns:a16="http://schemas.microsoft.com/office/drawing/2014/main" val="2696293491"/>
                    </a:ext>
                  </a:extLst>
                </a:gridCol>
                <a:gridCol w="1256306">
                  <a:extLst>
                    <a:ext uri="{9D8B030D-6E8A-4147-A177-3AD203B41FA5}">
                      <a16:colId xmlns:a16="http://schemas.microsoft.com/office/drawing/2014/main" val="2860743725"/>
                    </a:ext>
                  </a:extLst>
                </a:gridCol>
                <a:gridCol w="879945">
                  <a:extLst>
                    <a:ext uri="{9D8B030D-6E8A-4147-A177-3AD203B41FA5}">
                      <a16:colId xmlns:a16="http://schemas.microsoft.com/office/drawing/2014/main" val="638423993"/>
                    </a:ext>
                  </a:extLst>
                </a:gridCol>
                <a:gridCol w="1632667">
                  <a:extLst>
                    <a:ext uri="{9D8B030D-6E8A-4147-A177-3AD203B41FA5}">
                      <a16:colId xmlns:a16="http://schemas.microsoft.com/office/drawing/2014/main" val="790359986"/>
                    </a:ext>
                  </a:extLst>
                </a:gridCol>
                <a:gridCol w="1256306">
                  <a:extLst>
                    <a:ext uri="{9D8B030D-6E8A-4147-A177-3AD203B41FA5}">
                      <a16:colId xmlns:a16="http://schemas.microsoft.com/office/drawing/2014/main" val="4057358907"/>
                    </a:ext>
                  </a:extLst>
                </a:gridCol>
              </a:tblGrid>
              <a:tr h="392554">
                <a:tc>
                  <a:txBody>
                    <a:bodyPr/>
                    <a:lstStyle/>
                    <a:p>
                      <a:r>
                        <a:rPr lang="en-US" dirty="0"/>
                        <a:t>ID</a:t>
                      </a:r>
                    </a:p>
                  </a:txBody>
                  <a:tcPr/>
                </a:tc>
                <a:tc>
                  <a:txBody>
                    <a:bodyPr/>
                    <a:lstStyle/>
                    <a:p>
                      <a:r>
                        <a:rPr lang="en-US" dirty="0"/>
                        <a:t>Name</a:t>
                      </a:r>
                    </a:p>
                  </a:txBody>
                  <a:tcPr/>
                </a:tc>
                <a:tc>
                  <a:txBody>
                    <a:bodyPr/>
                    <a:lstStyle/>
                    <a:p>
                      <a:r>
                        <a:rPr lang="en-US" dirty="0"/>
                        <a:t>Age</a:t>
                      </a:r>
                    </a:p>
                  </a:txBody>
                  <a:tcPr/>
                </a:tc>
                <a:tc>
                  <a:txBody>
                    <a:bodyPr/>
                    <a:lstStyle/>
                    <a:p>
                      <a:r>
                        <a:rPr lang="en-US" dirty="0"/>
                        <a:t>Position</a:t>
                      </a:r>
                    </a:p>
                  </a:txBody>
                  <a:tcPr/>
                </a:tc>
                <a:tc>
                  <a:txBody>
                    <a:bodyPr/>
                    <a:lstStyle/>
                    <a:p>
                      <a:r>
                        <a:rPr lang="en-US" dirty="0"/>
                        <a:t>Income</a:t>
                      </a:r>
                    </a:p>
                  </a:txBody>
                  <a:tcPr/>
                </a:tc>
                <a:extLst>
                  <a:ext uri="{0D108BD9-81ED-4DB2-BD59-A6C34878D82A}">
                    <a16:rowId xmlns:a16="http://schemas.microsoft.com/office/drawing/2014/main" val="1458773586"/>
                  </a:ext>
                </a:extLst>
              </a:tr>
              <a:tr h="392554">
                <a:tc>
                  <a:txBody>
                    <a:bodyPr/>
                    <a:lstStyle/>
                    <a:p>
                      <a:r>
                        <a:rPr lang="en-US" dirty="0"/>
                        <a:t>tbs027</a:t>
                      </a:r>
                    </a:p>
                  </a:txBody>
                  <a:tcPr/>
                </a:tc>
                <a:tc>
                  <a:txBody>
                    <a:bodyPr/>
                    <a:lstStyle/>
                    <a:p>
                      <a:r>
                        <a:rPr lang="en-US" dirty="0"/>
                        <a:t>Carmen</a:t>
                      </a:r>
                    </a:p>
                  </a:txBody>
                  <a:tcPr/>
                </a:tc>
                <a:tc>
                  <a:txBody>
                    <a:bodyPr/>
                    <a:lstStyle/>
                    <a:p>
                      <a:r>
                        <a:rPr lang="en-US" dirty="0"/>
                        <a:t>32</a:t>
                      </a:r>
                    </a:p>
                  </a:txBody>
                  <a:tcPr/>
                </a:tc>
                <a:tc>
                  <a:txBody>
                    <a:bodyPr/>
                    <a:lstStyle/>
                    <a:p>
                      <a:r>
                        <a:rPr lang="en-US" dirty="0"/>
                        <a:t>Head Chef</a:t>
                      </a:r>
                    </a:p>
                  </a:txBody>
                  <a:tcPr/>
                </a:tc>
                <a:tc>
                  <a:txBody>
                    <a:bodyPr/>
                    <a:lstStyle/>
                    <a:p>
                      <a:r>
                        <a:rPr lang="en-US" dirty="0"/>
                        <a:t>175,000</a:t>
                      </a:r>
                    </a:p>
                  </a:txBody>
                  <a:tcPr>
                    <a:solidFill>
                      <a:schemeClr val="accent1">
                        <a:lumMod val="20000"/>
                        <a:lumOff val="80000"/>
                      </a:schemeClr>
                    </a:solidFill>
                  </a:tcPr>
                </a:tc>
                <a:extLst>
                  <a:ext uri="{0D108BD9-81ED-4DB2-BD59-A6C34878D82A}">
                    <a16:rowId xmlns:a16="http://schemas.microsoft.com/office/drawing/2014/main" val="4081617847"/>
                  </a:ext>
                </a:extLst>
              </a:tr>
              <a:tr h="392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tbs028</a:t>
                      </a:r>
                    </a:p>
                  </a:txBody>
                  <a:tcPr/>
                </a:tc>
                <a:tc>
                  <a:txBody>
                    <a:bodyPr/>
                    <a:lstStyle/>
                    <a:p>
                      <a:r>
                        <a:rPr lang="en-US" dirty="0"/>
                        <a:t>Sydney</a:t>
                      </a:r>
                    </a:p>
                  </a:txBody>
                  <a:tcPr/>
                </a:tc>
                <a:tc>
                  <a:txBody>
                    <a:bodyPr/>
                    <a:lstStyle/>
                    <a:p>
                      <a:r>
                        <a:rPr lang="en-US" dirty="0"/>
                        <a:t>26</a:t>
                      </a:r>
                    </a:p>
                  </a:txBody>
                  <a:tcPr/>
                </a:tc>
                <a:tc>
                  <a:txBody>
                    <a:bodyPr/>
                    <a:lstStyle/>
                    <a:p>
                      <a:r>
                        <a:rPr lang="en-US" dirty="0"/>
                        <a:t>Sous Chef</a:t>
                      </a:r>
                    </a:p>
                  </a:txBody>
                  <a:tcPr/>
                </a:tc>
                <a:tc>
                  <a:txBody>
                    <a:bodyPr/>
                    <a:lstStyle/>
                    <a:p>
                      <a:r>
                        <a:rPr lang="en-US" dirty="0"/>
                        <a:t>132,000</a:t>
                      </a:r>
                    </a:p>
                  </a:txBody>
                  <a:tcPr>
                    <a:solidFill>
                      <a:schemeClr val="accent1">
                        <a:lumMod val="20000"/>
                        <a:lumOff val="80000"/>
                      </a:schemeClr>
                    </a:solidFill>
                  </a:tcPr>
                </a:tc>
                <a:extLst>
                  <a:ext uri="{0D108BD9-81ED-4DB2-BD59-A6C34878D82A}">
                    <a16:rowId xmlns:a16="http://schemas.microsoft.com/office/drawing/2014/main" val="3643816986"/>
                  </a:ext>
                </a:extLst>
              </a:tr>
              <a:tr h="392554">
                <a:tc>
                  <a:txBody>
                    <a:bodyPr/>
                    <a:lstStyle/>
                    <a:p>
                      <a:r>
                        <a:rPr lang="en-US" dirty="0"/>
                        <a:t>tbs002</a:t>
                      </a:r>
                    </a:p>
                  </a:txBody>
                  <a:tcPr/>
                </a:tc>
                <a:tc>
                  <a:txBody>
                    <a:bodyPr/>
                    <a:lstStyle/>
                    <a:p>
                      <a:r>
                        <a:rPr lang="en-US" dirty="0"/>
                        <a:t>Richie</a:t>
                      </a:r>
                    </a:p>
                  </a:txBody>
                  <a:tcPr/>
                </a:tc>
                <a:tc>
                  <a:txBody>
                    <a:bodyPr/>
                    <a:lstStyle/>
                    <a:p>
                      <a:r>
                        <a:rPr lang="en-US" dirty="0"/>
                        <a:t>45</a:t>
                      </a:r>
                    </a:p>
                  </a:txBody>
                  <a:tcPr/>
                </a:tc>
                <a:tc>
                  <a:txBody>
                    <a:bodyPr/>
                    <a:lstStyle/>
                    <a:p>
                      <a:r>
                        <a:rPr lang="en-US" dirty="0"/>
                        <a:t>Manager</a:t>
                      </a:r>
                    </a:p>
                  </a:txBody>
                  <a:tcPr/>
                </a:tc>
                <a:tc>
                  <a:txBody>
                    <a:bodyPr/>
                    <a:lstStyle/>
                    <a:p>
                      <a:r>
                        <a:rPr lang="en-US" dirty="0"/>
                        <a:t>160,000</a:t>
                      </a:r>
                    </a:p>
                  </a:txBody>
                  <a:tcPr>
                    <a:solidFill>
                      <a:schemeClr val="accent1">
                        <a:lumMod val="20000"/>
                        <a:lumOff val="80000"/>
                      </a:schemeClr>
                    </a:solidFill>
                  </a:tcPr>
                </a:tc>
                <a:extLst>
                  <a:ext uri="{0D108BD9-81ED-4DB2-BD59-A6C34878D82A}">
                    <a16:rowId xmlns:a16="http://schemas.microsoft.com/office/drawing/2014/main" val="2490369640"/>
                  </a:ext>
                </a:extLst>
              </a:tr>
              <a:tr h="392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tbs015</a:t>
                      </a:r>
                    </a:p>
                  </a:txBody>
                  <a:tcPr/>
                </a:tc>
                <a:tc>
                  <a:txBody>
                    <a:bodyPr/>
                    <a:lstStyle/>
                    <a:p>
                      <a:r>
                        <a:rPr lang="en-US" dirty="0" err="1"/>
                        <a:t>Ebraheim</a:t>
                      </a:r>
                      <a:endParaRPr lang="en-US" dirty="0"/>
                    </a:p>
                  </a:txBody>
                  <a:tcPr/>
                </a:tc>
                <a:tc>
                  <a:txBody>
                    <a:bodyPr/>
                    <a:lstStyle/>
                    <a:p>
                      <a:r>
                        <a:rPr lang="en-US" dirty="0"/>
                        <a:t>47</a:t>
                      </a:r>
                    </a:p>
                  </a:txBody>
                  <a:tcPr/>
                </a:tc>
                <a:tc>
                  <a:txBody>
                    <a:bodyPr/>
                    <a:lstStyle/>
                    <a:p>
                      <a:r>
                        <a:rPr lang="en-US" dirty="0"/>
                        <a:t>Line Cook</a:t>
                      </a:r>
                    </a:p>
                  </a:txBody>
                  <a:tcPr/>
                </a:tc>
                <a:tc>
                  <a:txBody>
                    <a:bodyPr/>
                    <a:lstStyle/>
                    <a:p>
                      <a:r>
                        <a:rPr lang="en-US" dirty="0"/>
                        <a:t>90,000</a:t>
                      </a:r>
                    </a:p>
                  </a:txBody>
                  <a:tcPr/>
                </a:tc>
                <a:extLst>
                  <a:ext uri="{0D108BD9-81ED-4DB2-BD59-A6C34878D82A}">
                    <a16:rowId xmlns:a16="http://schemas.microsoft.com/office/drawing/2014/main" val="1456567234"/>
                  </a:ext>
                </a:extLst>
              </a:tr>
              <a:tr h="392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tbs006</a:t>
                      </a:r>
                    </a:p>
                  </a:txBody>
                  <a:tcPr/>
                </a:tc>
                <a:tc>
                  <a:txBody>
                    <a:bodyPr/>
                    <a:lstStyle/>
                    <a:p>
                      <a:r>
                        <a:rPr lang="en-US" dirty="0"/>
                        <a:t>Tina</a:t>
                      </a:r>
                    </a:p>
                  </a:txBody>
                  <a:tcPr/>
                </a:tc>
                <a:tc>
                  <a:txBody>
                    <a:bodyPr/>
                    <a:lstStyle/>
                    <a:p>
                      <a:r>
                        <a:rPr lang="en-US" dirty="0"/>
                        <a:t>51</a:t>
                      </a:r>
                    </a:p>
                  </a:txBody>
                  <a:tcPr/>
                </a:tc>
                <a:tc>
                  <a:txBody>
                    <a:bodyPr/>
                    <a:lstStyle/>
                    <a:p>
                      <a:r>
                        <a:rPr lang="en-US" dirty="0"/>
                        <a:t>Line Cook</a:t>
                      </a:r>
                    </a:p>
                  </a:txBody>
                  <a:tcPr/>
                </a:tc>
                <a:tc>
                  <a:txBody>
                    <a:bodyPr/>
                    <a:lstStyle/>
                    <a:p>
                      <a:r>
                        <a:rPr lang="en-US" dirty="0"/>
                        <a:t>90,000</a:t>
                      </a:r>
                    </a:p>
                  </a:txBody>
                  <a:tcPr/>
                </a:tc>
                <a:extLst>
                  <a:ext uri="{0D108BD9-81ED-4DB2-BD59-A6C34878D82A}">
                    <a16:rowId xmlns:a16="http://schemas.microsoft.com/office/drawing/2014/main" val="2692075852"/>
                  </a:ext>
                </a:extLst>
              </a:tr>
              <a:tr h="392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tbs021</a:t>
                      </a:r>
                    </a:p>
                  </a:txBody>
                  <a:tcPr/>
                </a:tc>
                <a:tc>
                  <a:txBody>
                    <a:bodyPr/>
                    <a:lstStyle/>
                    <a:p>
                      <a:r>
                        <a:rPr lang="en-US" dirty="0"/>
                        <a:t>Marcus</a:t>
                      </a:r>
                    </a:p>
                  </a:txBody>
                  <a:tcPr/>
                </a:tc>
                <a:tc>
                  <a:txBody>
                    <a:bodyPr/>
                    <a:lstStyle/>
                    <a:p>
                      <a:r>
                        <a:rPr lang="en-US" dirty="0"/>
                        <a:t>35</a:t>
                      </a:r>
                    </a:p>
                  </a:txBody>
                  <a:tcPr/>
                </a:tc>
                <a:tc>
                  <a:txBody>
                    <a:bodyPr/>
                    <a:lstStyle/>
                    <a:p>
                      <a:r>
                        <a:rPr lang="en-US" dirty="0"/>
                        <a:t>Pastry Chef</a:t>
                      </a:r>
                    </a:p>
                  </a:txBody>
                  <a:tcPr/>
                </a:tc>
                <a:tc>
                  <a:txBody>
                    <a:bodyPr/>
                    <a:lstStyle/>
                    <a:p>
                      <a:r>
                        <a:rPr lang="en-US" dirty="0"/>
                        <a:t>94,000</a:t>
                      </a:r>
                    </a:p>
                  </a:txBody>
                  <a:tcPr/>
                </a:tc>
                <a:extLst>
                  <a:ext uri="{0D108BD9-81ED-4DB2-BD59-A6C34878D82A}">
                    <a16:rowId xmlns:a16="http://schemas.microsoft.com/office/drawing/2014/main" val="1882752825"/>
                  </a:ext>
                </a:extLst>
              </a:tr>
            </a:tbl>
          </a:graphicData>
        </a:graphic>
      </p:graphicFrame>
      <p:pic>
        <p:nvPicPr>
          <p:cNvPr id="2050" name="Picture 2" descr="The Bear Season 2: Release date and where to watch in Australia | WhistleOut">
            <a:extLst>
              <a:ext uri="{FF2B5EF4-FFF2-40B4-BE49-F238E27FC236}">
                <a16:creationId xmlns:a16="http://schemas.microsoft.com/office/drawing/2014/main" id="{DE733F10-7655-641E-EE17-4DF8821D929D}"/>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540486" y="1892809"/>
            <a:ext cx="4119908" cy="274787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1B9D5910-75A5-DB8A-6217-0F31879F736B}"/>
              </a:ext>
            </a:extLst>
          </p:cNvPr>
          <p:cNvSpPr txBox="1">
            <a:spLocks/>
          </p:cNvSpPr>
          <p:nvPr/>
        </p:nvSpPr>
        <p:spPr>
          <a:xfrm>
            <a:off x="914400" y="5029201"/>
            <a:ext cx="10745994" cy="1362455"/>
          </a:xfrm>
          <a:prstGeom prst="rect">
            <a:avLst/>
          </a:prstGeom>
        </p:spPr>
        <p:txBody>
          <a:bodyPr vert="horz" lIns="0" tIns="45720" rIns="0" bIns="0" rtlCol="0" anchor="t"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endParaRPr lang="en-AU" sz="2000" dirty="0"/>
          </a:p>
          <a:p>
            <a:pPr marL="342900" indent="-342900">
              <a:buFont typeface="Arial" panose="020B0604020202020204" pitchFamily="34" charset="0"/>
              <a:buChar char="•"/>
            </a:pPr>
            <a:r>
              <a:rPr lang="en-AU" sz="2000" dirty="0"/>
              <a:t>SELECT * FROM  theBearTable WHERE Income &gt; 100000;</a:t>
            </a:r>
          </a:p>
          <a:p>
            <a:pPr marL="342900" indent="-342900">
              <a:buFont typeface="Arial" panose="020B0604020202020204" pitchFamily="34" charset="0"/>
              <a:buChar char="•"/>
            </a:pPr>
            <a:endParaRPr lang="en-AU" sz="2000" dirty="0"/>
          </a:p>
          <a:p>
            <a:pPr marL="342900" indent="-342900">
              <a:buFont typeface="Arial" panose="020B0604020202020204" pitchFamily="34" charset="0"/>
              <a:buChar char="•"/>
            </a:pPr>
            <a:r>
              <a:rPr lang="en-AU" sz="2000" i="1" dirty="0"/>
              <a:t>Will return all columns for the first 3 highlighted rows</a:t>
            </a:r>
          </a:p>
        </p:txBody>
      </p:sp>
      <p:cxnSp>
        <p:nvCxnSpPr>
          <p:cNvPr id="10" name="Straight Arrow Connector 9">
            <a:extLst>
              <a:ext uri="{FF2B5EF4-FFF2-40B4-BE49-F238E27FC236}">
                <a16:creationId xmlns:a16="http://schemas.microsoft.com/office/drawing/2014/main" id="{D31D15B0-18C7-C864-44E7-6B0892716373}"/>
              </a:ext>
            </a:extLst>
          </p:cNvPr>
          <p:cNvCxnSpPr>
            <a:cxnSpLocks/>
          </p:cNvCxnSpPr>
          <p:nvPr/>
        </p:nvCxnSpPr>
        <p:spPr>
          <a:xfrm flipV="1">
            <a:off x="3522921" y="4890977"/>
            <a:ext cx="0" cy="41821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474D165-DE30-047B-2428-90CD69A34ED3}"/>
              </a:ext>
            </a:extLst>
          </p:cNvPr>
          <p:cNvCxnSpPr>
            <a:cxnSpLocks/>
          </p:cNvCxnSpPr>
          <p:nvPr/>
        </p:nvCxnSpPr>
        <p:spPr>
          <a:xfrm flipV="1">
            <a:off x="5369442" y="2147777"/>
            <a:ext cx="598967" cy="31791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0FCDDFE1-E5D7-CC28-CF4D-EE0347688A9C}"/>
              </a:ext>
            </a:extLst>
          </p:cNvPr>
          <p:cNvCxnSpPr>
            <a:cxnSpLocks/>
          </p:cNvCxnSpPr>
          <p:nvPr/>
        </p:nvCxnSpPr>
        <p:spPr>
          <a:xfrm flipV="1">
            <a:off x="6282686" y="3429000"/>
            <a:ext cx="309500" cy="18979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73BFF7BB-B541-FE8B-A756-E44B18AD826A}"/>
              </a:ext>
            </a:extLst>
          </p:cNvPr>
          <p:cNvSpPr/>
          <p:nvPr/>
        </p:nvSpPr>
        <p:spPr bwMode="gray">
          <a:xfrm>
            <a:off x="772633" y="1708298"/>
            <a:ext cx="6570920" cy="3111795"/>
          </a:xfrm>
          <a:prstGeom prst="rect">
            <a:avLst/>
          </a:prstGeom>
          <a:noFill/>
          <a:ln w="38100" algn="ctr">
            <a:solidFill>
              <a:srgbClr val="C4D60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12580406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6D97002-9789-4C37-A9CC-6B11437C8FD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B6D97002-9789-4C37-A9CC-6B11437C8FD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BC3A2CE-2FB1-42EB-847E-7D463C580E7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dirty="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20BAB8EF-6C62-445B-8017-FE6D3898359A}"/>
              </a:ext>
            </a:extLst>
          </p:cNvPr>
          <p:cNvSpPr>
            <a:spLocks noGrp="1"/>
          </p:cNvSpPr>
          <p:nvPr>
            <p:ph type="title"/>
          </p:nvPr>
        </p:nvSpPr>
        <p:spPr/>
        <p:txBody>
          <a:bodyPr anchor="b"/>
          <a:lstStyle/>
          <a:p>
            <a:r>
              <a:rPr lang="en-US" dirty="0"/>
              <a:t>What is the average age of our employees?</a:t>
            </a:r>
          </a:p>
        </p:txBody>
      </p:sp>
      <p:sp>
        <p:nvSpPr>
          <p:cNvPr id="3" name="Text Placeholder 2">
            <a:extLst>
              <a:ext uri="{FF2B5EF4-FFF2-40B4-BE49-F238E27FC236}">
                <a16:creationId xmlns:a16="http://schemas.microsoft.com/office/drawing/2014/main" id="{71316657-D014-40BD-9AD8-6F9745FC225C}"/>
              </a:ext>
            </a:extLst>
          </p:cNvPr>
          <p:cNvSpPr>
            <a:spLocks noGrp="1"/>
          </p:cNvSpPr>
          <p:nvPr>
            <p:ph type="body" sz="quarter" idx="14"/>
          </p:nvPr>
        </p:nvSpPr>
        <p:spPr/>
        <p:txBody>
          <a:bodyPr/>
          <a:lstStyle/>
          <a:p>
            <a:r>
              <a:rPr lang="en-US" dirty="0"/>
              <a:t>Select statements are the basis of querying data using SQL</a:t>
            </a:r>
          </a:p>
        </p:txBody>
      </p:sp>
      <p:sp>
        <p:nvSpPr>
          <p:cNvPr id="6" name="Text Placeholder 5">
            <a:extLst>
              <a:ext uri="{FF2B5EF4-FFF2-40B4-BE49-F238E27FC236}">
                <a16:creationId xmlns:a16="http://schemas.microsoft.com/office/drawing/2014/main" id="{6AA88BCC-ED99-46EE-AA67-2707E10EFB1B}"/>
              </a:ext>
            </a:extLst>
          </p:cNvPr>
          <p:cNvSpPr>
            <a:spLocks noGrp="1"/>
          </p:cNvSpPr>
          <p:nvPr>
            <p:ph type="body" sz="quarter" idx="15"/>
          </p:nvPr>
        </p:nvSpPr>
        <p:spPr/>
        <p:txBody>
          <a:bodyPr/>
          <a:lstStyle/>
          <a:p>
            <a:r>
              <a:rPr lang="en-US" dirty="0"/>
              <a:t>text</a:t>
            </a:r>
          </a:p>
        </p:txBody>
      </p:sp>
      <p:graphicFrame>
        <p:nvGraphicFramePr>
          <p:cNvPr id="7" name="Table 6">
            <a:extLst>
              <a:ext uri="{FF2B5EF4-FFF2-40B4-BE49-F238E27FC236}">
                <a16:creationId xmlns:a16="http://schemas.microsoft.com/office/drawing/2014/main" id="{8E399F58-FF94-3904-26F7-6765A3342522}"/>
              </a:ext>
            </a:extLst>
          </p:cNvPr>
          <p:cNvGraphicFramePr>
            <a:graphicFrameLocks noGrp="1"/>
          </p:cNvGraphicFramePr>
          <p:nvPr>
            <p:extLst>
              <p:ext uri="{D42A27DB-BD31-4B8C-83A1-F6EECF244321}">
                <p14:modId xmlns:p14="http://schemas.microsoft.com/office/powerpoint/2010/main" val="1043295170"/>
              </p:ext>
            </p:extLst>
          </p:nvPr>
        </p:nvGraphicFramePr>
        <p:xfrm>
          <a:off x="914400" y="1892808"/>
          <a:ext cx="6281530" cy="2747878"/>
        </p:xfrm>
        <a:graphic>
          <a:graphicData uri="http://schemas.openxmlformats.org/drawingml/2006/table">
            <a:tbl>
              <a:tblPr firstRow="1" bandRow="1">
                <a:tableStyleId>{7DF18680-E054-41AD-8BC1-D1AEF772440D}</a:tableStyleId>
              </a:tblPr>
              <a:tblGrid>
                <a:gridCol w="1256306">
                  <a:extLst>
                    <a:ext uri="{9D8B030D-6E8A-4147-A177-3AD203B41FA5}">
                      <a16:colId xmlns:a16="http://schemas.microsoft.com/office/drawing/2014/main" val="2696293491"/>
                    </a:ext>
                  </a:extLst>
                </a:gridCol>
                <a:gridCol w="1256306">
                  <a:extLst>
                    <a:ext uri="{9D8B030D-6E8A-4147-A177-3AD203B41FA5}">
                      <a16:colId xmlns:a16="http://schemas.microsoft.com/office/drawing/2014/main" val="2860743725"/>
                    </a:ext>
                  </a:extLst>
                </a:gridCol>
                <a:gridCol w="879945">
                  <a:extLst>
                    <a:ext uri="{9D8B030D-6E8A-4147-A177-3AD203B41FA5}">
                      <a16:colId xmlns:a16="http://schemas.microsoft.com/office/drawing/2014/main" val="638423993"/>
                    </a:ext>
                  </a:extLst>
                </a:gridCol>
                <a:gridCol w="1632667">
                  <a:extLst>
                    <a:ext uri="{9D8B030D-6E8A-4147-A177-3AD203B41FA5}">
                      <a16:colId xmlns:a16="http://schemas.microsoft.com/office/drawing/2014/main" val="790359986"/>
                    </a:ext>
                  </a:extLst>
                </a:gridCol>
                <a:gridCol w="1256306">
                  <a:extLst>
                    <a:ext uri="{9D8B030D-6E8A-4147-A177-3AD203B41FA5}">
                      <a16:colId xmlns:a16="http://schemas.microsoft.com/office/drawing/2014/main" val="4057358907"/>
                    </a:ext>
                  </a:extLst>
                </a:gridCol>
              </a:tblGrid>
              <a:tr h="392554">
                <a:tc>
                  <a:txBody>
                    <a:bodyPr/>
                    <a:lstStyle/>
                    <a:p>
                      <a:r>
                        <a:rPr lang="en-US" dirty="0"/>
                        <a:t>ID</a:t>
                      </a:r>
                    </a:p>
                  </a:txBody>
                  <a:tcPr/>
                </a:tc>
                <a:tc>
                  <a:txBody>
                    <a:bodyPr/>
                    <a:lstStyle/>
                    <a:p>
                      <a:r>
                        <a:rPr lang="en-US" dirty="0"/>
                        <a:t>Name</a:t>
                      </a:r>
                    </a:p>
                  </a:txBody>
                  <a:tcPr/>
                </a:tc>
                <a:tc>
                  <a:txBody>
                    <a:bodyPr/>
                    <a:lstStyle/>
                    <a:p>
                      <a:r>
                        <a:rPr lang="en-US" dirty="0"/>
                        <a:t>Age</a:t>
                      </a:r>
                    </a:p>
                  </a:txBody>
                  <a:tcPr/>
                </a:tc>
                <a:tc>
                  <a:txBody>
                    <a:bodyPr/>
                    <a:lstStyle/>
                    <a:p>
                      <a:r>
                        <a:rPr lang="en-US" dirty="0"/>
                        <a:t>Position</a:t>
                      </a:r>
                    </a:p>
                  </a:txBody>
                  <a:tcPr/>
                </a:tc>
                <a:tc>
                  <a:txBody>
                    <a:bodyPr/>
                    <a:lstStyle/>
                    <a:p>
                      <a:r>
                        <a:rPr lang="en-US" dirty="0"/>
                        <a:t>Income</a:t>
                      </a:r>
                    </a:p>
                  </a:txBody>
                  <a:tcPr/>
                </a:tc>
                <a:extLst>
                  <a:ext uri="{0D108BD9-81ED-4DB2-BD59-A6C34878D82A}">
                    <a16:rowId xmlns:a16="http://schemas.microsoft.com/office/drawing/2014/main" val="1458773586"/>
                  </a:ext>
                </a:extLst>
              </a:tr>
              <a:tr h="392554">
                <a:tc>
                  <a:txBody>
                    <a:bodyPr/>
                    <a:lstStyle/>
                    <a:p>
                      <a:r>
                        <a:rPr lang="en-US" dirty="0"/>
                        <a:t>tbs027</a:t>
                      </a:r>
                    </a:p>
                  </a:txBody>
                  <a:tcPr/>
                </a:tc>
                <a:tc>
                  <a:txBody>
                    <a:bodyPr/>
                    <a:lstStyle/>
                    <a:p>
                      <a:r>
                        <a:rPr lang="en-US" dirty="0"/>
                        <a:t>Carmen</a:t>
                      </a:r>
                    </a:p>
                  </a:txBody>
                  <a:tcPr/>
                </a:tc>
                <a:tc>
                  <a:txBody>
                    <a:bodyPr/>
                    <a:lstStyle/>
                    <a:p>
                      <a:r>
                        <a:rPr lang="en-US" dirty="0"/>
                        <a:t>32</a:t>
                      </a:r>
                    </a:p>
                  </a:txBody>
                  <a:tcPr>
                    <a:solidFill>
                      <a:schemeClr val="accent1">
                        <a:lumMod val="20000"/>
                        <a:lumOff val="80000"/>
                      </a:schemeClr>
                    </a:solidFill>
                  </a:tcPr>
                </a:tc>
                <a:tc>
                  <a:txBody>
                    <a:bodyPr/>
                    <a:lstStyle/>
                    <a:p>
                      <a:r>
                        <a:rPr lang="en-US" dirty="0"/>
                        <a:t>Head Chef</a:t>
                      </a:r>
                    </a:p>
                  </a:txBody>
                  <a:tcPr/>
                </a:tc>
                <a:tc>
                  <a:txBody>
                    <a:bodyPr/>
                    <a:lstStyle/>
                    <a:p>
                      <a:r>
                        <a:rPr lang="en-US" dirty="0"/>
                        <a:t>175,000</a:t>
                      </a:r>
                    </a:p>
                  </a:txBody>
                  <a:tcPr/>
                </a:tc>
                <a:extLst>
                  <a:ext uri="{0D108BD9-81ED-4DB2-BD59-A6C34878D82A}">
                    <a16:rowId xmlns:a16="http://schemas.microsoft.com/office/drawing/2014/main" val="4081617847"/>
                  </a:ext>
                </a:extLst>
              </a:tr>
              <a:tr h="392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tbs028</a:t>
                      </a:r>
                    </a:p>
                  </a:txBody>
                  <a:tcPr/>
                </a:tc>
                <a:tc>
                  <a:txBody>
                    <a:bodyPr/>
                    <a:lstStyle/>
                    <a:p>
                      <a:r>
                        <a:rPr lang="en-US" dirty="0"/>
                        <a:t>Sydney</a:t>
                      </a:r>
                    </a:p>
                  </a:txBody>
                  <a:tcPr/>
                </a:tc>
                <a:tc>
                  <a:txBody>
                    <a:bodyPr/>
                    <a:lstStyle/>
                    <a:p>
                      <a:r>
                        <a:rPr lang="en-US" dirty="0"/>
                        <a:t>26</a:t>
                      </a:r>
                    </a:p>
                  </a:txBody>
                  <a:tcPr>
                    <a:solidFill>
                      <a:schemeClr val="accent1">
                        <a:lumMod val="20000"/>
                        <a:lumOff val="80000"/>
                      </a:schemeClr>
                    </a:solidFill>
                  </a:tcPr>
                </a:tc>
                <a:tc>
                  <a:txBody>
                    <a:bodyPr/>
                    <a:lstStyle/>
                    <a:p>
                      <a:r>
                        <a:rPr lang="en-US" dirty="0"/>
                        <a:t>Sous Chef</a:t>
                      </a:r>
                    </a:p>
                  </a:txBody>
                  <a:tcPr/>
                </a:tc>
                <a:tc>
                  <a:txBody>
                    <a:bodyPr/>
                    <a:lstStyle/>
                    <a:p>
                      <a:r>
                        <a:rPr lang="en-US" dirty="0"/>
                        <a:t>132,000</a:t>
                      </a:r>
                    </a:p>
                  </a:txBody>
                  <a:tcPr/>
                </a:tc>
                <a:extLst>
                  <a:ext uri="{0D108BD9-81ED-4DB2-BD59-A6C34878D82A}">
                    <a16:rowId xmlns:a16="http://schemas.microsoft.com/office/drawing/2014/main" val="3643816986"/>
                  </a:ext>
                </a:extLst>
              </a:tr>
              <a:tr h="392554">
                <a:tc>
                  <a:txBody>
                    <a:bodyPr/>
                    <a:lstStyle/>
                    <a:p>
                      <a:r>
                        <a:rPr lang="en-US" dirty="0"/>
                        <a:t>tbs002</a:t>
                      </a:r>
                    </a:p>
                  </a:txBody>
                  <a:tcPr/>
                </a:tc>
                <a:tc>
                  <a:txBody>
                    <a:bodyPr/>
                    <a:lstStyle/>
                    <a:p>
                      <a:r>
                        <a:rPr lang="en-US" dirty="0"/>
                        <a:t>Richie</a:t>
                      </a:r>
                    </a:p>
                  </a:txBody>
                  <a:tcPr/>
                </a:tc>
                <a:tc>
                  <a:txBody>
                    <a:bodyPr/>
                    <a:lstStyle/>
                    <a:p>
                      <a:r>
                        <a:rPr lang="en-US" dirty="0"/>
                        <a:t>45</a:t>
                      </a:r>
                    </a:p>
                  </a:txBody>
                  <a:tcPr>
                    <a:solidFill>
                      <a:schemeClr val="accent1">
                        <a:lumMod val="20000"/>
                        <a:lumOff val="80000"/>
                      </a:schemeClr>
                    </a:solidFill>
                  </a:tcPr>
                </a:tc>
                <a:tc>
                  <a:txBody>
                    <a:bodyPr/>
                    <a:lstStyle/>
                    <a:p>
                      <a:r>
                        <a:rPr lang="en-US" dirty="0"/>
                        <a:t>Manager</a:t>
                      </a:r>
                    </a:p>
                  </a:txBody>
                  <a:tcPr/>
                </a:tc>
                <a:tc>
                  <a:txBody>
                    <a:bodyPr/>
                    <a:lstStyle/>
                    <a:p>
                      <a:r>
                        <a:rPr lang="en-US" dirty="0"/>
                        <a:t>160,000</a:t>
                      </a:r>
                    </a:p>
                  </a:txBody>
                  <a:tcPr/>
                </a:tc>
                <a:extLst>
                  <a:ext uri="{0D108BD9-81ED-4DB2-BD59-A6C34878D82A}">
                    <a16:rowId xmlns:a16="http://schemas.microsoft.com/office/drawing/2014/main" val="2490369640"/>
                  </a:ext>
                </a:extLst>
              </a:tr>
              <a:tr h="392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tbs015</a:t>
                      </a:r>
                    </a:p>
                  </a:txBody>
                  <a:tcPr/>
                </a:tc>
                <a:tc>
                  <a:txBody>
                    <a:bodyPr/>
                    <a:lstStyle/>
                    <a:p>
                      <a:r>
                        <a:rPr lang="en-US" dirty="0" err="1"/>
                        <a:t>Ebraheim</a:t>
                      </a:r>
                      <a:endParaRPr lang="en-US" dirty="0"/>
                    </a:p>
                  </a:txBody>
                  <a:tcPr/>
                </a:tc>
                <a:tc>
                  <a:txBody>
                    <a:bodyPr/>
                    <a:lstStyle/>
                    <a:p>
                      <a:r>
                        <a:rPr lang="en-US" dirty="0"/>
                        <a:t>47</a:t>
                      </a:r>
                    </a:p>
                  </a:txBody>
                  <a:tcPr>
                    <a:solidFill>
                      <a:schemeClr val="accent1">
                        <a:lumMod val="20000"/>
                        <a:lumOff val="80000"/>
                      </a:schemeClr>
                    </a:solidFill>
                  </a:tcPr>
                </a:tc>
                <a:tc>
                  <a:txBody>
                    <a:bodyPr/>
                    <a:lstStyle/>
                    <a:p>
                      <a:r>
                        <a:rPr lang="en-US" dirty="0"/>
                        <a:t>Line Cook</a:t>
                      </a:r>
                    </a:p>
                  </a:txBody>
                  <a:tcPr/>
                </a:tc>
                <a:tc>
                  <a:txBody>
                    <a:bodyPr/>
                    <a:lstStyle/>
                    <a:p>
                      <a:r>
                        <a:rPr lang="en-US" dirty="0"/>
                        <a:t>90,000</a:t>
                      </a:r>
                    </a:p>
                  </a:txBody>
                  <a:tcPr/>
                </a:tc>
                <a:extLst>
                  <a:ext uri="{0D108BD9-81ED-4DB2-BD59-A6C34878D82A}">
                    <a16:rowId xmlns:a16="http://schemas.microsoft.com/office/drawing/2014/main" val="1456567234"/>
                  </a:ext>
                </a:extLst>
              </a:tr>
              <a:tr h="392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tbs006</a:t>
                      </a:r>
                    </a:p>
                  </a:txBody>
                  <a:tcPr/>
                </a:tc>
                <a:tc>
                  <a:txBody>
                    <a:bodyPr/>
                    <a:lstStyle/>
                    <a:p>
                      <a:r>
                        <a:rPr lang="en-US" dirty="0"/>
                        <a:t>Tina</a:t>
                      </a:r>
                    </a:p>
                  </a:txBody>
                  <a:tcPr/>
                </a:tc>
                <a:tc>
                  <a:txBody>
                    <a:bodyPr/>
                    <a:lstStyle/>
                    <a:p>
                      <a:r>
                        <a:rPr lang="en-US" dirty="0"/>
                        <a:t>51</a:t>
                      </a:r>
                    </a:p>
                  </a:txBody>
                  <a:tcPr>
                    <a:solidFill>
                      <a:schemeClr val="accent1">
                        <a:lumMod val="20000"/>
                        <a:lumOff val="80000"/>
                      </a:schemeClr>
                    </a:solidFill>
                  </a:tcPr>
                </a:tc>
                <a:tc>
                  <a:txBody>
                    <a:bodyPr/>
                    <a:lstStyle/>
                    <a:p>
                      <a:r>
                        <a:rPr lang="en-US" dirty="0"/>
                        <a:t>Line Cook</a:t>
                      </a:r>
                    </a:p>
                  </a:txBody>
                  <a:tcPr/>
                </a:tc>
                <a:tc>
                  <a:txBody>
                    <a:bodyPr/>
                    <a:lstStyle/>
                    <a:p>
                      <a:r>
                        <a:rPr lang="en-US" dirty="0"/>
                        <a:t>90,000</a:t>
                      </a:r>
                    </a:p>
                  </a:txBody>
                  <a:tcPr/>
                </a:tc>
                <a:extLst>
                  <a:ext uri="{0D108BD9-81ED-4DB2-BD59-A6C34878D82A}">
                    <a16:rowId xmlns:a16="http://schemas.microsoft.com/office/drawing/2014/main" val="2692075852"/>
                  </a:ext>
                </a:extLst>
              </a:tr>
              <a:tr h="392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tbs021</a:t>
                      </a:r>
                    </a:p>
                  </a:txBody>
                  <a:tcPr/>
                </a:tc>
                <a:tc>
                  <a:txBody>
                    <a:bodyPr/>
                    <a:lstStyle/>
                    <a:p>
                      <a:r>
                        <a:rPr lang="en-US" dirty="0"/>
                        <a:t>Marcus</a:t>
                      </a:r>
                    </a:p>
                  </a:txBody>
                  <a:tcPr/>
                </a:tc>
                <a:tc>
                  <a:txBody>
                    <a:bodyPr/>
                    <a:lstStyle/>
                    <a:p>
                      <a:r>
                        <a:rPr lang="en-US" dirty="0"/>
                        <a:t>35</a:t>
                      </a:r>
                    </a:p>
                  </a:txBody>
                  <a:tcPr>
                    <a:solidFill>
                      <a:schemeClr val="accent1">
                        <a:lumMod val="20000"/>
                        <a:lumOff val="80000"/>
                      </a:schemeClr>
                    </a:solidFill>
                  </a:tcPr>
                </a:tc>
                <a:tc>
                  <a:txBody>
                    <a:bodyPr/>
                    <a:lstStyle/>
                    <a:p>
                      <a:r>
                        <a:rPr lang="en-US" dirty="0"/>
                        <a:t>Pastry Chef</a:t>
                      </a:r>
                    </a:p>
                  </a:txBody>
                  <a:tcPr/>
                </a:tc>
                <a:tc>
                  <a:txBody>
                    <a:bodyPr/>
                    <a:lstStyle/>
                    <a:p>
                      <a:r>
                        <a:rPr lang="en-US" dirty="0"/>
                        <a:t>94,000</a:t>
                      </a:r>
                    </a:p>
                  </a:txBody>
                  <a:tcPr/>
                </a:tc>
                <a:extLst>
                  <a:ext uri="{0D108BD9-81ED-4DB2-BD59-A6C34878D82A}">
                    <a16:rowId xmlns:a16="http://schemas.microsoft.com/office/drawing/2014/main" val="1882752825"/>
                  </a:ext>
                </a:extLst>
              </a:tr>
            </a:tbl>
          </a:graphicData>
        </a:graphic>
      </p:graphicFrame>
      <p:pic>
        <p:nvPicPr>
          <p:cNvPr id="2050" name="Picture 2" descr="The Bear Season 2: Release date and where to watch in Australia | WhistleOut">
            <a:extLst>
              <a:ext uri="{FF2B5EF4-FFF2-40B4-BE49-F238E27FC236}">
                <a16:creationId xmlns:a16="http://schemas.microsoft.com/office/drawing/2014/main" id="{DE733F10-7655-641E-EE17-4DF8821D929D}"/>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540486" y="1892809"/>
            <a:ext cx="4119908" cy="2747878"/>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1B9D5910-75A5-DB8A-6217-0F31879F736B}"/>
              </a:ext>
            </a:extLst>
          </p:cNvPr>
          <p:cNvSpPr txBox="1">
            <a:spLocks/>
          </p:cNvSpPr>
          <p:nvPr/>
        </p:nvSpPr>
        <p:spPr>
          <a:xfrm>
            <a:off x="914400" y="5029201"/>
            <a:ext cx="10745994" cy="1362455"/>
          </a:xfrm>
          <a:prstGeom prst="rect">
            <a:avLst/>
          </a:prstGeom>
        </p:spPr>
        <p:txBody>
          <a:bodyPr vert="horz" lIns="0" tIns="45720" rIns="0" bIns="0" rtlCol="0" anchor="t"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endParaRPr lang="en-AU" sz="2000" dirty="0"/>
          </a:p>
        </p:txBody>
      </p:sp>
      <p:sp>
        <p:nvSpPr>
          <p:cNvPr id="9" name="Title 1">
            <a:extLst>
              <a:ext uri="{FF2B5EF4-FFF2-40B4-BE49-F238E27FC236}">
                <a16:creationId xmlns:a16="http://schemas.microsoft.com/office/drawing/2014/main" id="{D8A68705-FE4E-AAAF-56AE-E9305FC70828}"/>
              </a:ext>
            </a:extLst>
          </p:cNvPr>
          <p:cNvSpPr txBox="1">
            <a:spLocks/>
          </p:cNvSpPr>
          <p:nvPr/>
        </p:nvSpPr>
        <p:spPr>
          <a:xfrm>
            <a:off x="1066800" y="5181601"/>
            <a:ext cx="10745994" cy="1362455"/>
          </a:xfrm>
          <a:prstGeom prst="rect">
            <a:avLst/>
          </a:prstGeom>
        </p:spPr>
        <p:txBody>
          <a:bodyPr vert="horz" lIns="0" tIns="45720" rIns="0" bIns="0" rtlCol="0" anchor="t"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endParaRPr lang="en-AU" sz="2000" dirty="0"/>
          </a:p>
          <a:p>
            <a:pPr marL="342900" indent="-342900">
              <a:buFont typeface="Arial" panose="020B0604020202020204" pitchFamily="34" charset="0"/>
              <a:buChar char="•"/>
            </a:pPr>
            <a:r>
              <a:rPr lang="en-AU" sz="2000" dirty="0"/>
              <a:t>SELECT AVG(age) AS </a:t>
            </a:r>
            <a:r>
              <a:rPr lang="en-AU" sz="2000" dirty="0" err="1"/>
              <a:t>average_age</a:t>
            </a:r>
            <a:r>
              <a:rPr lang="en-AU" sz="2000" dirty="0"/>
              <a:t> FROM  theBearTable;</a:t>
            </a:r>
          </a:p>
          <a:p>
            <a:pPr marL="342900" indent="-342900">
              <a:buFont typeface="Arial" panose="020B0604020202020204" pitchFamily="34" charset="0"/>
              <a:buChar char="•"/>
            </a:pPr>
            <a:endParaRPr lang="en-AU" sz="2000" dirty="0"/>
          </a:p>
          <a:p>
            <a:pPr marL="342900" indent="-342900">
              <a:buFont typeface="Arial" panose="020B0604020202020204" pitchFamily="34" charset="0"/>
              <a:buChar char="•"/>
            </a:pPr>
            <a:r>
              <a:rPr lang="en-AU" sz="2000" i="1" dirty="0"/>
              <a:t>Will return a single column and row called ‘</a:t>
            </a:r>
            <a:r>
              <a:rPr lang="en-AU" sz="2000" i="1" dirty="0" err="1"/>
              <a:t>average_age</a:t>
            </a:r>
            <a:r>
              <a:rPr lang="en-AU" sz="2000" i="1" dirty="0"/>
              <a:t>’ and the value 39.33</a:t>
            </a:r>
          </a:p>
        </p:txBody>
      </p:sp>
      <p:sp>
        <p:nvSpPr>
          <p:cNvPr id="10" name="Rectangle 9">
            <a:extLst>
              <a:ext uri="{FF2B5EF4-FFF2-40B4-BE49-F238E27FC236}">
                <a16:creationId xmlns:a16="http://schemas.microsoft.com/office/drawing/2014/main" id="{B8EE7883-E156-F0F7-9277-32FCE01288AA}"/>
              </a:ext>
            </a:extLst>
          </p:cNvPr>
          <p:cNvSpPr/>
          <p:nvPr/>
        </p:nvSpPr>
        <p:spPr bwMode="gray">
          <a:xfrm>
            <a:off x="772633" y="1708298"/>
            <a:ext cx="6570920" cy="3111795"/>
          </a:xfrm>
          <a:prstGeom prst="rect">
            <a:avLst/>
          </a:prstGeom>
          <a:noFill/>
          <a:ln w="38100" algn="ctr">
            <a:solidFill>
              <a:srgbClr val="C4D60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cxnSp>
        <p:nvCxnSpPr>
          <p:cNvPr id="11" name="Straight Arrow Connector 10">
            <a:extLst>
              <a:ext uri="{FF2B5EF4-FFF2-40B4-BE49-F238E27FC236}">
                <a16:creationId xmlns:a16="http://schemas.microsoft.com/office/drawing/2014/main" id="{69CE6AF2-AD9B-D189-DDFD-624EB927AB39}"/>
              </a:ext>
            </a:extLst>
          </p:cNvPr>
          <p:cNvCxnSpPr>
            <a:cxnSpLocks/>
          </p:cNvCxnSpPr>
          <p:nvPr/>
        </p:nvCxnSpPr>
        <p:spPr>
          <a:xfrm flipH="1" flipV="1">
            <a:off x="3799367" y="4859080"/>
            <a:ext cx="1623238" cy="6344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20B2A8BD-1FF2-0BB2-88A9-313051F6EE1F}"/>
              </a:ext>
            </a:extLst>
          </p:cNvPr>
          <p:cNvSpPr/>
          <p:nvPr/>
        </p:nvSpPr>
        <p:spPr bwMode="gray">
          <a:xfrm>
            <a:off x="3398875" y="1882177"/>
            <a:ext cx="871944" cy="2758510"/>
          </a:xfrm>
          <a:prstGeom prst="rect">
            <a:avLst/>
          </a:prstGeom>
          <a:noFill/>
          <a:ln w="38100" algn="ctr">
            <a:solidFill>
              <a:srgbClr val="C4D600"/>
            </a:solidFill>
            <a:miter lim="800000"/>
            <a:headEnd/>
            <a:tailEnd/>
          </a:ln>
        </p:spPr>
        <p:txBody>
          <a:bodyPr wrap="square" lIns="88900" tIns="88900" rIns="88900" bIns="88900" rtlCol="0" anchor="ctr"/>
          <a:lstStyle/>
          <a:p>
            <a:pPr algn="ctr">
              <a:lnSpc>
                <a:spcPct val="106000"/>
              </a:lnSpc>
              <a:buFont typeface="Wingdings 2" pitchFamily="18" charset="2"/>
              <a:buNone/>
            </a:pPr>
            <a:endParaRPr lang="en-US" sz="1600" b="1" dirty="0">
              <a:solidFill>
                <a:schemeClr val="bg1"/>
              </a:solidFill>
            </a:endParaRPr>
          </a:p>
        </p:txBody>
      </p:sp>
    </p:spTree>
    <p:extLst>
      <p:ext uri="{BB962C8B-B14F-4D97-AF65-F5344CB8AC3E}">
        <p14:creationId xmlns:p14="http://schemas.microsoft.com/office/powerpoint/2010/main" val="7793218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6D97002-9789-4C37-A9CC-6B11437C8FD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B6D97002-9789-4C37-A9CC-6B11437C8FD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BC3A2CE-2FB1-42EB-847E-7D463C580E7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dirty="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20BAB8EF-6C62-445B-8017-FE6D3898359A}"/>
              </a:ext>
            </a:extLst>
          </p:cNvPr>
          <p:cNvSpPr>
            <a:spLocks noGrp="1"/>
          </p:cNvSpPr>
          <p:nvPr>
            <p:ph type="title"/>
          </p:nvPr>
        </p:nvSpPr>
        <p:spPr/>
        <p:txBody>
          <a:bodyPr anchor="b"/>
          <a:lstStyle/>
          <a:p>
            <a:r>
              <a:rPr lang="en-AU" sz="3600" dirty="0"/>
              <a:t>Name the oldest line cook? </a:t>
            </a:r>
          </a:p>
        </p:txBody>
      </p:sp>
      <p:sp>
        <p:nvSpPr>
          <p:cNvPr id="3" name="Text Placeholder 2">
            <a:extLst>
              <a:ext uri="{FF2B5EF4-FFF2-40B4-BE49-F238E27FC236}">
                <a16:creationId xmlns:a16="http://schemas.microsoft.com/office/drawing/2014/main" id="{71316657-D014-40BD-9AD8-6F9745FC225C}"/>
              </a:ext>
            </a:extLst>
          </p:cNvPr>
          <p:cNvSpPr>
            <a:spLocks noGrp="1"/>
          </p:cNvSpPr>
          <p:nvPr>
            <p:ph type="body" sz="quarter" idx="14"/>
          </p:nvPr>
        </p:nvSpPr>
        <p:spPr/>
        <p:txBody>
          <a:bodyPr/>
          <a:lstStyle/>
          <a:p>
            <a:r>
              <a:rPr lang="en-US" dirty="0"/>
              <a:t>Select statements are the basis of querying data using SQL</a:t>
            </a:r>
          </a:p>
        </p:txBody>
      </p:sp>
      <p:sp>
        <p:nvSpPr>
          <p:cNvPr id="6" name="Text Placeholder 5">
            <a:extLst>
              <a:ext uri="{FF2B5EF4-FFF2-40B4-BE49-F238E27FC236}">
                <a16:creationId xmlns:a16="http://schemas.microsoft.com/office/drawing/2014/main" id="{6AA88BCC-ED99-46EE-AA67-2707E10EFB1B}"/>
              </a:ext>
            </a:extLst>
          </p:cNvPr>
          <p:cNvSpPr>
            <a:spLocks noGrp="1"/>
          </p:cNvSpPr>
          <p:nvPr>
            <p:ph type="body" sz="quarter" idx="15"/>
          </p:nvPr>
        </p:nvSpPr>
        <p:spPr/>
        <p:txBody>
          <a:bodyPr/>
          <a:lstStyle/>
          <a:p>
            <a:r>
              <a:rPr lang="en-US" dirty="0"/>
              <a:t>text</a:t>
            </a:r>
          </a:p>
        </p:txBody>
      </p:sp>
      <p:graphicFrame>
        <p:nvGraphicFramePr>
          <p:cNvPr id="7" name="Table 6">
            <a:extLst>
              <a:ext uri="{FF2B5EF4-FFF2-40B4-BE49-F238E27FC236}">
                <a16:creationId xmlns:a16="http://schemas.microsoft.com/office/drawing/2014/main" id="{8E399F58-FF94-3904-26F7-6765A3342522}"/>
              </a:ext>
            </a:extLst>
          </p:cNvPr>
          <p:cNvGraphicFramePr>
            <a:graphicFrameLocks noGrp="1"/>
          </p:cNvGraphicFramePr>
          <p:nvPr>
            <p:extLst>
              <p:ext uri="{D42A27DB-BD31-4B8C-83A1-F6EECF244321}">
                <p14:modId xmlns:p14="http://schemas.microsoft.com/office/powerpoint/2010/main" val="3834678538"/>
              </p:ext>
            </p:extLst>
          </p:nvPr>
        </p:nvGraphicFramePr>
        <p:xfrm>
          <a:off x="914400" y="1892808"/>
          <a:ext cx="6281530" cy="2747878"/>
        </p:xfrm>
        <a:graphic>
          <a:graphicData uri="http://schemas.openxmlformats.org/drawingml/2006/table">
            <a:tbl>
              <a:tblPr firstRow="1" bandRow="1">
                <a:tableStyleId>{7DF18680-E054-41AD-8BC1-D1AEF772440D}</a:tableStyleId>
              </a:tblPr>
              <a:tblGrid>
                <a:gridCol w="1256306">
                  <a:extLst>
                    <a:ext uri="{9D8B030D-6E8A-4147-A177-3AD203B41FA5}">
                      <a16:colId xmlns:a16="http://schemas.microsoft.com/office/drawing/2014/main" val="2696293491"/>
                    </a:ext>
                  </a:extLst>
                </a:gridCol>
                <a:gridCol w="1256306">
                  <a:extLst>
                    <a:ext uri="{9D8B030D-6E8A-4147-A177-3AD203B41FA5}">
                      <a16:colId xmlns:a16="http://schemas.microsoft.com/office/drawing/2014/main" val="2860743725"/>
                    </a:ext>
                  </a:extLst>
                </a:gridCol>
                <a:gridCol w="879945">
                  <a:extLst>
                    <a:ext uri="{9D8B030D-6E8A-4147-A177-3AD203B41FA5}">
                      <a16:colId xmlns:a16="http://schemas.microsoft.com/office/drawing/2014/main" val="638423993"/>
                    </a:ext>
                  </a:extLst>
                </a:gridCol>
                <a:gridCol w="1632667">
                  <a:extLst>
                    <a:ext uri="{9D8B030D-6E8A-4147-A177-3AD203B41FA5}">
                      <a16:colId xmlns:a16="http://schemas.microsoft.com/office/drawing/2014/main" val="790359986"/>
                    </a:ext>
                  </a:extLst>
                </a:gridCol>
                <a:gridCol w="1256306">
                  <a:extLst>
                    <a:ext uri="{9D8B030D-6E8A-4147-A177-3AD203B41FA5}">
                      <a16:colId xmlns:a16="http://schemas.microsoft.com/office/drawing/2014/main" val="4057358907"/>
                    </a:ext>
                  </a:extLst>
                </a:gridCol>
              </a:tblGrid>
              <a:tr h="392554">
                <a:tc>
                  <a:txBody>
                    <a:bodyPr/>
                    <a:lstStyle/>
                    <a:p>
                      <a:r>
                        <a:rPr lang="en-US" dirty="0"/>
                        <a:t>ID</a:t>
                      </a:r>
                    </a:p>
                  </a:txBody>
                  <a:tcPr/>
                </a:tc>
                <a:tc>
                  <a:txBody>
                    <a:bodyPr/>
                    <a:lstStyle/>
                    <a:p>
                      <a:r>
                        <a:rPr lang="en-US" dirty="0"/>
                        <a:t>Name</a:t>
                      </a:r>
                    </a:p>
                  </a:txBody>
                  <a:tcPr/>
                </a:tc>
                <a:tc>
                  <a:txBody>
                    <a:bodyPr/>
                    <a:lstStyle/>
                    <a:p>
                      <a:r>
                        <a:rPr lang="en-US" dirty="0"/>
                        <a:t>Age</a:t>
                      </a:r>
                    </a:p>
                  </a:txBody>
                  <a:tcPr/>
                </a:tc>
                <a:tc>
                  <a:txBody>
                    <a:bodyPr/>
                    <a:lstStyle/>
                    <a:p>
                      <a:r>
                        <a:rPr lang="en-US" dirty="0"/>
                        <a:t>Position</a:t>
                      </a:r>
                    </a:p>
                  </a:txBody>
                  <a:tcPr/>
                </a:tc>
                <a:tc>
                  <a:txBody>
                    <a:bodyPr/>
                    <a:lstStyle/>
                    <a:p>
                      <a:r>
                        <a:rPr lang="en-US" dirty="0"/>
                        <a:t>Income</a:t>
                      </a:r>
                    </a:p>
                  </a:txBody>
                  <a:tcPr/>
                </a:tc>
                <a:extLst>
                  <a:ext uri="{0D108BD9-81ED-4DB2-BD59-A6C34878D82A}">
                    <a16:rowId xmlns:a16="http://schemas.microsoft.com/office/drawing/2014/main" val="1458773586"/>
                  </a:ext>
                </a:extLst>
              </a:tr>
              <a:tr h="392554">
                <a:tc>
                  <a:txBody>
                    <a:bodyPr/>
                    <a:lstStyle/>
                    <a:p>
                      <a:r>
                        <a:rPr lang="en-US" dirty="0"/>
                        <a:t>tbs027</a:t>
                      </a:r>
                    </a:p>
                  </a:txBody>
                  <a:tcPr/>
                </a:tc>
                <a:tc>
                  <a:txBody>
                    <a:bodyPr/>
                    <a:lstStyle/>
                    <a:p>
                      <a:r>
                        <a:rPr lang="en-US" dirty="0"/>
                        <a:t>Carmen</a:t>
                      </a:r>
                    </a:p>
                  </a:txBody>
                  <a:tcPr/>
                </a:tc>
                <a:tc>
                  <a:txBody>
                    <a:bodyPr/>
                    <a:lstStyle/>
                    <a:p>
                      <a:r>
                        <a:rPr lang="en-US" dirty="0"/>
                        <a:t>32</a:t>
                      </a:r>
                    </a:p>
                  </a:txBody>
                  <a:tcPr/>
                </a:tc>
                <a:tc>
                  <a:txBody>
                    <a:bodyPr/>
                    <a:lstStyle/>
                    <a:p>
                      <a:r>
                        <a:rPr lang="en-US" dirty="0"/>
                        <a:t>Head Chef</a:t>
                      </a:r>
                    </a:p>
                  </a:txBody>
                  <a:tcPr/>
                </a:tc>
                <a:tc>
                  <a:txBody>
                    <a:bodyPr/>
                    <a:lstStyle/>
                    <a:p>
                      <a:r>
                        <a:rPr lang="en-US" dirty="0"/>
                        <a:t>175,000</a:t>
                      </a:r>
                    </a:p>
                  </a:txBody>
                  <a:tcPr/>
                </a:tc>
                <a:extLst>
                  <a:ext uri="{0D108BD9-81ED-4DB2-BD59-A6C34878D82A}">
                    <a16:rowId xmlns:a16="http://schemas.microsoft.com/office/drawing/2014/main" val="4081617847"/>
                  </a:ext>
                </a:extLst>
              </a:tr>
              <a:tr h="392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tbs028</a:t>
                      </a:r>
                    </a:p>
                  </a:txBody>
                  <a:tcPr/>
                </a:tc>
                <a:tc>
                  <a:txBody>
                    <a:bodyPr/>
                    <a:lstStyle/>
                    <a:p>
                      <a:r>
                        <a:rPr lang="en-US" dirty="0"/>
                        <a:t>Sydney</a:t>
                      </a:r>
                    </a:p>
                  </a:txBody>
                  <a:tcPr/>
                </a:tc>
                <a:tc>
                  <a:txBody>
                    <a:bodyPr/>
                    <a:lstStyle/>
                    <a:p>
                      <a:r>
                        <a:rPr lang="en-US" dirty="0"/>
                        <a:t>26</a:t>
                      </a:r>
                    </a:p>
                  </a:txBody>
                  <a:tcPr/>
                </a:tc>
                <a:tc>
                  <a:txBody>
                    <a:bodyPr/>
                    <a:lstStyle/>
                    <a:p>
                      <a:r>
                        <a:rPr lang="en-US" dirty="0"/>
                        <a:t>Sous Chef</a:t>
                      </a:r>
                    </a:p>
                  </a:txBody>
                  <a:tcPr/>
                </a:tc>
                <a:tc>
                  <a:txBody>
                    <a:bodyPr/>
                    <a:lstStyle/>
                    <a:p>
                      <a:r>
                        <a:rPr lang="en-US" dirty="0"/>
                        <a:t>132,000</a:t>
                      </a:r>
                    </a:p>
                  </a:txBody>
                  <a:tcPr/>
                </a:tc>
                <a:extLst>
                  <a:ext uri="{0D108BD9-81ED-4DB2-BD59-A6C34878D82A}">
                    <a16:rowId xmlns:a16="http://schemas.microsoft.com/office/drawing/2014/main" val="3643816986"/>
                  </a:ext>
                </a:extLst>
              </a:tr>
              <a:tr h="392554">
                <a:tc>
                  <a:txBody>
                    <a:bodyPr/>
                    <a:lstStyle/>
                    <a:p>
                      <a:r>
                        <a:rPr lang="en-US" dirty="0"/>
                        <a:t>tbs002</a:t>
                      </a:r>
                    </a:p>
                  </a:txBody>
                  <a:tcPr/>
                </a:tc>
                <a:tc>
                  <a:txBody>
                    <a:bodyPr/>
                    <a:lstStyle/>
                    <a:p>
                      <a:r>
                        <a:rPr lang="en-US" dirty="0"/>
                        <a:t>Richie</a:t>
                      </a:r>
                    </a:p>
                  </a:txBody>
                  <a:tcPr/>
                </a:tc>
                <a:tc>
                  <a:txBody>
                    <a:bodyPr/>
                    <a:lstStyle/>
                    <a:p>
                      <a:r>
                        <a:rPr lang="en-US" dirty="0"/>
                        <a:t>45</a:t>
                      </a:r>
                    </a:p>
                  </a:txBody>
                  <a:tcPr/>
                </a:tc>
                <a:tc>
                  <a:txBody>
                    <a:bodyPr/>
                    <a:lstStyle/>
                    <a:p>
                      <a:r>
                        <a:rPr lang="en-US" dirty="0"/>
                        <a:t>Manager</a:t>
                      </a:r>
                    </a:p>
                  </a:txBody>
                  <a:tcPr/>
                </a:tc>
                <a:tc>
                  <a:txBody>
                    <a:bodyPr/>
                    <a:lstStyle/>
                    <a:p>
                      <a:r>
                        <a:rPr lang="en-US" dirty="0"/>
                        <a:t>160,000</a:t>
                      </a:r>
                    </a:p>
                  </a:txBody>
                  <a:tcPr/>
                </a:tc>
                <a:extLst>
                  <a:ext uri="{0D108BD9-81ED-4DB2-BD59-A6C34878D82A}">
                    <a16:rowId xmlns:a16="http://schemas.microsoft.com/office/drawing/2014/main" val="2490369640"/>
                  </a:ext>
                </a:extLst>
              </a:tr>
              <a:tr h="392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tbs015</a:t>
                      </a:r>
                    </a:p>
                  </a:txBody>
                  <a:tcPr/>
                </a:tc>
                <a:tc>
                  <a:txBody>
                    <a:bodyPr/>
                    <a:lstStyle/>
                    <a:p>
                      <a:r>
                        <a:rPr lang="en-US" dirty="0" err="1"/>
                        <a:t>Ebraheim</a:t>
                      </a:r>
                      <a:endParaRPr lang="en-US" dirty="0"/>
                    </a:p>
                  </a:txBody>
                  <a:tcPr/>
                </a:tc>
                <a:tc>
                  <a:txBody>
                    <a:bodyPr/>
                    <a:lstStyle/>
                    <a:p>
                      <a:r>
                        <a:rPr lang="en-US" dirty="0"/>
                        <a:t>47</a:t>
                      </a:r>
                    </a:p>
                  </a:txBody>
                  <a:tcPr/>
                </a:tc>
                <a:tc>
                  <a:txBody>
                    <a:bodyPr/>
                    <a:lstStyle/>
                    <a:p>
                      <a:r>
                        <a:rPr lang="en-US" dirty="0"/>
                        <a:t>Line Cook</a:t>
                      </a:r>
                    </a:p>
                  </a:txBody>
                  <a:tcPr/>
                </a:tc>
                <a:tc>
                  <a:txBody>
                    <a:bodyPr/>
                    <a:lstStyle/>
                    <a:p>
                      <a:r>
                        <a:rPr lang="en-US" dirty="0"/>
                        <a:t>90,000</a:t>
                      </a:r>
                    </a:p>
                  </a:txBody>
                  <a:tcPr/>
                </a:tc>
                <a:extLst>
                  <a:ext uri="{0D108BD9-81ED-4DB2-BD59-A6C34878D82A}">
                    <a16:rowId xmlns:a16="http://schemas.microsoft.com/office/drawing/2014/main" val="1456567234"/>
                  </a:ext>
                </a:extLst>
              </a:tr>
              <a:tr h="392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tbs006</a:t>
                      </a:r>
                    </a:p>
                  </a:txBody>
                  <a:tcPr/>
                </a:tc>
                <a:tc>
                  <a:txBody>
                    <a:bodyPr/>
                    <a:lstStyle/>
                    <a:p>
                      <a:r>
                        <a:rPr lang="en-US" dirty="0"/>
                        <a:t>Tina</a:t>
                      </a:r>
                    </a:p>
                  </a:txBody>
                  <a:tcPr>
                    <a:solidFill>
                      <a:schemeClr val="accent1">
                        <a:lumMod val="20000"/>
                        <a:lumOff val="80000"/>
                      </a:schemeClr>
                    </a:solidFill>
                  </a:tcPr>
                </a:tc>
                <a:tc>
                  <a:txBody>
                    <a:bodyPr/>
                    <a:lstStyle/>
                    <a:p>
                      <a:pPr marL="0" algn="l" defTabSz="914400" rtl="0" eaLnBrk="1" latinLnBrk="0" hangingPunct="1"/>
                      <a:r>
                        <a:rPr lang="en-US" sz="1800" kern="1200" dirty="0">
                          <a:solidFill>
                            <a:schemeClr val="dk1"/>
                          </a:solidFill>
                          <a:latin typeface="+mn-lt"/>
                          <a:ea typeface="+mn-ea"/>
                          <a:cs typeface="+mn-cs"/>
                        </a:rPr>
                        <a:t>51</a:t>
                      </a:r>
                    </a:p>
                  </a:txBody>
                  <a:tcPr>
                    <a:solidFill>
                      <a:srgbClr val="CCDADC"/>
                    </a:solidFill>
                  </a:tcPr>
                </a:tc>
                <a:tc>
                  <a:txBody>
                    <a:bodyPr/>
                    <a:lstStyle/>
                    <a:p>
                      <a:r>
                        <a:rPr lang="en-US" dirty="0"/>
                        <a:t>Line Cook</a:t>
                      </a:r>
                    </a:p>
                  </a:txBody>
                  <a:tcPr/>
                </a:tc>
                <a:tc>
                  <a:txBody>
                    <a:bodyPr/>
                    <a:lstStyle/>
                    <a:p>
                      <a:r>
                        <a:rPr lang="en-US" dirty="0"/>
                        <a:t>90,000</a:t>
                      </a:r>
                    </a:p>
                  </a:txBody>
                  <a:tcPr/>
                </a:tc>
                <a:extLst>
                  <a:ext uri="{0D108BD9-81ED-4DB2-BD59-A6C34878D82A}">
                    <a16:rowId xmlns:a16="http://schemas.microsoft.com/office/drawing/2014/main" val="2692075852"/>
                  </a:ext>
                </a:extLst>
              </a:tr>
              <a:tr h="39255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tbs021</a:t>
                      </a:r>
                    </a:p>
                  </a:txBody>
                  <a:tcPr/>
                </a:tc>
                <a:tc>
                  <a:txBody>
                    <a:bodyPr/>
                    <a:lstStyle/>
                    <a:p>
                      <a:r>
                        <a:rPr lang="en-US" dirty="0"/>
                        <a:t>Marcus</a:t>
                      </a:r>
                    </a:p>
                  </a:txBody>
                  <a:tcPr/>
                </a:tc>
                <a:tc>
                  <a:txBody>
                    <a:bodyPr/>
                    <a:lstStyle/>
                    <a:p>
                      <a:r>
                        <a:rPr lang="en-US" dirty="0"/>
                        <a:t>35</a:t>
                      </a:r>
                    </a:p>
                  </a:txBody>
                  <a:tcPr/>
                </a:tc>
                <a:tc>
                  <a:txBody>
                    <a:bodyPr/>
                    <a:lstStyle/>
                    <a:p>
                      <a:r>
                        <a:rPr lang="en-US" dirty="0"/>
                        <a:t>Pastry Chef</a:t>
                      </a:r>
                    </a:p>
                  </a:txBody>
                  <a:tcPr/>
                </a:tc>
                <a:tc>
                  <a:txBody>
                    <a:bodyPr/>
                    <a:lstStyle/>
                    <a:p>
                      <a:r>
                        <a:rPr lang="en-US" dirty="0"/>
                        <a:t>94,000</a:t>
                      </a:r>
                    </a:p>
                  </a:txBody>
                  <a:tcPr/>
                </a:tc>
                <a:extLst>
                  <a:ext uri="{0D108BD9-81ED-4DB2-BD59-A6C34878D82A}">
                    <a16:rowId xmlns:a16="http://schemas.microsoft.com/office/drawing/2014/main" val="1882752825"/>
                  </a:ext>
                </a:extLst>
              </a:tr>
            </a:tbl>
          </a:graphicData>
        </a:graphic>
      </p:graphicFrame>
      <p:pic>
        <p:nvPicPr>
          <p:cNvPr id="2050" name="Picture 2" descr="The Bear Season 2: Release date and where to watch in Australia | WhistleOut">
            <a:extLst>
              <a:ext uri="{FF2B5EF4-FFF2-40B4-BE49-F238E27FC236}">
                <a16:creationId xmlns:a16="http://schemas.microsoft.com/office/drawing/2014/main" id="{DE733F10-7655-641E-EE17-4DF8821D929D}"/>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540486" y="1892809"/>
            <a:ext cx="4119908" cy="2747878"/>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DCE43E2E-FA11-62C3-EA1D-7C9EEB7F8F9D}"/>
              </a:ext>
            </a:extLst>
          </p:cNvPr>
          <p:cNvSpPr txBox="1">
            <a:spLocks/>
          </p:cNvSpPr>
          <p:nvPr/>
        </p:nvSpPr>
        <p:spPr>
          <a:xfrm>
            <a:off x="914400" y="4823460"/>
            <a:ext cx="10745994" cy="1362455"/>
          </a:xfrm>
          <a:prstGeom prst="rect">
            <a:avLst/>
          </a:prstGeom>
        </p:spPr>
        <p:txBody>
          <a:bodyPr vert="horz" lIns="0" tIns="45720" rIns="0" bIns="0" rtlCol="0" anchor="t"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endParaRPr lang="en-AU" sz="2000" dirty="0"/>
          </a:p>
          <a:p>
            <a:pPr marL="342900" indent="-342900">
              <a:buFont typeface="Arial" panose="020B0604020202020204" pitchFamily="34" charset="0"/>
              <a:buChar char="•"/>
            </a:pPr>
            <a:r>
              <a:rPr lang="en-AU" sz="2000" dirty="0"/>
              <a:t>SELECT name AS </a:t>
            </a:r>
            <a:r>
              <a:rPr lang="en-AU" sz="2000" dirty="0" err="1"/>
              <a:t>oldest_LC</a:t>
            </a:r>
            <a:r>
              <a:rPr lang="en-AU" sz="2000" dirty="0"/>
              <a:t> FROM  theBearTable WHERE Position = ‘Line Cook’ ORDER BY age DESC LIMIT 1;</a:t>
            </a:r>
          </a:p>
          <a:p>
            <a:pPr marL="342900" indent="-342900">
              <a:buFont typeface="Arial" panose="020B0604020202020204" pitchFamily="34" charset="0"/>
              <a:buChar char="•"/>
            </a:pPr>
            <a:endParaRPr lang="en-AU" sz="2000" dirty="0"/>
          </a:p>
          <a:p>
            <a:pPr marL="342900" indent="-342900">
              <a:buFont typeface="Arial" panose="020B0604020202020204" pitchFamily="34" charset="0"/>
              <a:buChar char="•"/>
            </a:pPr>
            <a:r>
              <a:rPr lang="en-AU" sz="2000" i="1" dirty="0"/>
              <a:t>Will return a single column and row with column name ‘</a:t>
            </a:r>
            <a:r>
              <a:rPr lang="en-AU" sz="2000" i="1" dirty="0" err="1"/>
              <a:t>oldest_LC</a:t>
            </a:r>
            <a:r>
              <a:rPr lang="en-AU" sz="2000" i="1" dirty="0"/>
              <a:t>’ and a single value ’Tina’</a:t>
            </a:r>
          </a:p>
        </p:txBody>
      </p:sp>
    </p:spTree>
    <p:extLst>
      <p:ext uri="{BB962C8B-B14F-4D97-AF65-F5344CB8AC3E}">
        <p14:creationId xmlns:p14="http://schemas.microsoft.com/office/powerpoint/2010/main" val="2706290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6D97002-9789-4C37-A9CC-6B11437C8FD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B6D97002-9789-4C37-A9CC-6B11437C8FD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BC3A2CE-2FB1-42EB-847E-7D463C580E7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dirty="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20BAB8EF-6C62-445B-8017-FE6D3898359A}"/>
              </a:ext>
            </a:extLst>
          </p:cNvPr>
          <p:cNvSpPr>
            <a:spLocks noGrp="1"/>
          </p:cNvSpPr>
          <p:nvPr>
            <p:ph type="title"/>
          </p:nvPr>
        </p:nvSpPr>
        <p:spPr/>
        <p:txBody>
          <a:bodyPr anchor="b"/>
          <a:lstStyle/>
          <a:p>
            <a:r>
              <a:rPr lang="en-US" dirty="0"/>
              <a:t>…Everything starts with a select</a:t>
            </a:r>
          </a:p>
        </p:txBody>
      </p:sp>
      <p:sp>
        <p:nvSpPr>
          <p:cNvPr id="3" name="Text Placeholder 2">
            <a:extLst>
              <a:ext uri="{FF2B5EF4-FFF2-40B4-BE49-F238E27FC236}">
                <a16:creationId xmlns:a16="http://schemas.microsoft.com/office/drawing/2014/main" id="{71316657-D014-40BD-9AD8-6F9745FC225C}"/>
              </a:ext>
            </a:extLst>
          </p:cNvPr>
          <p:cNvSpPr>
            <a:spLocks noGrp="1"/>
          </p:cNvSpPr>
          <p:nvPr>
            <p:ph type="body" sz="quarter" idx="14"/>
          </p:nvPr>
        </p:nvSpPr>
        <p:spPr/>
        <p:txBody>
          <a:bodyPr/>
          <a:lstStyle/>
          <a:p>
            <a:r>
              <a:rPr lang="en-US" dirty="0"/>
              <a:t>Subheader</a:t>
            </a:r>
          </a:p>
        </p:txBody>
      </p:sp>
      <p:sp>
        <p:nvSpPr>
          <p:cNvPr id="6" name="Text Placeholder 5">
            <a:extLst>
              <a:ext uri="{FF2B5EF4-FFF2-40B4-BE49-F238E27FC236}">
                <a16:creationId xmlns:a16="http://schemas.microsoft.com/office/drawing/2014/main" id="{6AA88BCC-ED99-46EE-AA67-2707E10EFB1B}"/>
              </a:ext>
            </a:extLst>
          </p:cNvPr>
          <p:cNvSpPr>
            <a:spLocks noGrp="1"/>
          </p:cNvSpPr>
          <p:nvPr>
            <p:ph type="body" sz="quarter" idx="15"/>
          </p:nvPr>
        </p:nvSpPr>
        <p:spPr/>
        <p:txBody>
          <a:bodyPr/>
          <a:lstStyle/>
          <a:p>
            <a:r>
              <a:rPr lang="en-US" dirty="0"/>
              <a:t>text</a:t>
            </a:r>
          </a:p>
        </p:txBody>
      </p:sp>
      <p:sp>
        <p:nvSpPr>
          <p:cNvPr id="7" name="Title 1">
            <a:extLst>
              <a:ext uri="{FF2B5EF4-FFF2-40B4-BE49-F238E27FC236}">
                <a16:creationId xmlns:a16="http://schemas.microsoft.com/office/drawing/2014/main" id="{11DA9B23-6AD0-06A5-7C9F-C07F582E229C}"/>
              </a:ext>
            </a:extLst>
          </p:cNvPr>
          <p:cNvSpPr txBox="1">
            <a:spLocks/>
          </p:cNvSpPr>
          <p:nvPr/>
        </p:nvSpPr>
        <p:spPr>
          <a:xfrm>
            <a:off x="781878" y="2193731"/>
            <a:ext cx="155448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pPr algn="ctr"/>
            <a:r>
              <a:rPr lang="en-AU" b="1" dirty="0">
                <a:solidFill>
                  <a:schemeClr val="accent6"/>
                </a:solidFill>
              </a:rPr>
              <a:t>select</a:t>
            </a:r>
          </a:p>
        </p:txBody>
      </p:sp>
      <p:sp>
        <p:nvSpPr>
          <p:cNvPr id="8" name="Title 1">
            <a:extLst>
              <a:ext uri="{FF2B5EF4-FFF2-40B4-BE49-F238E27FC236}">
                <a16:creationId xmlns:a16="http://schemas.microsoft.com/office/drawing/2014/main" id="{7F0A69FA-D988-8DF8-4D0F-F9138081A573}"/>
              </a:ext>
            </a:extLst>
          </p:cNvPr>
          <p:cNvSpPr txBox="1">
            <a:spLocks/>
          </p:cNvSpPr>
          <p:nvPr/>
        </p:nvSpPr>
        <p:spPr>
          <a:xfrm>
            <a:off x="4138297" y="2193731"/>
            <a:ext cx="155448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pPr algn="ctr"/>
            <a:r>
              <a:rPr lang="en-AU" b="1" dirty="0">
                <a:solidFill>
                  <a:schemeClr val="accent6"/>
                </a:solidFill>
              </a:rPr>
              <a:t>from</a:t>
            </a:r>
          </a:p>
        </p:txBody>
      </p:sp>
      <p:sp>
        <p:nvSpPr>
          <p:cNvPr id="9" name="Title 1">
            <a:extLst>
              <a:ext uri="{FF2B5EF4-FFF2-40B4-BE49-F238E27FC236}">
                <a16:creationId xmlns:a16="http://schemas.microsoft.com/office/drawing/2014/main" id="{83951A1E-7FB6-6AF7-FEBF-8869671BAF3A}"/>
              </a:ext>
            </a:extLst>
          </p:cNvPr>
          <p:cNvSpPr txBox="1">
            <a:spLocks/>
          </p:cNvSpPr>
          <p:nvPr/>
        </p:nvSpPr>
        <p:spPr>
          <a:xfrm>
            <a:off x="7242928" y="2193731"/>
            <a:ext cx="190881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pPr algn="ctr"/>
            <a:r>
              <a:rPr lang="en-AU" b="1" dirty="0">
                <a:solidFill>
                  <a:schemeClr val="accent6"/>
                </a:solidFill>
              </a:rPr>
              <a:t>clause </a:t>
            </a:r>
          </a:p>
        </p:txBody>
      </p:sp>
      <p:sp>
        <p:nvSpPr>
          <p:cNvPr id="10" name="Title 1">
            <a:extLst>
              <a:ext uri="{FF2B5EF4-FFF2-40B4-BE49-F238E27FC236}">
                <a16:creationId xmlns:a16="http://schemas.microsoft.com/office/drawing/2014/main" id="{E98D41A1-2381-FCAF-042D-9E431321FA67}"/>
              </a:ext>
            </a:extLst>
          </p:cNvPr>
          <p:cNvSpPr txBox="1">
            <a:spLocks/>
          </p:cNvSpPr>
          <p:nvPr/>
        </p:nvSpPr>
        <p:spPr>
          <a:xfrm>
            <a:off x="781878" y="3447155"/>
            <a:ext cx="155448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pPr algn="ctr"/>
            <a:r>
              <a:rPr lang="en-AU" sz="2400" b="1" dirty="0">
                <a:solidFill>
                  <a:schemeClr val="accent5"/>
                </a:solidFill>
              </a:rPr>
              <a:t>select</a:t>
            </a:r>
          </a:p>
        </p:txBody>
      </p:sp>
      <p:sp>
        <p:nvSpPr>
          <p:cNvPr id="11" name="Title 1">
            <a:extLst>
              <a:ext uri="{FF2B5EF4-FFF2-40B4-BE49-F238E27FC236}">
                <a16:creationId xmlns:a16="http://schemas.microsoft.com/office/drawing/2014/main" id="{D5649F48-0569-1BC8-0994-4144EAFA9DCC}"/>
              </a:ext>
            </a:extLst>
          </p:cNvPr>
          <p:cNvSpPr txBox="1">
            <a:spLocks/>
          </p:cNvSpPr>
          <p:nvPr/>
        </p:nvSpPr>
        <p:spPr>
          <a:xfrm>
            <a:off x="4138297" y="3447155"/>
            <a:ext cx="155448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pPr algn="ctr"/>
            <a:r>
              <a:rPr lang="en-AU" sz="2400" b="1" dirty="0">
                <a:solidFill>
                  <a:schemeClr val="accent5"/>
                </a:solidFill>
              </a:rPr>
              <a:t>from</a:t>
            </a:r>
          </a:p>
        </p:txBody>
      </p:sp>
      <p:sp>
        <p:nvSpPr>
          <p:cNvPr id="12" name="Title 1">
            <a:extLst>
              <a:ext uri="{FF2B5EF4-FFF2-40B4-BE49-F238E27FC236}">
                <a16:creationId xmlns:a16="http://schemas.microsoft.com/office/drawing/2014/main" id="{2BB50A89-2E39-9981-2081-5941132CA083}"/>
              </a:ext>
            </a:extLst>
          </p:cNvPr>
          <p:cNvSpPr txBox="1">
            <a:spLocks/>
          </p:cNvSpPr>
          <p:nvPr/>
        </p:nvSpPr>
        <p:spPr>
          <a:xfrm>
            <a:off x="7375448" y="3447155"/>
            <a:ext cx="155448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pPr algn="ctr"/>
            <a:r>
              <a:rPr lang="en-AU" sz="2400" b="1" dirty="0">
                <a:solidFill>
                  <a:schemeClr val="accent5"/>
                </a:solidFill>
              </a:rPr>
              <a:t>where</a:t>
            </a:r>
          </a:p>
        </p:txBody>
      </p:sp>
      <p:sp>
        <p:nvSpPr>
          <p:cNvPr id="13" name="Title 1">
            <a:extLst>
              <a:ext uri="{FF2B5EF4-FFF2-40B4-BE49-F238E27FC236}">
                <a16:creationId xmlns:a16="http://schemas.microsoft.com/office/drawing/2014/main" id="{AB245A17-F675-BA5A-3D7D-D918AACCA307}"/>
              </a:ext>
            </a:extLst>
          </p:cNvPr>
          <p:cNvSpPr txBox="1">
            <a:spLocks/>
          </p:cNvSpPr>
          <p:nvPr/>
        </p:nvSpPr>
        <p:spPr>
          <a:xfrm>
            <a:off x="781878" y="4087898"/>
            <a:ext cx="155448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pPr algn="ctr"/>
            <a:r>
              <a:rPr lang="en-AU" sz="2400" b="1" dirty="0">
                <a:solidFill>
                  <a:schemeClr val="accent5"/>
                </a:solidFill>
              </a:rPr>
              <a:t>select</a:t>
            </a:r>
          </a:p>
        </p:txBody>
      </p:sp>
      <p:sp>
        <p:nvSpPr>
          <p:cNvPr id="14" name="Title 1">
            <a:extLst>
              <a:ext uri="{FF2B5EF4-FFF2-40B4-BE49-F238E27FC236}">
                <a16:creationId xmlns:a16="http://schemas.microsoft.com/office/drawing/2014/main" id="{5F75C880-5D1F-B9F2-784B-85CE2B4D9595}"/>
              </a:ext>
            </a:extLst>
          </p:cNvPr>
          <p:cNvSpPr txBox="1">
            <a:spLocks/>
          </p:cNvSpPr>
          <p:nvPr/>
        </p:nvSpPr>
        <p:spPr>
          <a:xfrm>
            <a:off x="4138297" y="4087898"/>
            <a:ext cx="155448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pPr algn="ctr"/>
            <a:r>
              <a:rPr lang="en-AU" sz="2400" b="1" dirty="0">
                <a:solidFill>
                  <a:schemeClr val="accent5"/>
                </a:solidFill>
              </a:rPr>
              <a:t>from</a:t>
            </a:r>
          </a:p>
        </p:txBody>
      </p:sp>
      <p:sp>
        <p:nvSpPr>
          <p:cNvPr id="15" name="Title 1">
            <a:extLst>
              <a:ext uri="{FF2B5EF4-FFF2-40B4-BE49-F238E27FC236}">
                <a16:creationId xmlns:a16="http://schemas.microsoft.com/office/drawing/2014/main" id="{5F6DBD59-AB2E-C1AA-A827-1850F14E4AF4}"/>
              </a:ext>
            </a:extLst>
          </p:cNvPr>
          <p:cNvSpPr txBox="1">
            <a:spLocks/>
          </p:cNvSpPr>
          <p:nvPr/>
        </p:nvSpPr>
        <p:spPr>
          <a:xfrm>
            <a:off x="7375448" y="4087898"/>
            <a:ext cx="155448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pPr algn="ctr"/>
            <a:r>
              <a:rPr lang="en-AU" sz="2400" b="1" dirty="0">
                <a:solidFill>
                  <a:schemeClr val="accent5"/>
                </a:solidFill>
              </a:rPr>
              <a:t>where</a:t>
            </a:r>
          </a:p>
        </p:txBody>
      </p:sp>
      <p:sp>
        <p:nvSpPr>
          <p:cNvPr id="32" name="Title 1">
            <a:extLst>
              <a:ext uri="{FF2B5EF4-FFF2-40B4-BE49-F238E27FC236}">
                <a16:creationId xmlns:a16="http://schemas.microsoft.com/office/drawing/2014/main" id="{A749CB5F-5235-FD7A-FA9F-D175A049C150}"/>
              </a:ext>
            </a:extLst>
          </p:cNvPr>
          <p:cNvSpPr txBox="1">
            <a:spLocks/>
          </p:cNvSpPr>
          <p:nvPr/>
        </p:nvSpPr>
        <p:spPr>
          <a:xfrm>
            <a:off x="2336358" y="3447155"/>
            <a:ext cx="190881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pPr algn="ctr"/>
            <a:r>
              <a:rPr lang="en-AU" sz="2400" b="1" dirty="0"/>
              <a:t>*</a:t>
            </a:r>
          </a:p>
        </p:txBody>
      </p:sp>
      <p:sp>
        <p:nvSpPr>
          <p:cNvPr id="33" name="Title 1">
            <a:extLst>
              <a:ext uri="{FF2B5EF4-FFF2-40B4-BE49-F238E27FC236}">
                <a16:creationId xmlns:a16="http://schemas.microsoft.com/office/drawing/2014/main" id="{03ADE195-3A0B-4C20-AE51-2D961D5CFEFF}"/>
              </a:ext>
            </a:extLst>
          </p:cNvPr>
          <p:cNvSpPr txBox="1">
            <a:spLocks/>
          </p:cNvSpPr>
          <p:nvPr/>
        </p:nvSpPr>
        <p:spPr>
          <a:xfrm>
            <a:off x="2336358" y="4087898"/>
            <a:ext cx="190881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pPr algn="ctr"/>
            <a:r>
              <a:rPr lang="en-AU" sz="2400" b="1" dirty="0"/>
              <a:t>id</a:t>
            </a:r>
          </a:p>
        </p:txBody>
      </p:sp>
      <p:sp>
        <p:nvSpPr>
          <p:cNvPr id="35" name="Title 1">
            <a:extLst>
              <a:ext uri="{FF2B5EF4-FFF2-40B4-BE49-F238E27FC236}">
                <a16:creationId xmlns:a16="http://schemas.microsoft.com/office/drawing/2014/main" id="{29CCC1F8-7960-B5B7-2086-72E83EB4D405}"/>
              </a:ext>
            </a:extLst>
          </p:cNvPr>
          <p:cNvSpPr txBox="1">
            <a:spLocks/>
          </p:cNvSpPr>
          <p:nvPr/>
        </p:nvSpPr>
        <p:spPr>
          <a:xfrm>
            <a:off x="5877885" y="3447155"/>
            <a:ext cx="190881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sz="2400" b="1" dirty="0"/>
              <a:t>table1</a:t>
            </a:r>
          </a:p>
        </p:txBody>
      </p:sp>
      <p:sp>
        <p:nvSpPr>
          <p:cNvPr id="36" name="Title 1">
            <a:extLst>
              <a:ext uri="{FF2B5EF4-FFF2-40B4-BE49-F238E27FC236}">
                <a16:creationId xmlns:a16="http://schemas.microsoft.com/office/drawing/2014/main" id="{EE6D63B3-61CA-8B8A-56CF-EF3605EA809E}"/>
              </a:ext>
            </a:extLst>
          </p:cNvPr>
          <p:cNvSpPr txBox="1">
            <a:spLocks/>
          </p:cNvSpPr>
          <p:nvPr/>
        </p:nvSpPr>
        <p:spPr>
          <a:xfrm>
            <a:off x="5877885" y="4087898"/>
            <a:ext cx="190881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sz="2400" b="1" dirty="0"/>
              <a:t>employees</a:t>
            </a:r>
          </a:p>
        </p:txBody>
      </p:sp>
      <p:sp>
        <p:nvSpPr>
          <p:cNvPr id="38" name="Title 1">
            <a:extLst>
              <a:ext uri="{FF2B5EF4-FFF2-40B4-BE49-F238E27FC236}">
                <a16:creationId xmlns:a16="http://schemas.microsoft.com/office/drawing/2014/main" id="{F9315D0C-B78E-92BA-B212-42C20724295B}"/>
              </a:ext>
            </a:extLst>
          </p:cNvPr>
          <p:cNvSpPr txBox="1">
            <a:spLocks/>
          </p:cNvSpPr>
          <p:nvPr/>
        </p:nvSpPr>
        <p:spPr>
          <a:xfrm>
            <a:off x="9049196" y="3447155"/>
            <a:ext cx="2559708"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sz="2400" b="1" dirty="0"/>
              <a:t>income &gt; 100,000;</a:t>
            </a:r>
          </a:p>
        </p:txBody>
      </p:sp>
      <p:sp>
        <p:nvSpPr>
          <p:cNvPr id="39" name="Title 1">
            <a:extLst>
              <a:ext uri="{FF2B5EF4-FFF2-40B4-BE49-F238E27FC236}">
                <a16:creationId xmlns:a16="http://schemas.microsoft.com/office/drawing/2014/main" id="{A38D63A4-39E2-13B1-1601-D3F18F7CEEE9}"/>
              </a:ext>
            </a:extLst>
          </p:cNvPr>
          <p:cNvSpPr txBox="1">
            <a:spLocks/>
          </p:cNvSpPr>
          <p:nvPr/>
        </p:nvSpPr>
        <p:spPr>
          <a:xfrm>
            <a:off x="9049196" y="4315968"/>
            <a:ext cx="3844553" cy="594360"/>
          </a:xfrm>
          <a:prstGeom prst="rect">
            <a:avLst/>
          </a:prstGeom>
        </p:spPr>
        <p:txBody>
          <a:bodyPr vert="horz" lIns="0" tIns="45720" rIns="0" bIns="0" rtlCol="0" anchor="t"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sz="2400" b="1" dirty="0"/>
              <a:t>id = ‘</a:t>
            </a:r>
            <a:r>
              <a:rPr lang="en-US" sz="2400" b="1" dirty="0"/>
              <a:t>tbs027</a:t>
            </a:r>
            <a:r>
              <a:rPr lang="en-AU" sz="2400" b="1" dirty="0"/>
              <a:t>’ and income &gt; 100,000;</a:t>
            </a:r>
          </a:p>
        </p:txBody>
      </p:sp>
      <p:sp>
        <p:nvSpPr>
          <p:cNvPr id="41" name="Title 1">
            <a:extLst>
              <a:ext uri="{FF2B5EF4-FFF2-40B4-BE49-F238E27FC236}">
                <a16:creationId xmlns:a16="http://schemas.microsoft.com/office/drawing/2014/main" id="{3082C312-B295-8543-E044-8D3E532E56F5}"/>
              </a:ext>
            </a:extLst>
          </p:cNvPr>
          <p:cNvSpPr txBox="1">
            <a:spLocks/>
          </p:cNvSpPr>
          <p:nvPr/>
        </p:nvSpPr>
        <p:spPr>
          <a:xfrm>
            <a:off x="781878" y="4867126"/>
            <a:ext cx="155448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pPr algn="ctr"/>
            <a:r>
              <a:rPr lang="en-AU" sz="2400" b="1" dirty="0">
                <a:solidFill>
                  <a:schemeClr val="accent5"/>
                </a:solidFill>
              </a:rPr>
              <a:t>select</a:t>
            </a:r>
          </a:p>
        </p:txBody>
      </p:sp>
      <p:sp>
        <p:nvSpPr>
          <p:cNvPr id="42" name="Title 1">
            <a:extLst>
              <a:ext uri="{FF2B5EF4-FFF2-40B4-BE49-F238E27FC236}">
                <a16:creationId xmlns:a16="http://schemas.microsoft.com/office/drawing/2014/main" id="{210BDFBB-F71A-3A14-DA63-28732D5D10FC}"/>
              </a:ext>
            </a:extLst>
          </p:cNvPr>
          <p:cNvSpPr txBox="1">
            <a:spLocks/>
          </p:cNvSpPr>
          <p:nvPr/>
        </p:nvSpPr>
        <p:spPr>
          <a:xfrm>
            <a:off x="4138297" y="4867126"/>
            <a:ext cx="155448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pPr algn="ctr"/>
            <a:r>
              <a:rPr lang="en-AU" sz="2400" b="1" dirty="0">
                <a:solidFill>
                  <a:schemeClr val="accent5"/>
                </a:solidFill>
              </a:rPr>
              <a:t>from</a:t>
            </a:r>
          </a:p>
        </p:txBody>
      </p:sp>
      <p:sp>
        <p:nvSpPr>
          <p:cNvPr id="44" name="Title 1">
            <a:extLst>
              <a:ext uri="{FF2B5EF4-FFF2-40B4-BE49-F238E27FC236}">
                <a16:creationId xmlns:a16="http://schemas.microsoft.com/office/drawing/2014/main" id="{EBD137DC-DA2B-05C7-42F6-1E5E6F95C48E}"/>
              </a:ext>
            </a:extLst>
          </p:cNvPr>
          <p:cNvSpPr txBox="1">
            <a:spLocks/>
          </p:cNvSpPr>
          <p:nvPr/>
        </p:nvSpPr>
        <p:spPr>
          <a:xfrm>
            <a:off x="2336358" y="4867126"/>
            <a:ext cx="190881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pPr algn="ctr"/>
            <a:r>
              <a:rPr lang="en-AU" sz="2400" b="1" dirty="0"/>
              <a:t>id, name</a:t>
            </a:r>
          </a:p>
        </p:txBody>
      </p:sp>
      <p:sp>
        <p:nvSpPr>
          <p:cNvPr id="45" name="Title 1">
            <a:extLst>
              <a:ext uri="{FF2B5EF4-FFF2-40B4-BE49-F238E27FC236}">
                <a16:creationId xmlns:a16="http://schemas.microsoft.com/office/drawing/2014/main" id="{91EA20F7-0CD8-1D0D-C380-842EE7CFC145}"/>
              </a:ext>
            </a:extLst>
          </p:cNvPr>
          <p:cNvSpPr txBox="1">
            <a:spLocks/>
          </p:cNvSpPr>
          <p:nvPr/>
        </p:nvSpPr>
        <p:spPr>
          <a:xfrm>
            <a:off x="5877885" y="4867126"/>
            <a:ext cx="190881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sz="2400" b="1" dirty="0"/>
              <a:t>Table2;</a:t>
            </a:r>
          </a:p>
        </p:txBody>
      </p:sp>
      <p:sp>
        <p:nvSpPr>
          <p:cNvPr id="47" name="Title 1">
            <a:extLst>
              <a:ext uri="{FF2B5EF4-FFF2-40B4-BE49-F238E27FC236}">
                <a16:creationId xmlns:a16="http://schemas.microsoft.com/office/drawing/2014/main" id="{9BCA3C1B-28D9-A62E-3300-45B6E5238D3F}"/>
              </a:ext>
            </a:extLst>
          </p:cNvPr>
          <p:cNvSpPr txBox="1">
            <a:spLocks/>
          </p:cNvSpPr>
          <p:nvPr/>
        </p:nvSpPr>
        <p:spPr>
          <a:xfrm>
            <a:off x="7786695" y="5095196"/>
            <a:ext cx="4061177" cy="594360"/>
          </a:xfrm>
          <a:prstGeom prst="rect">
            <a:avLst/>
          </a:prstGeom>
        </p:spPr>
        <p:txBody>
          <a:bodyPr vert="horz" lIns="0" tIns="45720" rIns="0" bIns="0" rtlCol="0" anchor="t"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sz="2400" dirty="0">
                <a:solidFill>
                  <a:schemeClr val="accent3"/>
                </a:solidFill>
              </a:rPr>
              <a:t>✓ also valid. I like to limit the amount of data we operate on where possible </a:t>
            </a:r>
          </a:p>
        </p:txBody>
      </p:sp>
      <p:sp>
        <p:nvSpPr>
          <p:cNvPr id="49" name="Title 1">
            <a:extLst>
              <a:ext uri="{FF2B5EF4-FFF2-40B4-BE49-F238E27FC236}">
                <a16:creationId xmlns:a16="http://schemas.microsoft.com/office/drawing/2014/main" id="{10B34AC1-D7A9-A976-AE27-0BA6CA5B12C9}"/>
              </a:ext>
            </a:extLst>
          </p:cNvPr>
          <p:cNvSpPr txBox="1">
            <a:spLocks/>
          </p:cNvSpPr>
          <p:nvPr/>
        </p:nvSpPr>
        <p:spPr>
          <a:xfrm>
            <a:off x="2513523" y="2193731"/>
            <a:ext cx="155448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pPr algn="ctr"/>
            <a:r>
              <a:rPr lang="en-AU" dirty="0"/>
              <a:t>column</a:t>
            </a:r>
          </a:p>
        </p:txBody>
      </p:sp>
      <p:sp>
        <p:nvSpPr>
          <p:cNvPr id="50" name="Title 1">
            <a:extLst>
              <a:ext uri="{FF2B5EF4-FFF2-40B4-BE49-F238E27FC236}">
                <a16:creationId xmlns:a16="http://schemas.microsoft.com/office/drawing/2014/main" id="{C850CFF4-C6C1-6206-0822-4440EB2EB6AE}"/>
              </a:ext>
            </a:extLst>
          </p:cNvPr>
          <p:cNvSpPr txBox="1">
            <a:spLocks/>
          </p:cNvSpPr>
          <p:nvPr/>
        </p:nvSpPr>
        <p:spPr>
          <a:xfrm>
            <a:off x="5517543" y="2193731"/>
            <a:ext cx="155448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pPr algn="ctr"/>
            <a:r>
              <a:rPr lang="en-AU" dirty="0"/>
              <a:t>table</a:t>
            </a:r>
          </a:p>
        </p:txBody>
      </p:sp>
      <p:sp>
        <p:nvSpPr>
          <p:cNvPr id="16" name="Title 1">
            <a:extLst>
              <a:ext uri="{FF2B5EF4-FFF2-40B4-BE49-F238E27FC236}">
                <a16:creationId xmlns:a16="http://schemas.microsoft.com/office/drawing/2014/main" id="{863ABBA0-10C4-2009-E12C-A305877FE151}"/>
              </a:ext>
            </a:extLst>
          </p:cNvPr>
          <p:cNvSpPr txBox="1">
            <a:spLocks/>
          </p:cNvSpPr>
          <p:nvPr/>
        </p:nvSpPr>
        <p:spPr>
          <a:xfrm>
            <a:off x="781878" y="2840423"/>
            <a:ext cx="155448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pPr algn="ctr"/>
            <a:r>
              <a:rPr lang="en-AU" sz="2400" b="1" dirty="0">
                <a:solidFill>
                  <a:schemeClr val="accent5"/>
                </a:solidFill>
              </a:rPr>
              <a:t>select</a:t>
            </a:r>
          </a:p>
        </p:txBody>
      </p:sp>
      <p:sp>
        <p:nvSpPr>
          <p:cNvPr id="17" name="Title 1">
            <a:extLst>
              <a:ext uri="{FF2B5EF4-FFF2-40B4-BE49-F238E27FC236}">
                <a16:creationId xmlns:a16="http://schemas.microsoft.com/office/drawing/2014/main" id="{AB1657CB-921D-A93E-04F3-55389E8E38F8}"/>
              </a:ext>
            </a:extLst>
          </p:cNvPr>
          <p:cNvSpPr txBox="1">
            <a:spLocks/>
          </p:cNvSpPr>
          <p:nvPr/>
        </p:nvSpPr>
        <p:spPr>
          <a:xfrm>
            <a:off x="4138297" y="2840423"/>
            <a:ext cx="155448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pPr algn="ctr"/>
            <a:r>
              <a:rPr lang="en-AU" sz="2400" b="1" dirty="0">
                <a:solidFill>
                  <a:schemeClr val="accent5"/>
                </a:solidFill>
              </a:rPr>
              <a:t>from</a:t>
            </a:r>
          </a:p>
        </p:txBody>
      </p:sp>
      <p:sp>
        <p:nvSpPr>
          <p:cNvPr id="18" name="Title 1">
            <a:extLst>
              <a:ext uri="{FF2B5EF4-FFF2-40B4-BE49-F238E27FC236}">
                <a16:creationId xmlns:a16="http://schemas.microsoft.com/office/drawing/2014/main" id="{CAB41C64-6A62-0B6A-CDBF-C364FE5D1E61}"/>
              </a:ext>
            </a:extLst>
          </p:cNvPr>
          <p:cNvSpPr txBox="1">
            <a:spLocks/>
          </p:cNvSpPr>
          <p:nvPr/>
        </p:nvSpPr>
        <p:spPr>
          <a:xfrm>
            <a:off x="7375448" y="2840423"/>
            <a:ext cx="155448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pPr algn="ctr"/>
            <a:r>
              <a:rPr lang="en-AU" sz="2400" b="1" dirty="0">
                <a:solidFill>
                  <a:schemeClr val="accent5"/>
                </a:solidFill>
              </a:rPr>
              <a:t>where</a:t>
            </a:r>
          </a:p>
        </p:txBody>
      </p:sp>
      <p:sp>
        <p:nvSpPr>
          <p:cNvPr id="19" name="Title 1">
            <a:extLst>
              <a:ext uri="{FF2B5EF4-FFF2-40B4-BE49-F238E27FC236}">
                <a16:creationId xmlns:a16="http://schemas.microsoft.com/office/drawing/2014/main" id="{759E95D3-8449-4CF2-9871-9F8E8E4402D9}"/>
              </a:ext>
            </a:extLst>
          </p:cNvPr>
          <p:cNvSpPr txBox="1">
            <a:spLocks/>
          </p:cNvSpPr>
          <p:nvPr/>
        </p:nvSpPr>
        <p:spPr>
          <a:xfrm>
            <a:off x="2336358" y="2840423"/>
            <a:ext cx="190881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pPr algn="ctr"/>
            <a:r>
              <a:rPr lang="en-AU" sz="2400" b="1" dirty="0"/>
              <a:t>*</a:t>
            </a:r>
          </a:p>
        </p:txBody>
      </p:sp>
      <p:sp>
        <p:nvSpPr>
          <p:cNvPr id="20" name="Title 1">
            <a:extLst>
              <a:ext uri="{FF2B5EF4-FFF2-40B4-BE49-F238E27FC236}">
                <a16:creationId xmlns:a16="http://schemas.microsoft.com/office/drawing/2014/main" id="{FB1AF8A4-AE1D-0A97-2C13-F716C3955127}"/>
              </a:ext>
            </a:extLst>
          </p:cNvPr>
          <p:cNvSpPr txBox="1">
            <a:spLocks/>
          </p:cNvSpPr>
          <p:nvPr/>
        </p:nvSpPr>
        <p:spPr>
          <a:xfrm>
            <a:off x="5877885" y="2840423"/>
            <a:ext cx="190881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sz="2400" b="1" dirty="0"/>
              <a:t>table1</a:t>
            </a:r>
          </a:p>
        </p:txBody>
      </p:sp>
      <p:sp>
        <p:nvSpPr>
          <p:cNvPr id="21" name="Title 1">
            <a:extLst>
              <a:ext uri="{FF2B5EF4-FFF2-40B4-BE49-F238E27FC236}">
                <a16:creationId xmlns:a16="http://schemas.microsoft.com/office/drawing/2014/main" id="{51359ED8-8A3D-8F14-29C7-5C3E7FF91971}"/>
              </a:ext>
            </a:extLst>
          </p:cNvPr>
          <p:cNvSpPr txBox="1">
            <a:spLocks/>
          </p:cNvSpPr>
          <p:nvPr/>
        </p:nvSpPr>
        <p:spPr>
          <a:xfrm>
            <a:off x="9049196" y="2840423"/>
            <a:ext cx="2559708"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sz="2400" b="1" dirty="0"/>
              <a:t>id = ‘</a:t>
            </a:r>
            <a:r>
              <a:rPr lang="en-US" sz="2400" b="1" dirty="0"/>
              <a:t>tbs027</a:t>
            </a:r>
            <a:r>
              <a:rPr lang="en-AU" sz="2400" b="1" dirty="0"/>
              <a:t>’;</a:t>
            </a:r>
          </a:p>
        </p:txBody>
      </p:sp>
    </p:spTree>
    <p:extLst>
      <p:ext uri="{BB962C8B-B14F-4D97-AF65-F5344CB8AC3E}">
        <p14:creationId xmlns:p14="http://schemas.microsoft.com/office/powerpoint/2010/main" val="4397017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6D97002-9789-4C37-A9CC-6B11437C8FD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B6D97002-9789-4C37-A9CC-6B11437C8FD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BC3A2CE-2FB1-42EB-847E-7D463C580E7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dirty="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20BAB8EF-6C62-445B-8017-FE6D3898359A}"/>
              </a:ext>
            </a:extLst>
          </p:cNvPr>
          <p:cNvSpPr>
            <a:spLocks noGrp="1"/>
          </p:cNvSpPr>
          <p:nvPr>
            <p:ph type="title"/>
          </p:nvPr>
        </p:nvSpPr>
        <p:spPr/>
        <p:txBody>
          <a:bodyPr anchor="b"/>
          <a:lstStyle/>
          <a:p>
            <a:r>
              <a:rPr lang="en-US" sz="3200" dirty="0"/>
              <a:t>There are many ways to be choosy in SQL with a ‘where’ clause</a:t>
            </a:r>
          </a:p>
        </p:txBody>
      </p:sp>
      <p:sp>
        <p:nvSpPr>
          <p:cNvPr id="3" name="Text Placeholder 2">
            <a:extLst>
              <a:ext uri="{FF2B5EF4-FFF2-40B4-BE49-F238E27FC236}">
                <a16:creationId xmlns:a16="http://schemas.microsoft.com/office/drawing/2014/main" id="{71316657-D014-40BD-9AD8-6F9745FC225C}"/>
              </a:ext>
            </a:extLst>
          </p:cNvPr>
          <p:cNvSpPr>
            <a:spLocks noGrp="1"/>
          </p:cNvSpPr>
          <p:nvPr>
            <p:ph type="body" sz="quarter" idx="14"/>
          </p:nvPr>
        </p:nvSpPr>
        <p:spPr/>
        <p:txBody>
          <a:bodyPr/>
          <a:lstStyle/>
          <a:p>
            <a:r>
              <a:rPr lang="en-US" dirty="0"/>
              <a:t>Subheader</a:t>
            </a:r>
          </a:p>
        </p:txBody>
      </p:sp>
      <p:sp>
        <p:nvSpPr>
          <p:cNvPr id="6" name="Text Placeholder 5">
            <a:extLst>
              <a:ext uri="{FF2B5EF4-FFF2-40B4-BE49-F238E27FC236}">
                <a16:creationId xmlns:a16="http://schemas.microsoft.com/office/drawing/2014/main" id="{6AA88BCC-ED99-46EE-AA67-2707E10EFB1B}"/>
              </a:ext>
            </a:extLst>
          </p:cNvPr>
          <p:cNvSpPr>
            <a:spLocks noGrp="1"/>
          </p:cNvSpPr>
          <p:nvPr>
            <p:ph type="body" sz="quarter" idx="15"/>
          </p:nvPr>
        </p:nvSpPr>
        <p:spPr/>
        <p:txBody>
          <a:bodyPr/>
          <a:lstStyle/>
          <a:p>
            <a:r>
              <a:rPr lang="en-US" dirty="0"/>
              <a:t>text</a:t>
            </a:r>
          </a:p>
        </p:txBody>
      </p:sp>
      <p:sp>
        <p:nvSpPr>
          <p:cNvPr id="18" name="Rectangle 17">
            <a:extLst>
              <a:ext uri="{FF2B5EF4-FFF2-40B4-BE49-F238E27FC236}">
                <a16:creationId xmlns:a16="http://schemas.microsoft.com/office/drawing/2014/main" id="{D5075D41-56B7-4D71-AE73-F92D48FD22C0}"/>
              </a:ext>
            </a:extLst>
          </p:cNvPr>
          <p:cNvSpPr/>
          <p:nvPr/>
        </p:nvSpPr>
        <p:spPr>
          <a:xfrm>
            <a:off x="914400" y="2073709"/>
            <a:ext cx="3356419" cy="279820"/>
          </a:xfrm>
          <a:prstGeom prst="rect">
            <a:avLst/>
          </a:prstGeom>
          <a:noFill/>
        </p:spPr>
        <p:txBody>
          <a:bodyPr wrap="square" lIns="0" tIns="0" rIns="0" bIns="0">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w</a:t>
            </a:r>
            <a:r>
              <a:rPr kumimoji="0" lang="en-US" sz="1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here employee </a:t>
            </a:r>
            <a:r>
              <a:rPr kumimoji="0" lang="en-US" sz="18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t>
            </a:r>
            <a:r>
              <a:rPr kumimoji="0" lang="en-US" sz="1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‘john’</a:t>
            </a:r>
          </a:p>
        </p:txBody>
      </p:sp>
      <p:sp>
        <p:nvSpPr>
          <p:cNvPr id="7" name="Rectangle 6">
            <a:extLst>
              <a:ext uri="{FF2B5EF4-FFF2-40B4-BE49-F238E27FC236}">
                <a16:creationId xmlns:a16="http://schemas.microsoft.com/office/drawing/2014/main" id="{E03DAF15-F7DA-AB7F-585B-67630F3E71E2}"/>
              </a:ext>
            </a:extLst>
          </p:cNvPr>
          <p:cNvSpPr/>
          <p:nvPr/>
        </p:nvSpPr>
        <p:spPr>
          <a:xfrm>
            <a:off x="914400" y="2550277"/>
            <a:ext cx="7414437" cy="279820"/>
          </a:xfrm>
          <a:prstGeom prst="rect">
            <a:avLst/>
          </a:prstGeom>
          <a:noFill/>
        </p:spPr>
        <p:txBody>
          <a:bodyPr wrap="square" lIns="0" tIns="0" rIns="0" bIns="0">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w</a:t>
            </a:r>
            <a:r>
              <a:rPr kumimoji="0" lang="en-US" sz="1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here name </a:t>
            </a:r>
            <a:r>
              <a:rPr kumimoji="0" lang="en-US" sz="18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in</a:t>
            </a:r>
            <a:r>
              <a:rPr kumimoji="0" lang="en-US" sz="1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(‘James’, ‘Laura’, ‘Alex’) and age in (24, 25, 28)</a:t>
            </a:r>
          </a:p>
        </p:txBody>
      </p:sp>
      <p:sp>
        <p:nvSpPr>
          <p:cNvPr id="8" name="Rectangle 7">
            <a:extLst>
              <a:ext uri="{FF2B5EF4-FFF2-40B4-BE49-F238E27FC236}">
                <a16:creationId xmlns:a16="http://schemas.microsoft.com/office/drawing/2014/main" id="{35FF3FBD-D945-CC22-56E9-8525064F7095}"/>
              </a:ext>
            </a:extLst>
          </p:cNvPr>
          <p:cNvSpPr/>
          <p:nvPr/>
        </p:nvSpPr>
        <p:spPr>
          <a:xfrm>
            <a:off x="914400" y="3026845"/>
            <a:ext cx="7765774" cy="279820"/>
          </a:xfrm>
          <a:prstGeom prst="rect">
            <a:avLst/>
          </a:prstGeom>
          <a:noFill/>
        </p:spPr>
        <p:txBody>
          <a:bodyPr wrap="square" lIns="0" tIns="0" rIns="0" bIns="0">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w</a:t>
            </a:r>
            <a:r>
              <a:rPr kumimoji="0" lang="en-US" sz="1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here current </a:t>
            </a:r>
            <a:r>
              <a:rPr kumimoji="0" lang="en-US" sz="18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is</a:t>
            </a:r>
            <a:r>
              <a:rPr kumimoji="0" lang="en-US" sz="1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false -&gt; or even ‘where current’ (shorthand) </a:t>
            </a:r>
          </a:p>
        </p:txBody>
      </p:sp>
      <p:sp>
        <p:nvSpPr>
          <p:cNvPr id="9" name="Rectangle 8">
            <a:extLst>
              <a:ext uri="{FF2B5EF4-FFF2-40B4-BE49-F238E27FC236}">
                <a16:creationId xmlns:a16="http://schemas.microsoft.com/office/drawing/2014/main" id="{AC064842-BD90-5FA9-B1C9-2111FB854065}"/>
              </a:ext>
            </a:extLst>
          </p:cNvPr>
          <p:cNvSpPr/>
          <p:nvPr/>
        </p:nvSpPr>
        <p:spPr>
          <a:xfrm>
            <a:off x="914400" y="3503413"/>
            <a:ext cx="7765774" cy="279820"/>
          </a:xfrm>
          <a:prstGeom prst="rect">
            <a:avLst/>
          </a:prstGeom>
          <a:noFill/>
        </p:spPr>
        <p:txBody>
          <a:bodyPr wrap="square" lIns="0" tIns="0" rIns="0" bIns="0">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w</a:t>
            </a:r>
            <a:r>
              <a:rPr kumimoji="0" lang="en-US" sz="1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here name </a:t>
            </a:r>
            <a:r>
              <a:rPr kumimoji="0" lang="en-US" sz="18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like</a:t>
            </a:r>
            <a:r>
              <a:rPr kumimoji="0" lang="en-US" sz="1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’%John%’ </a:t>
            </a:r>
          </a:p>
        </p:txBody>
      </p:sp>
      <p:sp>
        <p:nvSpPr>
          <p:cNvPr id="10" name="Rectangle 9">
            <a:extLst>
              <a:ext uri="{FF2B5EF4-FFF2-40B4-BE49-F238E27FC236}">
                <a16:creationId xmlns:a16="http://schemas.microsoft.com/office/drawing/2014/main" id="{B1AF3776-A45E-C2F8-CFC7-785E85692652}"/>
              </a:ext>
            </a:extLst>
          </p:cNvPr>
          <p:cNvSpPr/>
          <p:nvPr/>
        </p:nvSpPr>
        <p:spPr>
          <a:xfrm>
            <a:off x="914400" y="3979981"/>
            <a:ext cx="7765774" cy="279820"/>
          </a:xfrm>
          <a:prstGeom prst="rect">
            <a:avLst/>
          </a:prstGeom>
          <a:noFill/>
        </p:spPr>
        <p:txBody>
          <a:bodyPr wrap="square" lIns="0" tIns="0" rIns="0" bIns="0">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w</a:t>
            </a:r>
            <a:r>
              <a:rPr kumimoji="0" lang="en-US" sz="1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here (name = ‘</a:t>
            </a:r>
            <a:r>
              <a:rPr kumimoji="0" lang="en-US" sz="180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xyz</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b="1" dirty="0">
                <a:solidFill>
                  <a:srgbClr val="000000"/>
                </a:solidFill>
                <a:latin typeface="Open Sans" panose="020B0606030504020204" pitchFamily="34" charset="0"/>
                <a:ea typeface="Open Sans" panose="020B0606030504020204" pitchFamily="34" charset="0"/>
                <a:cs typeface="Open Sans" panose="020B0606030504020204" pitchFamily="34" charset="0"/>
              </a:rPr>
              <a:t>and</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age &gt; 25)</a:t>
            </a:r>
            <a:endParaRPr kumimoji="0" lang="en-US" sz="1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BE1DC050-A62E-4E03-F3C4-727B783C29C3}"/>
              </a:ext>
            </a:extLst>
          </p:cNvPr>
          <p:cNvSpPr/>
          <p:nvPr/>
        </p:nvSpPr>
        <p:spPr>
          <a:xfrm>
            <a:off x="914400" y="4456549"/>
            <a:ext cx="7765774" cy="279820"/>
          </a:xfrm>
          <a:prstGeom prst="rect">
            <a:avLst/>
          </a:prstGeom>
          <a:noFill/>
        </p:spPr>
        <p:txBody>
          <a:bodyPr wrap="square" lIns="0" tIns="0" rIns="0" bIns="0">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w</a:t>
            </a:r>
            <a:r>
              <a:rPr kumimoji="0" lang="en-US" sz="1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here (name = ‘</a:t>
            </a:r>
            <a:r>
              <a:rPr kumimoji="0" lang="en-US" sz="180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xyz</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b="1" dirty="0">
                <a:solidFill>
                  <a:srgbClr val="000000"/>
                </a:solidFill>
                <a:latin typeface="Open Sans" panose="020B0606030504020204" pitchFamily="34" charset="0"/>
                <a:ea typeface="Open Sans" panose="020B0606030504020204" pitchFamily="34" charset="0"/>
                <a:cs typeface="Open Sans" panose="020B0606030504020204" pitchFamily="34" charset="0"/>
              </a:rPr>
              <a:t>or</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age &gt; 25)</a:t>
            </a:r>
            <a:endParaRPr kumimoji="0" lang="en-US" sz="1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C93771CF-A64D-4E22-C43F-AE11C3B8D3B4}"/>
              </a:ext>
            </a:extLst>
          </p:cNvPr>
          <p:cNvSpPr/>
          <p:nvPr/>
        </p:nvSpPr>
        <p:spPr>
          <a:xfrm>
            <a:off x="914400" y="4933116"/>
            <a:ext cx="3356419" cy="279820"/>
          </a:xfrm>
          <a:prstGeom prst="rect">
            <a:avLst/>
          </a:prstGeom>
          <a:noFill/>
        </p:spPr>
        <p:txBody>
          <a:bodyPr wrap="square" lIns="0" tIns="0" rIns="0" bIns="0">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w</a:t>
            </a:r>
            <a:r>
              <a:rPr kumimoji="0" lang="en-US" sz="1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here </a:t>
            </a:r>
            <a:r>
              <a:rPr kumimoji="0" lang="en-US" sz="180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len</a:t>
            </a:r>
            <a:r>
              <a:rPr kumimoji="0" lang="en-US" sz="1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(name) </a:t>
            </a:r>
            <a:r>
              <a:rPr kumimoji="0" lang="en-US" sz="18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t>
            </a:r>
            <a:r>
              <a:rPr kumimoji="0" lang="en-US" sz="1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4</a:t>
            </a:r>
          </a:p>
        </p:txBody>
      </p:sp>
      <p:sp>
        <p:nvSpPr>
          <p:cNvPr id="13" name="Rectangle 12">
            <a:extLst>
              <a:ext uri="{FF2B5EF4-FFF2-40B4-BE49-F238E27FC236}">
                <a16:creationId xmlns:a16="http://schemas.microsoft.com/office/drawing/2014/main" id="{6B9681B2-6134-0A62-1748-B9F1256EAEBC}"/>
              </a:ext>
            </a:extLst>
          </p:cNvPr>
          <p:cNvSpPr/>
          <p:nvPr/>
        </p:nvSpPr>
        <p:spPr>
          <a:xfrm>
            <a:off x="914400" y="6023146"/>
            <a:ext cx="9528313" cy="279820"/>
          </a:xfrm>
          <a:prstGeom prst="rect">
            <a:avLst/>
          </a:prstGeom>
          <a:noFill/>
        </p:spPr>
        <p:txBody>
          <a:bodyPr wrap="square" lIns="0" tIns="0" rIns="0" bIns="0">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lang="en-US" b="1" dirty="0">
                <a:solidFill>
                  <a:srgbClr val="000000"/>
                </a:solidFill>
                <a:latin typeface="Open Sans" panose="020B0606030504020204" pitchFamily="34" charset="0"/>
                <a:ea typeface="Open Sans" panose="020B0606030504020204" pitchFamily="34" charset="0"/>
                <a:cs typeface="Open Sans" panose="020B0606030504020204" pitchFamily="34" charset="0"/>
              </a:rPr>
              <a:t>…and many more! </a:t>
            </a:r>
            <a:r>
              <a:rPr lang="en-US" b="1" strike="sngStrike" dirty="0">
                <a:solidFill>
                  <a:srgbClr val="000000"/>
                </a:solidFill>
                <a:latin typeface="Open Sans" panose="020B0606030504020204" pitchFamily="34" charset="0"/>
                <a:ea typeface="Open Sans" panose="020B0606030504020204" pitchFamily="34" charset="0"/>
                <a:cs typeface="Open Sans" panose="020B0606030504020204" pitchFamily="34" charset="0"/>
              </a:rPr>
              <a:t>Ask chatGPT</a:t>
            </a:r>
            <a:r>
              <a:rPr lang="en-US" b="1"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Do some research for your particular use case!</a:t>
            </a:r>
            <a:endParaRPr kumimoji="0" lang="en-US" sz="1800" i="0" u="non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E2C3A062-845B-54C0-9539-BE2D4D17D2E6}"/>
              </a:ext>
            </a:extLst>
          </p:cNvPr>
          <p:cNvSpPr/>
          <p:nvPr/>
        </p:nvSpPr>
        <p:spPr>
          <a:xfrm>
            <a:off x="914400" y="5406668"/>
            <a:ext cx="3356419" cy="279820"/>
          </a:xfrm>
          <a:prstGeom prst="rect">
            <a:avLst/>
          </a:prstGeom>
          <a:noFill/>
        </p:spPr>
        <p:txBody>
          <a:bodyPr wrap="square" lIns="0" tIns="0" rIns="0" bIns="0">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w</a:t>
            </a:r>
            <a:r>
              <a:rPr kumimoji="0" lang="en-US" sz="1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here income </a:t>
            </a:r>
            <a:r>
              <a:rPr kumimoji="0" lang="en-US" sz="18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is not null</a:t>
            </a:r>
            <a:endParaRPr kumimoji="0" lang="en-US" sz="1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3920637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D5801FF7-1BF5-369A-C523-F49A3E5BCC34}"/>
              </a:ext>
            </a:extLst>
          </p:cNvPr>
          <p:cNvCxnSpPr>
            <a:cxnSpLocks/>
          </p:cNvCxnSpPr>
          <p:nvPr/>
        </p:nvCxnSpPr>
        <p:spPr>
          <a:xfrm>
            <a:off x="246888" y="758952"/>
            <a:ext cx="1142085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Title 2">
            <a:extLst>
              <a:ext uri="{FF2B5EF4-FFF2-40B4-BE49-F238E27FC236}">
                <a16:creationId xmlns:a16="http://schemas.microsoft.com/office/drawing/2014/main" id="{0D3F4341-4C75-F858-27C7-887E0E4EA323}"/>
              </a:ext>
            </a:extLst>
          </p:cNvPr>
          <p:cNvSpPr>
            <a:spLocks noGrp="1"/>
          </p:cNvSpPr>
          <p:nvPr>
            <p:ph type="title"/>
          </p:nvPr>
        </p:nvSpPr>
        <p:spPr>
          <a:xfrm>
            <a:off x="246888" y="203712"/>
            <a:ext cx="11201400" cy="342900"/>
          </a:xfrm>
        </p:spPr>
        <p:txBody>
          <a:bodyPr/>
          <a:lstStyle/>
          <a:p>
            <a:r>
              <a:rPr lang="en-AU" sz="3200" dirty="0"/>
              <a:t>What is SQL?</a:t>
            </a:r>
          </a:p>
        </p:txBody>
      </p:sp>
      <p:pic>
        <p:nvPicPr>
          <p:cNvPr id="4098" name="Picture 2" descr="Free checklist: 30 Days to SQL Data Analyst - Stringfest Analytics">
            <a:extLst>
              <a:ext uri="{FF2B5EF4-FFF2-40B4-BE49-F238E27FC236}">
                <a16:creationId xmlns:a16="http://schemas.microsoft.com/office/drawing/2014/main" id="{992D8B9F-103A-DA32-68D5-B0FDF70A07B1}"/>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939258" y="1137652"/>
            <a:ext cx="3962777" cy="49613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111439C-3DF5-FC0F-336B-0D7CF10A8833}"/>
              </a:ext>
            </a:extLst>
          </p:cNvPr>
          <p:cNvSpPr txBox="1"/>
          <p:nvPr/>
        </p:nvSpPr>
        <p:spPr>
          <a:xfrm>
            <a:off x="246888" y="1090743"/>
            <a:ext cx="3855409" cy="2723823"/>
          </a:xfrm>
          <a:prstGeom prst="rect">
            <a:avLst/>
          </a:prstGeom>
          <a:noFill/>
        </p:spPr>
        <p:txBody>
          <a:bodyPr wrap="square" lIns="0" tIns="0" rIns="0" bIns="0" rtlCol="0">
            <a:spAutoFit/>
          </a:bodyPr>
          <a:lstStyle/>
          <a:p>
            <a:pPr marL="285750" indent="-285750">
              <a:spcBef>
                <a:spcPts val="600"/>
              </a:spcBef>
              <a:buSzPct val="100000"/>
              <a:buFont typeface="Arial" panose="020B0604020202020204" pitchFamily="34" charset="0"/>
              <a:buChar char="•"/>
            </a:pPr>
            <a:r>
              <a:rPr lang="en-AU" dirty="0">
                <a:solidFill>
                  <a:srgbClr val="313131"/>
                </a:solidFill>
              </a:rPr>
              <a:t>SQL stands for </a:t>
            </a:r>
            <a:r>
              <a:rPr lang="en-AU" b="1" dirty="0">
                <a:solidFill>
                  <a:srgbClr val="313131"/>
                </a:solidFill>
              </a:rPr>
              <a:t>Structured Query Language</a:t>
            </a:r>
            <a:r>
              <a:rPr lang="en-AU" dirty="0">
                <a:solidFill>
                  <a:srgbClr val="313131"/>
                </a:solidFill>
              </a:rPr>
              <a:t> (often pronounced sequel)</a:t>
            </a:r>
          </a:p>
          <a:p>
            <a:pPr marL="285750" indent="-285750">
              <a:spcBef>
                <a:spcPts val="600"/>
              </a:spcBef>
              <a:buSzPct val="100000"/>
              <a:buFont typeface="Arial" panose="020B0604020202020204" pitchFamily="34" charset="0"/>
              <a:buChar char="•"/>
            </a:pPr>
            <a:r>
              <a:rPr lang="en-AU" dirty="0">
                <a:solidFill>
                  <a:srgbClr val="313131"/>
                </a:solidFill>
              </a:rPr>
              <a:t>It was first developed by IBM in the 1970s and has since become an industry standard for </a:t>
            </a:r>
            <a:r>
              <a:rPr lang="en-AU" b="1" dirty="0">
                <a:solidFill>
                  <a:srgbClr val="313131"/>
                </a:solidFill>
              </a:rPr>
              <a:t>database</a:t>
            </a:r>
            <a:r>
              <a:rPr lang="en-AU" dirty="0">
                <a:solidFill>
                  <a:srgbClr val="313131"/>
                </a:solidFill>
              </a:rPr>
              <a:t> management.</a:t>
            </a:r>
            <a:br>
              <a:rPr lang="en-AU" dirty="0">
                <a:solidFill>
                  <a:srgbClr val="313131"/>
                </a:solidFill>
              </a:rPr>
            </a:br>
            <a:endParaRPr lang="en-AU" dirty="0">
              <a:solidFill>
                <a:srgbClr val="313131"/>
              </a:solidFill>
            </a:endParaRPr>
          </a:p>
          <a:p>
            <a:pPr marL="203200" indent="-203200">
              <a:spcBef>
                <a:spcPts val="600"/>
              </a:spcBef>
              <a:buSzPct val="100000"/>
              <a:buFont typeface="Arial"/>
              <a:buChar char="•"/>
            </a:pPr>
            <a:endParaRPr lang="en-AU" dirty="0">
              <a:solidFill>
                <a:srgbClr val="313131"/>
              </a:solidFill>
            </a:endParaRPr>
          </a:p>
          <a:p>
            <a:pPr marL="203200" indent="-203200">
              <a:spcBef>
                <a:spcPts val="600"/>
              </a:spcBef>
              <a:buSzPct val="100000"/>
              <a:buFont typeface="Arial"/>
              <a:buChar char="•"/>
            </a:pPr>
            <a:endParaRPr lang="en-AU" dirty="0">
              <a:solidFill>
                <a:srgbClr val="313131"/>
              </a:solidFill>
            </a:endParaRPr>
          </a:p>
        </p:txBody>
      </p:sp>
      <p:pic>
        <p:nvPicPr>
          <p:cNvPr id="28" name="Picture 27">
            <a:extLst>
              <a:ext uri="{FF2B5EF4-FFF2-40B4-BE49-F238E27FC236}">
                <a16:creationId xmlns:a16="http://schemas.microsoft.com/office/drawing/2014/main" id="{67580418-EDD1-8B62-A579-40F03399B485}"/>
              </a:ext>
            </a:extLst>
          </p:cNvPr>
          <p:cNvPicPr>
            <a:picLocks noChangeAspect="1"/>
          </p:cNvPicPr>
          <p:nvPr/>
        </p:nvPicPr>
        <p:blipFill>
          <a:blip r:embed="rId4"/>
          <a:stretch>
            <a:fillRect/>
          </a:stretch>
        </p:blipFill>
        <p:spPr>
          <a:xfrm>
            <a:off x="289965" y="2961894"/>
            <a:ext cx="3303495" cy="2492189"/>
          </a:xfrm>
          <a:prstGeom prst="rect">
            <a:avLst/>
          </a:prstGeom>
        </p:spPr>
      </p:pic>
      <p:pic>
        <p:nvPicPr>
          <p:cNvPr id="30" name="Picture 29">
            <a:extLst>
              <a:ext uri="{FF2B5EF4-FFF2-40B4-BE49-F238E27FC236}">
                <a16:creationId xmlns:a16="http://schemas.microsoft.com/office/drawing/2014/main" id="{879F66F2-626D-2099-E145-696124EAFCCD}"/>
              </a:ext>
            </a:extLst>
          </p:cNvPr>
          <p:cNvPicPr>
            <a:picLocks noChangeAspect="1"/>
          </p:cNvPicPr>
          <p:nvPr/>
        </p:nvPicPr>
        <p:blipFill>
          <a:blip r:embed="rId5"/>
          <a:stretch>
            <a:fillRect/>
          </a:stretch>
        </p:blipFill>
        <p:spPr>
          <a:xfrm>
            <a:off x="3636537" y="2600725"/>
            <a:ext cx="4128705" cy="3091262"/>
          </a:xfrm>
          <a:prstGeom prst="rect">
            <a:avLst/>
          </a:prstGeom>
        </p:spPr>
      </p:pic>
      <p:sp>
        <p:nvSpPr>
          <p:cNvPr id="31" name="TextBox 30">
            <a:extLst>
              <a:ext uri="{FF2B5EF4-FFF2-40B4-BE49-F238E27FC236}">
                <a16:creationId xmlns:a16="http://schemas.microsoft.com/office/drawing/2014/main" id="{05BB2E42-A6BB-C358-8BD5-F262588248C3}"/>
              </a:ext>
            </a:extLst>
          </p:cNvPr>
          <p:cNvSpPr txBox="1"/>
          <p:nvPr/>
        </p:nvSpPr>
        <p:spPr>
          <a:xfrm>
            <a:off x="356616" y="5534211"/>
            <a:ext cx="3236844" cy="276999"/>
          </a:xfrm>
          <a:prstGeom prst="rect">
            <a:avLst/>
          </a:prstGeom>
          <a:noFill/>
        </p:spPr>
        <p:txBody>
          <a:bodyPr wrap="square" lIns="0" tIns="0" rIns="0" bIns="0" rtlCol="0">
            <a:spAutoFit/>
          </a:bodyPr>
          <a:lstStyle/>
          <a:p>
            <a:pPr algn="ctr">
              <a:spcBef>
                <a:spcPts val="600"/>
              </a:spcBef>
              <a:buSzPct val="100000"/>
            </a:pPr>
            <a:r>
              <a:rPr lang="en-AU" dirty="0">
                <a:solidFill>
                  <a:srgbClr val="313131"/>
                </a:solidFill>
              </a:rPr>
              <a:t>Ted Codd – Father of Databases</a:t>
            </a:r>
          </a:p>
        </p:txBody>
      </p:sp>
    </p:spTree>
    <p:extLst>
      <p:ext uri="{BB962C8B-B14F-4D97-AF65-F5344CB8AC3E}">
        <p14:creationId xmlns:p14="http://schemas.microsoft.com/office/powerpoint/2010/main" val="30747467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6D97002-9789-4C37-A9CC-6B11437C8FD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B6D97002-9789-4C37-A9CC-6B11437C8FD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BC3A2CE-2FB1-42EB-847E-7D463C580E7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dirty="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20BAB8EF-6C62-445B-8017-FE6D3898359A}"/>
              </a:ext>
            </a:extLst>
          </p:cNvPr>
          <p:cNvSpPr>
            <a:spLocks noGrp="1"/>
          </p:cNvSpPr>
          <p:nvPr>
            <p:ph type="title"/>
          </p:nvPr>
        </p:nvSpPr>
        <p:spPr/>
        <p:txBody>
          <a:bodyPr anchor="b"/>
          <a:lstStyle/>
          <a:p>
            <a:r>
              <a:rPr lang="en-US" sz="3200" dirty="0"/>
              <a:t>ORDER BY and LIMIT</a:t>
            </a:r>
          </a:p>
        </p:txBody>
      </p:sp>
      <p:sp>
        <p:nvSpPr>
          <p:cNvPr id="3" name="Text Placeholder 2">
            <a:extLst>
              <a:ext uri="{FF2B5EF4-FFF2-40B4-BE49-F238E27FC236}">
                <a16:creationId xmlns:a16="http://schemas.microsoft.com/office/drawing/2014/main" id="{71316657-D014-40BD-9AD8-6F9745FC225C}"/>
              </a:ext>
            </a:extLst>
          </p:cNvPr>
          <p:cNvSpPr>
            <a:spLocks noGrp="1"/>
          </p:cNvSpPr>
          <p:nvPr>
            <p:ph type="body" sz="quarter" idx="14"/>
          </p:nvPr>
        </p:nvSpPr>
        <p:spPr/>
        <p:txBody>
          <a:bodyPr/>
          <a:lstStyle/>
          <a:p>
            <a:r>
              <a:rPr lang="en-US" dirty="0"/>
              <a:t>Subheader</a:t>
            </a:r>
          </a:p>
        </p:txBody>
      </p:sp>
      <p:sp>
        <p:nvSpPr>
          <p:cNvPr id="6" name="Text Placeholder 5">
            <a:extLst>
              <a:ext uri="{FF2B5EF4-FFF2-40B4-BE49-F238E27FC236}">
                <a16:creationId xmlns:a16="http://schemas.microsoft.com/office/drawing/2014/main" id="{6AA88BCC-ED99-46EE-AA67-2707E10EFB1B}"/>
              </a:ext>
            </a:extLst>
          </p:cNvPr>
          <p:cNvSpPr>
            <a:spLocks noGrp="1"/>
          </p:cNvSpPr>
          <p:nvPr>
            <p:ph type="body" sz="quarter" idx="15"/>
          </p:nvPr>
        </p:nvSpPr>
        <p:spPr/>
        <p:txBody>
          <a:bodyPr/>
          <a:lstStyle/>
          <a:p>
            <a:r>
              <a:rPr lang="en-US" dirty="0"/>
              <a:t>text</a:t>
            </a:r>
          </a:p>
        </p:txBody>
      </p:sp>
      <p:sp>
        <p:nvSpPr>
          <p:cNvPr id="18" name="Rectangle 17">
            <a:extLst>
              <a:ext uri="{FF2B5EF4-FFF2-40B4-BE49-F238E27FC236}">
                <a16:creationId xmlns:a16="http://schemas.microsoft.com/office/drawing/2014/main" id="{D5075D41-56B7-4D71-AE73-F92D48FD22C0}"/>
              </a:ext>
            </a:extLst>
          </p:cNvPr>
          <p:cNvSpPr/>
          <p:nvPr/>
        </p:nvSpPr>
        <p:spPr>
          <a:xfrm>
            <a:off x="914400" y="2026077"/>
            <a:ext cx="10362879" cy="1454244"/>
          </a:xfrm>
          <a:prstGeom prst="rect">
            <a:avLst/>
          </a:prstGeom>
          <a:noFill/>
        </p:spPr>
        <p:txBody>
          <a:bodyPr wrap="square" lIns="0" tIns="0" rIns="0" bIns="0">
            <a:spAutoFit/>
          </a:bodyPr>
          <a:lstStyle/>
          <a:p>
            <a:pPr marR="0" lvl="0" algn="l" defTabSz="914400" rtl="0" eaLnBrk="1" fontAlgn="auto" latinLnBrk="0" hangingPunct="1">
              <a:lnSpc>
                <a:spcPct val="106000"/>
              </a:lnSpc>
              <a:spcBef>
                <a:spcPts val="0"/>
              </a:spcBef>
              <a:spcAft>
                <a:spcPts val="0"/>
              </a:spcAft>
              <a:buClrTx/>
              <a:buSzTx/>
              <a:tabLst/>
              <a:defRPr/>
            </a:pPr>
            <a:r>
              <a:rPr kumimoji="0" lang="en-US" sz="18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ORDER BY</a:t>
            </a:r>
          </a:p>
          <a:p>
            <a:pPr marL="285750" marR="0" lvl="0" indent="-285750"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Allows us order by ascending or descending values – can be used for dates or amounts</a:t>
            </a:r>
          </a:p>
          <a:p>
            <a:pPr marL="285750" marR="0" lvl="0" indent="-285750"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Need to specify the column we are ordering by</a:t>
            </a:r>
            <a:endParaRPr kumimoji="0" lang="en-US" sz="1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85750" marR="0" lvl="0" indent="-285750"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Specify if </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we are ordering by ascending or descending (d</a:t>
            </a:r>
            <a:r>
              <a:rPr kumimoji="0" lang="en-US" sz="1800" i="0" u="none" strike="noStrike" kern="1200" cap="none" spc="0" normalizeH="0" baseline="0" noProof="0" dirty="0" err="1">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efaults</a:t>
            </a:r>
            <a:r>
              <a:rPr kumimoji="0" lang="en-US" sz="1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to ASC if not specified)</a:t>
            </a: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35FF3FBD-D945-CC22-56E9-8525064F7095}"/>
              </a:ext>
            </a:extLst>
          </p:cNvPr>
          <p:cNvSpPr/>
          <p:nvPr/>
        </p:nvSpPr>
        <p:spPr>
          <a:xfrm>
            <a:off x="914400" y="3380718"/>
            <a:ext cx="8569842" cy="1553567"/>
          </a:xfrm>
          <a:prstGeom prst="rect">
            <a:avLst/>
          </a:prstGeom>
          <a:noFill/>
        </p:spPr>
        <p:txBody>
          <a:bodyPr wrap="square" lIns="0" tIns="0" rIns="0" bIns="0">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lang="en-US" sz="16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E.g. SELECT name, age FROM employees </a:t>
            </a:r>
            <a:r>
              <a:rPr lang="en-US" sz="1600" b="1" i="1" dirty="0">
                <a:solidFill>
                  <a:srgbClr val="000000"/>
                </a:solidFill>
                <a:latin typeface="Open Sans" panose="020B0606030504020204" pitchFamily="34" charset="0"/>
                <a:ea typeface="Open Sans" panose="020B0606030504020204" pitchFamily="34" charset="0"/>
                <a:cs typeface="Open Sans" panose="020B0606030504020204" pitchFamily="34" charset="0"/>
              </a:rPr>
              <a:t>ORDER BY </a:t>
            </a:r>
            <a:r>
              <a:rPr lang="en-US" sz="16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age </a:t>
            </a:r>
            <a:r>
              <a:rPr lang="en-US" sz="1600" b="1" i="1" dirty="0">
                <a:solidFill>
                  <a:srgbClr val="000000"/>
                </a:solidFill>
                <a:latin typeface="Open Sans" panose="020B0606030504020204" pitchFamily="34" charset="0"/>
                <a:ea typeface="Open Sans" panose="020B0606030504020204" pitchFamily="34" charset="0"/>
                <a:cs typeface="Open Sans" panose="020B0606030504020204" pitchFamily="34" charset="0"/>
              </a:rPr>
              <a:t>DESC</a:t>
            </a:r>
          </a:p>
          <a:p>
            <a:pPr>
              <a:lnSpc>
                <a:spcPct val="106000"/>
              </a:lnSpc>
              <a:defRPr/>
            </a:pPr>
            <a:r>
              <a:rPr lang="en-US" sz="16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E.g. SELECT name, position FROM employees </a:t>
            </a:r>
            <a:r>
              <a:rPr lang="en-US" sz="1600" b="1" i="1" dirty="0">
                <a:solidFill>
                  <a:srgbClr val="000000"/>
                </a:solidFill>
                <a:latin typeface="Open Sans" panose="020B0606030504020204" pitchFamily="34" charset="0"/>
                <a:ea typeface="Open Sans" panose="020B0606030504020204" pitchFamily="34" charset="0"/>
                <a:cs typeface="Open Sans" panose="020B0606030504020204" pitchFamily="34" charset="0"/>
              </a:rPr>
              <a:t>ORDER BY </a:t>
            </a:r>
            <a:r>
              <a:rPr lang="en-US" sz="16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Income </a:t>
            </a:r>
            <a:r>
              <a:rPr lang="en-US" sz="1600" b="1" i="1" dirty="0">
                <a:solidFill>
                  <a:srgbClr val="000000"/>
                </a:solidFill>
                <a:latin typeface="Open Sans" panose="020B0606030504020204" pitchFamily="34" charset="0"/>
                <a:ea typeface="Open Sans" panose="020B0606030504020204" pitchFamily="34" charset="0"/>
                <a:cs typeface="Open Sans" panose="020B0606030504020204" pitchFamily="34" charset="0"/>
              </a:rPr>
              <a:t>ASC</a:t>
            </a:r>
          </a:p>
          <a:p>
            <a:pPr>
              <a:lnSpc>
                <a:spcPct val="106000"/>
              </a:lnSpc>
              <a:defRPr/>
            </a:pPr>
            <a:r>
              <a:rPr lang="en-US" sz="16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E.g. SELECT name, </a:t>
            </a:r>
            <a:r>
              <a:rPr lang="en-US" sz="1600" i="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date_of_birth</a:t>
            </a:r>
            <a:r>
              <a:rPr lang="en-US" sz="16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 FROM employees </a:t>
            </a:r>
            <a:r>
              <a:rPr lang="en-US" sz="1600" b="1" i="1" dirty="0">
                <a:solidFill>
                  <a:srgbClr val="000000"/>
                </a:solidFill>
                <a:latin typeface="Open Sans" panose="020B0606030504020204" pitchFamily="34" charset="0"/>
                <a:ea typeface="Open Sans" panose="020B0606030504020204" pitchFamily="34" charset="0"/>
                <a:cs typeface="Open Sans" panose="020B0606030504020204" pitchFamily="34" charset="0"/>
              </a:rPr>
              <a:t>ORDER BY </a:t>
            </a:r>
            <a:r>
              <a:rPr lang="en-US" sz="1600" i="1"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date_of_birth</a:t>
            </a:r>
            <a:endParaRPr lang="en-US" sz="1600" i="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lang="en-US" sz="1600" b="1" i="1" dirty="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600" b="1" i="1"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600" i="1"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3" name="Rectangle 12">
            <a:extLst>
              <a:ext uri="{FF2B5EF4-FFF2-40B4-BE49-F238E27FC236}">
                <a16:creationId xmlns:a16="http://schemas.microsoft.com/office/drawing/2014/main" id="{6B9681B2-6134-0A62-1748-B9F1256EAEBC}"/>
              </a:ext>
            </a:extLst>
          </p:cNvPr>
          <p:cNvSpPr/>
          <p:nvPr/>
        </p:nvSpPr>
        <p:spPr>
          <a:xfrm>
            <a:off x="914400" y="6111836"/>
            <a:ext cx="9528313" cy="279820"/>
          </a:xfrm>
          <a:prstGeom prst="rect">
            <a:avLst/>
          </a:prstGeom>
          <a:noFill/>
        </p:spPr>
        <p:txBody>
          <a:bodyPr wrap="square" lIns="0" tIns="0" rIns="0" bIns="0">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lang="en-US" b="1" strike="sngStrike" dirty="0">
                <a:solidFill>
                  <a:srgbClr val="000000"/>
                </a:solidFill>
                <a:latin typeface="Open Sans" panose="020B0606030504020204" pitchFamily="34" charset="0"/>
                <a:ea typeface="Open Sans" panose="020B0606030504020204" pitchFamily="34" charset="0"/>
                <a:cs typeface="Open Sans" panose="020B0606030504020204" pitchFamily="34" charset="0"/>
              </a:rPr>
              <a:t>Ask chatGPT</a:t>
            </a:r>
            <a:r>
              <a:rPr lang="en-US" b="1"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Do some research for your particular use case!</a:t>
            </a:r>
            <a:endParaRPr kumimoji="0" lang="en-US" sz="1800" i="0" u="non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 name="Rectangle 9">
            <a:extLst>
              <a:ext uri="{FF2B5EF4-FFF2-40B4-BE49-F238E27FC236}">
                <a16:creationId xmlns:a16="http://schemas.microsoft.com/office/drawing/2014/main" id="{0F3E9C3A-AD2C-F03D-C3B2-780D59B3A0C1}"/>
              </a:ext>
            </a:extLst>
          </p:cNvPr>
          <p:cNvSpPr/>
          <p:nvPr/>
        </p:nvSpPr>
        <p:spPr>
          <a:xfrm>
            <a:off x="914400" y="4371625"/>
            <a:ext cx="10362879" cy="867032"/>
          </a:xfrm>
          <a:prstGeom prst="rect">
            <a:avLst/>
          </a:prstGeom>
          <a:noFill/>
        </p:spPr>
        <p:txBody>
          <a:bodyPr wrap="square" lIns="0" tIns="0" rIns="0" bIns="0">
            <a:spAutoFit/>
          </a:bodyPr>
          <a:lstStyle/>
          <a:p>
            <a:pPr marR="0" lvl="0" algn="l" defTabSz="914400" rtl="0" eaLnBrk="1" fontAlgn="auto" latinLnBrk="0" hangingPunct="1">
              <a:lnSpc>
                <a:spcPct val="106000"/>
              </a:lnSpc>
              <a:spcBef>
                <a:spcPts val="0"/>
              </a:spcBef>
              <a:spcAft>
                <a:spcPts val="0"/>
              </a:spcAft>
              <a:buClrTx/>
              <a:buSzTx/>
              <a:tabLst/>
              <a:defRPr/>
            </a:pPr>
            <a:r>
              <a:rPr kumimoji="0" lang="en-US" sz="18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LIMIT</a:t>
            </a:r>
          </a:p>
          <a:p>
            <a:pPr marL="285750" marR="0" lvl="0" indent="-285750" algn="l" defTabSz="914400" rtl="0" eaLnBrk="1" fontAlgn="auto" latinLnBrk="0" hangingPunct="1">
              <a:lnSpc>
                <a:spcPct val="106000"/>
              </a:lnSpc>
              <a:spcBef>
                <a:spcPts val="0"/>
              </a:spcBef>
              <a:spcAft>
                <a:spcPts val="0"/>
              </a:spcAft>
              <a:buClrTx/>
              <a:buSzTx/>
              <a:buFont typeface="Arial" panose="020B0604020202020204" pitchFamily="34" charset="0"/>
              <a:buChar char="•"/>
              <a:tabLst/>
              <a:defRPr/>
            </a:pPr>
            <a:r>
              <a:rPr kumimoji="0" lang="en-US" sz="1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Super simple – allows us to limit the number of results returned, e.g. 1, 5, 1000</a:t>
            </a:r>
          </a:p>
          <a:p>
            <a:pPr marL="0" marR="0" lvl="0" indent="0" algn="l" defTabSz="914400" rtl="0" eaLnBrk="1" fontAlgn="auto" latinLnBrk="0" hangingPunct="1">
              <a:lnSpc>
                <a:spcPct val="106000"/>
              </a:lnSpc>
              <a:spcBef>
                <a:spcPts val="0"/>
              </a:spcBef>
              <a:spcAft>
                <a:spcPts val="0"/>
              </a:spcAft>
              <a:buClrTx/>
              <a:buSzTx/>
              <a:buFontTx/>
              <a:buNone/>
              <a:tabLst/>
              <a:defRPr/>
            </a:pPr>
            <a:endParaRPr kumimoji="0" lang="en-US" sz="1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6AC14FB8-DA67-78AA-F286-01703D7B714C}"/>
              </a:ext>
            </a:extLst>
          </p:cNvPr>
          <p:cNvSpPr/>
          <p:nvPr/>
        </p:nvSpPr>
        <p:spPr>
          <a:xfrm>
            <a:off x="914400" y="5067751"/>
            <a:ext cx="8569842" cy="509691"/>
          </a:xfrm>
          <a:prstGeom prst="rect">
            <a:avLst/>
          </a:prstGeom>
          <a:noFill/>
        </p:spPr>
        <p:txBody>
          <a:bodyPr wrap="square" lIns="0" tIns="0" rIns="0" bIns="0">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lang="en-US" sz="16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E.g. SELECT name, age FROM employees ORDER BY age DESC</a:t>
            </a:r>
            <a:r>
              <a:rPr lang="en-US" sz="1600" b="1" i="1" dirty="0">
                <a:solidFill>
                  <a:srgbClr val="000000"/>
                </a:solidFill>
                <a:latin typeface="Open Sans" panose="020B0606030504020204" pitchFamily="34" charset="0"/>
                <a:ea typeface="Open Sans" panose="020B0606030504020204" pitchFamily="34" charset="0"/>
                <a:cs typeface="Open Sans" panose="020B0606030504020204" pitchFamily="34" charset="0"/>
              </a:rPr>
              <a:t> LIMIT 1;</a:t>
            </a:r>
          </a:p>
          <a:p>
            <a:pPr marL="0" marR="0" lvl="0" indent="0" algn="l" defTabSz="914400" rtl="0" eaLnBrk="1" fontAlgn="auto" latinLnBrk="0" hangingPunct="1">
              <a:lnSpc>
                <a:spcPct val="106000"/>
              </a:lnSpc>
              <a:spcBef>
                <a:spcPts val="0"/>
              </a:spcBef>
              <a:spcAft>
                <a:spcPts val="0"/>
              </a:spcAft>
              <a:buClrTx/>
              <a:buSzTx/>
              <a:buFontTx/>
              <a:buNone/>
              <a:tabLst/>
              <a:defRPr/>
            </a:pPr>
            <a:r>
              <a:rPr lang="en-US" sz="1600" b="1" i="1" dirty="0">
                <a:solidFill>
                  <a:srgbClr val="000000"/>
                </a:solidFill>
                <a:latin typeface="Open Sans" panose="020B0606030504020204" pitchFamily="34" charset="0"/>
                <a:ea typeface="Open Sans" panose="020B0606030504020204" pitchFamily="34" charset="0"/>
                <a:cs typeface="Open Sans" panose="020B0606030504020204" pitchFamily="34" charset="0"/>
              </a:rPr>
              <a:t>-&gt; </a:t>
            </a:r>
            <a:r>
              <a:rPr lang="en-US" sz="1600" i="1" dirty="0">
                <a:solidFill>
                  <a:srgbClr val="000000"/>
                </a:solidFill>
                <a:latin typeface="Open Sans" panose="020B0606030504020204" pitchFamily="34" charset="0"/>
                <a:ea typeface="Open Sans" panose="020B0606030504020204" pitchFamily="34" charset="0"/>
                <a:cs typeface="Open Sans" panose="020B0606030504020204" pitchFamily="34" charset="0"/>
              </a:rPr>
              <a:t>Will return the oldest employee. </a:t>
            </a:r>
            <a:r>
              <a:rPr lang="en-US" sz="1600" b="1" i="1" dirty="0">
                <a:solidFill>
                  <a:srgbClr val="000000"/>
                </a:solidFill>
                <a:latin typeface="Open Sans" panose="020B0606030504020204" pitchFamily="34" charset="0"/>
                <a:ea typeface="Open Sans" panose="020B0606030504020204" pitchFamily="34" charset="0"/>
                <a:cs typeface="Open Sans" panose="020B0606030504020204" pitchFamily="34" charset="0"/>
              </a:rPr>
              <a:t> </a:t>
            </a:r>
            <a:endParaRPr kumimoji="0" lang="en-US" sz="1600" b="1" i="1"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0928199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6D97002-9789-4C37-A9CC-6B11437C8FD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B6D97002-9789-4C37-A9CC-6B11437C8FD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BC3A2CE-2FB1-42EB-847E-7D463C580E7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dirty="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20BAB8EF-6C62-445B-8017-FE6D3898359A}"/>
              </a:ext>
            </a:extLst>
          </p:cNvPr>
          <p:cNvSpPr>
            <a:spLocks noGrp="1"/>
          </p:cNvSpPr>
          <p:nvPr>
            <p:ph type="title"/>
          </p:nvPr>
        </p:nvSpPr>
        <p:spPr/>
        <p:txBody>
          <a:bodyPr anchor="b"/>
          <a:lstStyle/>
          <a:p>
            <a:r>
              <a:rPr lang="en-US" dirty="0"/>
              <a:t>…Order of operations matters</a:t>
            </a:r>
          </a:p>
        </p:txBody>
      </p:sp>
      <p:sp>
        <p:nvSpPr>
          <p:cNvPr id="3" name="Text Placeholder 2">
            <a:extLst>
              <a:ext uri="{FF2B5EF4-FFF2-40B4-BE49-F238E27FC236}">
                <a16:creationId xmlns:a16="http://schemas.microsoft.com/office/drawing/2014/main" id="{71316657-D014-40BD-9AD8-6F9745FC225C}"/>
              </a:ext>
            </a:extLst>
          </p:cNvPr>
          <p:cNvSpPr>
            <a:spLocks noGrp="1"/>
          </p:cNvSpPr>
          <p:nvPr>
            <p:ph type="body" sz="quarter" idx="14"/>
          </p:nvPr>
        </p:nvSpPr>
        <p:spPr/>
        <p:txBody>
          <a:bodyPr/>
          <a:lstStyle/>
          <a:p>
            <a:r>
              <a:rPr lang="en-US" dirty="0"/>
              <a:t>Subheader</a:t>
            </a:r>
          </a:p>
        </p:txBody>
      </p:sp>
      <p:sp>
        <p:nvSpPr>
          <p:cNvPr id="6" name="Text Placeholder 5">
            <a:extLst>
              <a:ext uri="{FF2B5EF4-FFF2-40B4-BE49-F238E27FC236}">
                <a16:creationId xmlns:a16="http://schemas.microsoft.com/office/drawing/2014/main" id="{6AA88BCC-ED99-46EE-AA67-2707E10EFB1B}"/>
              </a:ext>
            </a:extLst>
          </p:cNvPr>
          <p:cNvSpPr>
            <a:spLocks noGrp="1"/>
          </p:cNvSpPr>
          <p:nvPr>
            <p:ph type="body" sz="quarter" idx="15"/>
          </p:nvPr>
        </p:nvSpPr>
        <p:spPr/>
        <p:txBody>
          <a:bodyPr/>
          <a:lstStyle/>
          <a:p>
            <a:r>
              <a:rPr lang="en-US" dirty="0"/>
              <a:t>text</a:t>
            </a:r>
          </a:p>
        </p:txBody>
      </p:sp>
      <p:sp>
        <p:nvSpPr>
          <p:cNvPr id="7" name="Title 1">
            <a:extLst>
              <a:ext uri="{FF2B5EF4-FFF2-40B4-BE49-F238E27FC236}">
                <a16:creationId xmlns:a16="http://schemas.microsoft.com/office/drawing/2014/main" id="{11DA9B23-6AD0-06A5-7C9F-C07F582E229C}"/>
              </a:ext>
            </a:extLst>
          </p:cNvPr>
          <p:cNvSpPr txBox="1">
            <a:spLocks/>
          </p:cNvSpPr>
          <p:nvPr/>
        </p:nvSpPr>
        <p:spPr>
          <a:xfrm>
            <a:off x="604713" y="2193731"/>
            <a:ext cx="155448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b="1" dirty="0">
                <a:solidFill>
                  <a:schemeClr val="accent6"/>
                </a:solidFill>
              </a:rPr>
              <a:t>SELECT</a:t>
            </a:r>
          </a:p>
        </p:txBody>
      </p:sp>
      <p:sp>
        <p:nvSpPr>
          <p:cNvPr id="8" name="Title 1">
            <a:extLst>
              <a:ext uri="{FF2B5EF4-FFF2-40B4-BE49-F238E27FC236}">
                <a16:creationId xmlns:a16="http://schemas.microsoft.com/office/drawing/2014/main" id="{7F0A69FA-D988-8DF8-4D0F-F9138081A573}"/>
              </a:ext>
            </a:extLst>
          </p:cNvPr>
          <p:cNvSpPr txBox="1">
            <a:spLocks/>
          </p:cNvSpPr>
          <p:nvPr/>
        </p:nvSpPr>
        <p:spPr>
          <a:xfrm>
            <a:off x="604713" y="2765005"/>
            <a:ext cx="155448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b="1" dirty="0">
                <a:solidFill>
                  <a:schemeClr val="accent6"/>
                </a:solidFill>
              </a:rPr>
              <a:t>FROM</a:t>
            </a:r>
          </a:p>
        </p:txBody>
      </p:sp>
      <p:sp>
        <p:nvSpPr>
          <p:cNvPr id="9" name="Title 1">
            <a:extLst>
              <a:ext uri="{FF2B5EF4-FFF2-40B4-BE49-F238E27FC236}">
                <a16:creationId xmlns:a16="http://schemas.microsoft.com/office/drawing/2014/main" id="{83951A1E-7FB6-6AF7-FEBF-8869671BAF3A}"/>
              </a:ext>
            </a:extLst>
          </p:cNvPr>
          <p:cNvSpPr txBox="1">
            <a:spLocks/>
          </p:cNvSpPr>
          <p:nvPr/>
        </p:nvSpPr>
        <p:spPr>
          <a:xfrm>
            <a:off x="604713" y="3359365"/>
            <a:ext cx="190881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b="1" dirty="0">
                <a:solidFill>
                  <a:schemeClr val="accent1">
                    <a:lumMod val="60000"/>
                    <a:lumOff val="40000"/>
                  </a:schemeClr>
                </a:solidFill>
              </a:rPr>
              <a:t>WHERE </a:t>
            </a:r>
          </a:p>
        </p:txBody>
      </p:sp>
      <p:sp>
        <p:nvSpPr>
          <p:cNvPr id="49" name="Title 1">
            <a:extLst>
              <a:ext uri="{FF2B5EF4-FFF2-40B4-BE49-F238E27FC236}">
                <a16:creationId xmlns:a16="http://schemas.microsoft.com/office/drawing/2014/main" id="{10B34AC1-D7A9-A976-AE27-0BA6CA5B12C9}"/>
              </a:ext>
            </a:extLst>
          </p:cNvPr>
          <p:cNvSpPr txBox="1">
            <a:spLocks/>
          </p:cNvSpPr>
          <p:nvPr/>
        </p:nvSpPr>
        <p:spPr>
          <a:xfrm>
            <a:off x="2920410" y="2170645"/>
            <a:ext cx="565652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dirty="0"/>
              <a:t>column/transformed column</a:t>
            </a:r>
          </a:p>
        </p:txBody>
      </p:sp>
      <p:sp>
        <p:nvSpPr>
          <p:cNvPr id="50" name="Title 1">
            <a:extLst>
              <a:ext uri="{FF2B5EF4-FFF2-40B4-BE49-F238E27FC236}">
                <a16:creationId xmlns:a16="http://schemas.microsoft.com/office/drawing/2014/main" id="{C850CFF4-C6C1-6206-0822-4440EB2EB6AE}"/>
              </a:ext>
            </a:extLst>
          </p:cNvPr>
          <p:cNvSpPr txBox="1">
            <a:spLocks/>
          </p:cNvSpPr>
          <p:nvPr/>
        </p:nvSpPr>
        <p:spPr>
          <a:xfrm>
            <a:off x="2920410" y="2765005"/>
            <a:ext cx="155448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dirty="0"/>
              <a:t>table</a:t>
            </a:r>
          </a:p>
        </p:txBody>
      </p:sp>
      <p:sp>
        <p:nvSpPr>
          <p:cNvPr id="22" name="Title 1">
            <a:extLst>
              <a:ext uri="{FF2B5EF4-FFF2-40B4-BE49-F238E27FC236}">
                <a16:creationId xmlns:a16="http://schemas.microsoft.com/office/drawing/2014/main" id="{74607976-F830-8EE0-840E-324046E3F8E9}"/>
              </a:ext>
            </a:extLst>
          </p:cNvPr>
          <p:cNvSpPr txBox="1">
            <a:spLocks/>
          </p:cNvSpPr>
          <p:nvPr/>
        </p:nvSpPr>
        <p:spPr>
          <a:xfrm>
            <a:off x="604712" y="3976811"/>
            <a:ext cx="2053428"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b="1" dirty="0">
                <a:solidFill>
                  <a:schemeClr val="accent1">
                    <a:lumMod val="60000"/>
                    <a:lumOff val="40000"/>
                  </a:schemeClr>
                </a:solidFill>
              </a:rPr>
              <a:t>ORDER BY</a:t>
            </a:r>
          </a:p>
        </p:txBody>
      </p:sp>
      <p:sp>
        <p:nvSpPr>
          <p:cNvPr id="23" name="Title 1">
            <a:extLst>
              <a:ext uri="{FF2B5EF4-FFF2-40B4-BE49-F238E27FC236}">
                <a16:creationId xmlns:a16="http://schemas.microsoft.com/office/drawing/2014/main" id="{84F1D63E-2B2D-FDE2-A511-BEAA93B7EE7F}"/>
              </a:ext>
            </a:extLst>
          </p:cNvPr>
          <p:cNvSpPr txBox="1">
            <a:spLocks/>
          </p:cNvSpPr>
          <p:nvPr/>
        </p:nvSpPr>
        <p:spPr>
          <a:xfrm>
            <a:off x="604713" y="4571171"/>
            <a:ext cx="190881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b="1" dirty="0">
                <a:solidFill>
                  <a:schemeClr val="accent1">
                    <a:lumMod val="60000"/>
                    <a:lumOff val="40000"/>
                  </a:schemeClr>
                </a:solidFill>
              </a:rPr>
              <a:t>LIMIT</a:t>
            </a:r>
          </a:p>
        </p:txBody>
      </p:sp>
      <p:sp>
        <p:nvSpPr>
          <p:cNvPr id="24" name="Title 1">
            <a:extLst>
              <a:ext uri="{FF2B5EF4-FFF2-40B4-BE49-F238E27FC236}">
                <a16:creationId xmlns:a16="http://schemas.microsoft.com/office/drawing/2014/main" id="{5E0DB1C5-EF80-EFC2-68A4-7376774B6324}"/>
              </a:ext>
            </a:extLst>
          </p:cNvPr>
          <p:cNvSpPr txBox="1">
            <a:spLocks/>
          </p:cNvSpPr>
          <p:nvPr/>
        </p:nvSpPr>
        <p:spPr>
          <a:xfrm>
            <a:off x="2920410" y="3366993"/>
            <a:ext cx="713799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dirty="0"/>
              <a:t>conditions…</a:t>
            </a:r>
          </a:p>
        </p:txBody>
      </p:sp>
      <p:sp>
        <p:nvSpPr>
          <p:cNvPr id="25" name="Title 1">
            <a:extLst>
              <a:ext uri="{FF2B5EF4-FFF2-40B4-BE49-F238E27FC236}">
                <a16:creationId xmlns:a16="http://schemas.microsoft.com/office/drawing/2014/main" id="{DFC76C43-95E5-36EE-14F9-80789E9CB279}"/>
              </a:ext>
            </a:extLst>
          </p:cNvPr>
          <p:cNvSpPr txBox="1">
            <a:spLocks/>
          </p:cNvSpPr>
          <p:nvPr/>
        </p:nvSpPr>
        <p:spPr>
          <a:xfrm>
            <a:off x="2920410" y="3953725"/>
            <a:ext cx="155448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dirty="0"/>
              <a:t>column</a:t>
            </a:r>
          </a:p>
        </p:txBody>
      </p:sp>
      <p:sp>
        <p:nvSpPr>
          <p:cNvPr id="26" name="Title 1">
            <a:extLst>
              <a:ext uri="{FF2B5EF4-FFF2-40B4-BE49-F238E27FC236}">
                <a16:creationId xmlns:a16="http://schemas.microsoft.com/office/drawing/2014/main" id="{62D1CB43-DB68-0259-5A20-B2616F7E5660}"/>
              </a:ext>
            </a:extLst>
          </p:cNvPr>
          <p:cNvSpPr txBox="1">
            <a:spLocks/>
          </p:cNvSpPr>
          <p:nvPr/>
        </p:nvSpPr>
        <p:spPr>
          <a:xfrm>
            <a:off x="2920410" y="4571171"/>
            <a:ext cx="1554480"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dirty="0"/>
              <a:t>1</a:t>
            </a:r>
            <a:r>
              <a:rPr lang="en-AU" dirty="0">
                <a:solidFill>
                  <a:schemeClr val="accent6"/>
                </a:solidFill>
              </a:rPr>
              <a:t>;</a:t>
            </a:r>
          </a:p>
        </p:txBody>
      </p:sp>
      <p:sp>
        <p:nvSpPr>
          <p:cNvPr id="28" name="Title 1">
            <a:extLst>
              <a:ext uri="{FF2B5EF4-FFF2-40B4-BE49-F238E27FC236}">
                <a16:creationId xmlns:a16="http://schemas.microsoft.com/office/drawing/2014/main" id="{35FA2D57-61CF-9E90-6793-892FC1757F72}"/>
              </a:ext>
            </a:extLst>
          </p:cNvPr>
          <p:cNvSpPr txBox="1">
            <a:spLocks/>
          </p:cNvSpPr>
          <p:nvPr/>
        </p:nvSpPr>
        <p:spPr>
          <a:xfrm>
            <a:off x="4524582" y="3976811"/>
            <a:ext cx="2053428"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b="1" dirty="0">
                <a:solidFill>
                  <a:schemeClr val="accent1">
                    <a:lumMod val="60000"/>
                    <a:lumOff val="40000"/>
                  </a:schemeClr>
                </a:solidFill>
              </a:rPr>
              <a:t>ASC/DESC</a:t>
            </a:r>
          </a:p>
        </p:txBody>
      </p:sp>
      <p:sp>
        <p:nvSpPr>
          <p:cNvPr id="29" name="Title 1">
            <a:extLst>
              <a:ext uri="{FF2B5EF4-FFF2-40B4-BE49-F238E27FC236}">
                <a16:creationId xmlns:a16="http://schemas.microsoft.com/office/drawing/2014/main" id="{FCA9665E-D34C-2E77-2FFC-3D04513D7FE2}"/>
              </a:ext>
            </a:extLst>
          </p:cNvPr>
          <p:cNvSpPr txBox="1">
            <a:spLocks/>
          </p:cNvSpPr>
          <p:nvPr/>
        </p:nvSpPr>
        <p:spPr>
          <a:xfrm>
            <a:off x="8192808" y="2170967"/>
            <a:ext cx="2053428"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b="1" dirty="0">
                <a:solidFill>
                  <a:schemeClr val="accent1">
                    <a:lumMod val="60000"/>
                    <a:lumOff val="40000"/>
                  </a:schemeClr>
                </a:solidFill>
              </a:rPr>
              <a:t>AS </a:t>
            </a:r>
          </a:p>
        </p:txBody>
      </p:sp>
      <p:sp>
        <p:nvSpPr>
          <p:cNvPr id="30" name="Title 1">
            <a:extLst>
              <a:ext uri="{FF2B5EF4-FFF2-40B4-BE49-F238E27FC236}">
                <a16:creationId xmlns:a16="http://schemas.microsoft.com/office/drawing/2014/main" id="{CB579BE4-8129-F5A0-6A3A-B3D191AD29FE}"/>
              </a:ext>
            </a:extLst>
          </p:cNvPr>
          <p:cNvSpPr txBox="1">
            <a:spLocks/>
          </p:cNvSpPr>
          <p:nvPr/>
        </p:nvSpPr>
        <p:spPr>
          <a:xfrm>
            <a:off x="8855851" y="2170967"/>
            <a:ext cx="2939199" cy="594360"/>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dirty="0"/>
              <a:t>New name(s)…</a:t>
            </a:r>
          </a:p>
        </p:txBody>
      </p:sp>
    </p:spTree>
    <p:extLst>
      <p:ext uri="{BB962C8B-B14F-4D97-AF65-F5344CB8AC3E}">
        <p14:creationId xmlns:p14="http://schemas.microsoft.com/office/powerpoint/2010/main" val="647568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6D97002-9789-4C37-A9CC-6B11437C8FD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B6D97002-9789-4C37-A9CC-6B11437C8FD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BC3A2CE-2FB1-42EB-847E-7D463C580E7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dirty="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20BAB8EF-6C62-445B-8017-FE6D3898359A}"/>
              </a:ext>
            </a:extLst>
          </p:cNvPr>
          <p:cNvSpPr>
            <a:spLocks noGrp="1"/>
          </p:cNvSpPr>
          <p:nvPr>
            <p:ph type="title"/>
          </p:nvPr>
        </p:nvSpPr>
        <p:spPr/>
        <p:txBody>
          <a:bodyPr anchor="b"/>
          <a:lstStyle/>
          <a:p>
            <a:r>
              <a:rPr lang="en-US" sz="3200" dirty="0"/>
              <a:t>Time to check we’re all still awake…</a:t>
            </a:r>
          </a:p>
        </p:txBody>
      </p:sp>
      <p:sp>
        <p:nvSpPr>
          <p:cNvPr id="3" name="Text Placeholder 2">
            <a:extLst>
              <a:ext uri="{FF2B5EF4-FFF2-40B4-BE49-F238E27FC236}">
                <a16:creationId xmlns:a16="http://schemas.microsoft.com/office/drawing/2014/main" id="{71316657-D014-40BD-9AD8-6F9745FC225C}"/>
              </a:ext>
            </a:extLst>
          </p:cNvPr>
          <p:cNvSpPr>
            <a:spLocks noGrp="1"/>
          </p:cNvSpPr>
          <p:nvPr>
            <p:ph type="body" sz="quarter" idx="14"/>
          </p:nvPr>
        </p:nvSpPr>
        <p:spPr/>
        <p:txBody>
          <a:bodyPr/>
          <a:lstStyle/>
          <a:p>
            <a:r>
              <a:rPr lang="en-US" dirty="0"/>
              <a:t>Subheader</a:t>
            </a:r>
          </a:p>
        </p:txBody>
      </p:sp>
      <p:sp>
        <p:nvSpPr>
          <p:cNvPr id="6" name="Text Placeholder 5">
            <a:extLst>
              <a:ext uri="{FF2B5EF4-FFF2-40B4-BE49-F238E27FC236}">
                <a16:creationId xmlns:a16="http://schemas.microsoft.com/office/drawing/2014/main" id="{6AA88BCC-ED99-46EE-AA67-2707E10EFB1B}"/>
              </a:ext>
            </a:extLst>
          </p:cNvPr>
          <p:cNvSpPr>
            <a:spLocks noGrp="1"/>
          </p:cNvSpPr>
          <p:nvPr>
            <p:ph type="body" sz="quarter" idx="15"/>
          </p:nvPr>
        </p:nvSpPr>
        <p:spPr/>
        <p:txBody>
          <a:bodyPr/>
          <a:lstStyle/>
          <a:p>
            <a:r>
              <a:rPr lang="en-US" dirty="0"/>
              <a:t>text</a:t>
            </a:r>
          </a:p>
        </p:txBody>
      </p:sp>
      <p:sp>
        <p:nvSpPr>
          <p:cNvPr id="18" name="Rectangle 17">
            <a:extLst>
              <a:ext uri="{FF2B5EF4-FFF2-40B4-BE49-F238E27FC236}">
                <a16:creationId xmlns:a16="http://schemas.microsoft.com/office/drawing/2014/main" id="{D5075D41-56B7-4D71-AE73-F92D48FD22C0}"/>
              </a:ext>
            </a:extLst>
          </p:cNvPr>
          <p:cNvSpPr/>
          <p:nvPr/>
        </p:nvSpPr>
        <p:spPr>
          <a:xfrm>
            <a:off x="914399" y="2622119"/>
            <a:ext cx="8669079" cy="279820"/>
          </a:xfrm>
          <a:prstGeom prst="rect">
            <a:avLst/>
          </a:prstGeom>
          <a:noFill/>
        </p:spPr>
        <p:txBody>
          <a:bodyPr wrap="square" lIns="0" tIns="0" rIns="0" bIns="0">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Select feature_name </a:t>
            </a:r>
            <a:r>
              <a:rPr lang="en-US" b="1" dirty="0">
                <a:solidFill>
                  <a:srgbClr val="000000"/>
                </a:solidFill>
                <a:latin typeface="Open Sans" panose="020B0606030504020204" pitchFamily="34" charset="0"/>
                <a:ea typeface="Open Sans" panose="020B0606030504020204" pitchFamily="34" charset="0"/>
                <a:cs typeface="Open Sans" panose="020B0606030504020204" pitchFamily="34" charset="0"/>
              </a:rPr>
              <a:t>as</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name </a:t>
            </a:r>
            <a:r>
              <a:rPr kumimoji="0" lang="en-US" sz="18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a:t>
            </a:r>
            <a:r>
              <a:rPr kumimoji="0" lang="en-US" sz="1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‘xyz’ from Table1 </a:t>
            </a:r>
            <a:r>
              <a:rPr kumimoji="0" lang="en-US" sz="18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where id is not null;</a:t>
            </a:r>
            <a:endParaRPr kumimoji="0" lang="en-US" sz="1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35FF3FBD-D945-CC22-56E9-8525064F7095}"/>
              </a:ext>
            </a:extLst>
          </p:cNvPr>
          <p:cNvSpPr/>
          <p:nvPr/>
        </p:nvSpPr>
        <p:spPr>
          <a:xfrm>
            <a:off x="914399" y="2945219"/>
            <a:ext cx="7765774" cy="279820"/>
          </a:xfrm>
          <a:prstGeom prst="rect">
            <a:avLst/>
          </a:prstGeom>
          <a:noFill/>
        </p:spPr>
        <p:txBody>
          <a:bodyPr wrap="square" lIns="0" tIns="0" rIns="0" bIns="0">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Select name, age from employees </a:t>
            </a:r>
            <a:r>
              <a:rPr lang="en-US" b="1" dirty="0">
                <a:solidFill>
                  <a:srgbClr val="000000"/>
                </a:solidFill>
                <a:latin typeface="Open Sans" panose="020B0606030504020204" pitchFamily="34" charset="0"/>
                <a:ea typeface="Open Sans" panose="020B0606030504020204" pitchFamily="34" charset="0"/>
                <a:cs typeface="Open Sans" panose="020B0606030504020204" pitchFamily="34" charset="0"/>
              </a:rPr>
              <a:t>order by </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age ASC </a:t>
            </a:r>
            <a:r>
              <a:rPr lang="en-US" b="1" dirty="0">
                <a:solidFill>
                  <a:srgbClr val="000000"/>
                </a:solidFill>
                <a:latin typeface="Open Sans" panose="020B0606030504020204" pitchFamily="34" charset="0"/>
                <a:ea typeface="Open Sans" panose="020B0606030504020204" pitchFamily="34" charset="0"/>
                <a:cs typeface="Open Sans" panose="020B0606030504020204" pitchFamily="34" charset="0"/>
              </a:rPr>
              <a:t>limit 1; </a:t>
            </a:r>
            <a:endParaRPr kumimoji="0" lang="en-US" sz="18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0" name="Rectangle 9">
            <a:extLst>
              <a:ext uri="{FF2B5EF4-FFF2-40B4-BE49-F238E27FC236}">
                <a16:creationId xmlns:a16="http://schemas.microsoft.com/office/drawing/2014/main" id="{445ABC4F-C172-8DD2-19A9-FCD6DBB43E35}"/>
              </a:ext>
            </a:extLst>
          </p:cNvPr>
          <p:cNvSpPr/>
          <p:nvPr/>
        </p:nvSpPr>
        <p:spPr>
          <a:xfrm>
            <a:off x="914399" y="2299019"/>
            <a:ext cx="10944447" cy="279820"/>
          </a:xfrm>
          <a:prstGeom prst="rect">
            <a:avLst/>
          </a:prstGeom>
          <a:noFill/>
        </p:spPr>
        <p:txBody>
          <a:bodyPr wrap="square" lIns="0" tIns="0" rIns="0" bIns="0">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Select name, age from employees </a:t>
            </a:r>
            <a:r>
              <a:rPr lang="en-US" b="1" dirty="0">
                <a:solidFill>
                  <a:srgbClr val="000000"/>
                </a:solidFill>
                <a:latin typeface="Open Sans" panose="020B0606030504020204" pitchFamily="34" charset="0"/>
                <a:ea typeface="Open Sans" panose="020B0606030504020204" pitchFamily="34" charset="0"/>
                <a:cs typeface="Open Sans" panose="020B0606030504020204" pitchFamily="34" charset="0"/>
              </a:rPr>
              <a:t>where</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(id in (’tbs002’, ‘tbs007’, ‘tbs0028’) </a:t>
            </a:r>
            <a:r>
              <a:rPr lang="en-US" b="1" dirty="0">
                <a:solidFill>
                  <a:srgbClr val="000000"/>
                </a:solidFill>
                <a:latin typeface="Open Sans" panose="020B0606030504020204" pitchFamily="34" charset="0"/>
                <a:ea typeface="Open Sans" panose="020B0606030504020204" pitchFamily="34" charset="0"/>
                <a:cs typeface="Open Sans" panose="020B0606030504020204" pitchFamily="34" charset="0"/>
              </a:rPr>
              <a:t>and</a:t>
            </a: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 position = ‘line chef’); </a:t>
            </a:r>
            <a:endParaRPr kumimoji="0" lang="en-US" sz="1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1" name="Rectangle 10">
            <a:extLst>
              <a:ext uri="{FF2B5EF4-FFF2-40B4-BE49-F238E27FC236}">
                <a16:creationId xmlns:a16="http://schemas.microsoft.com/office/drawing/2014/main" id="{19D10119-AAC5-943A-0825-AE71C0643A03}"/>
              </a:ext>
            </a:extLst>
          </p:cNvPr>
          <p:cNvSpPr/>
          <p:nvPr/>
        </p:nvSpPr>
        <p:spPr>
          <a:xfrm>
            <a:off x="914400" y="1886677"/>
            <a:ext cx="10614992" cy="279820"/>
          </a:xfrm>
          <a:prstGeom prst="rect">
            <a:avLst/>
          </a:prstGeom>
          <a:noFill/>
        </p:spPr>
        <p:txBody>
          <a:bodyPr wrap="square" lIns="0" tIns="0" rIns="0" bIns="0">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lang="en-US" b="1" dirty="0">
                <a:solidFill>
                  <a:srgbClr val="000000"/>
                </a:solidFill>
                <a:latin typeface="Open Sans" panose="020B0606030504020204" pitchFamily="34" charset="0"/>
                <a:ea typeface="Open Sans" panose="020B0606030504020204" pitchFamily="34" charset="0"/>
                <a:cs typeface="Open Sans" panose="020B0606030504020204" pitchFamily="34" charset="0"/>
              </a:rPr>
              <a:t>Example Syntax</a:t>
            </a:r>
            <a:endParaRPr kumimoji="0" lang="en-US" sz="18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Rectangle 11">
            <a:extLst>
              <a:ext uri="{FF2B5EF4-FFF2-40B4-BE49-F238E27FC236}">
                <a16:creationId xmlns:a16="http://schemas.microsoft.com/office/drawing/2014/main" id="{92D51052-489E-C1B4-66BB-9F31DA882457}"/>
              </a:ext>
            </a:extLst>
          </p:cNvPr>
          <p:cNvSpPr/>
          <p:nvPr/>
        </p:nvSpPr>
        <p:spPr>
          <a:xfrm>
            <a:off x="914400" y="4030309"/>
            <a:ext cx="10614992" cy="2889124"/>
          </a:xfrm>
          <a:prstGeom prst="rect">
            <a:avLst/>
          </a:prstGeom>
          <a:noFill/>
        </p:spPr>
        <p:txBody>
          <a:bodyPr wrap="square" lIns="0" tIns="0" rIns="0" bIns="0" anchor="t">
            <a:spAutoFit/>
          </a:bodyPr>
          <a:lstStyle/>
          <a:p>
            <a:pPr marR="0" lvl="0" algn="l" defTabSz="914400" rtl="0" eaLnBrk="1" fontAlgn="auto" latinLnBrk="0" hangingPunct="1">
              <a:lnSpc>
                <a:spcPct val="106000"/>
              </a:lnSpc>
              <a:spcBef>
                <a:spcPts val="0"/>
              </a:spcBef>
              <a:spcAft>
                <a:spcPts val="0"/>
              </a:spcAft>
              <a:buClrTx/>
              <a:buSzTx/>
              <a:tabLst/>
              <a:defRPr/>
            </a:pPr>
            <a:r>
              <a:rPr kumimoji="0" lang="en-US" sz="1800" b="1" i="0" u="none" strike="noStrike" kern="1200" cap="none" spc="0" normalizeH="0" baseline="0" noProof="0" dirty="0">
                <a:ln>
                  <a:noFill/>
                </a:ln>
                <a:solidFill>
                  <a:schemeClr val="accent2">
                    <a:lumMod val="60000"/>
                    <a:lumOff val="40000"/>
                  </a:schemeClr>
                </a:solidFill>
                <a:effectLst/>
                <a:uLnTx/>
                <a:uFillTx/>
                <a:latin typeface="Open Sans" panose="020B0606030504020204" pitchFamily="34" charset="0"/>
                <a:ea typeface="Open Sans" panose="020B0606030504020204" pitchFamily="34" charset="0"/>
                <a:cs typeface="Open Sans" panose="020B0606030504020204" pitchFamily="34" charset="0"/>
              </a:rPr>
              <a:t>Worked Example:</a:t>
            </a:r>
            <a:r>
              <a:rPr lang="en-US" b="1" dirty="0">
                <a:solidFill>
                  <a:schemeClr val="accent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a:t>
            </a:r>
            <a:r>
              <a:rPr lang="en-US" dirty="0">
                <a:solidFill>
                  <a:schemeClr val="accent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Find the shortest 3 tracks composed by either Caetano Veloso or Gilberto Gil which are under 10 million Bytes</a:t>
            </a:r>
          </a:p>
          <a:p>
            <a:pPr marR="0" lvl="0" algn="l" defTabSz="914400" rtl="0" eaLnBrk="1" fontAlgn="auto" latinLnBrk="0" hangingPunct="1">
              <a:lnSpc>
                <a:spcPct val="106000"/>
              </a:lnSpc>
              <a:spcBef>
                <a:spcPts val="0"/>
              </a:spcBef>
              <a:spcAft>
                <a:spcPts val="0"/>
              </a:spcAft>
              <a:buClrTx/>
              <a:buSzTx/>
              <a:tabLst/>
              <a:defRPr/>
            </a:pPr>
            <a:r>
              <a:rPr lang="en-US" dirty="0">
                <a:solidFill>
                  <a:schemeClr val="accent2">
                    <a:lumMod val="60000"/>
                    <a:lumOff val="40000"/>
                  </a:schemeClr>
                </a:solidFill>
                <a:latin typeface="Open Sans" panose="020B0606030504020204" pitchFamily="34" charset="0"/>
                <a:ea typeface="Open Sans" panose="020B0606030504020204" pitchFamily="34" charset="0"/>
                <a:cs typeface="Open Sans" panose="020B0606030504020204" pitchFamily="34" charset="0"/>
              </a:rPr>
              <a:t> </a:t>
            </a:r>
            <a:endParaRPr kumimoji="0" lang="en-US" sz="1800" i="0" u="none" strike="noStrike" kern="1200" cap="none" spc="0" normalizeH="0" baseline="0" noProof="0" dirty="0">
              <a:ln>
                <a:noFill/>
              </a:ln>
              <a:solidFill>
                <a:schemeClr val="accent2">
                  <a:lumMod val="60000"/>
                  <a:lumOff val="40000"/>
                </a:scheme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06000"/>
              </a:lnSpc>
              <a:spcBef>
                <a:spcPts val="0"/>
              </a:spcBef>
              <a:spcAft>
                <a:spcPts val="0"/>
              </a:spcAft>
              <a:buClrTx/>
              <a:buSzTx/>
              <a:buFontTx/>
              <a:buAutoNum type="alphaLcParenR"/>
              <a:tabLst/>
              <a:defRPr/>
            </a:pPr>
            <a:r>
              <a:rPr kumimoji="0" lang="en-US" sz="1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Name the oldest Sales Support Agent </a:t>
            </a:r>
          </a:p>
          <a:p>
            <a:pPr marL="342900" marR="0" lvl="0" indent="-342900" algn="l" defTabSz="914400" rtl="0" eaLnBrk="1" fontAlgn="auto" latinLnBrk="0" hangingPunct="1">
              <a:lnSpc>
                <a:spcPct val="106000"/>
              </a:lnSpc>
              <a:spcBef>
                <a:spcPts val="0"/>
              </a:spcBef>
              <a:spcAft>
                <a:spcPts val="0"/>
              </a:spcAft>
              <a:buClrTx/>
              <a:buSzTx/>
              <a:buFontTx/>
              <a:buAutoNum type="alphaLcParenR"/>
              <a:tabLst/>
              <a:defRPr/>
            </a:pPr>
            <a:r>
              <a:rPr kumimoji="0" lang="en-US" sz="1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Select the 5 shortest tracks by AC/DC</a:t>
            </a:r>
          </a:p>
          <a:p>
            <a:pPr marL="342900" marR="0" lvl="0" indent="-342900" algn="l" defTabSz="914400" rtl="0" eaLnBrk="1" fontAlgn="auto" latinLnBrk="0" hangingPunct="1">
              <a:lnSpc>
                <a:spcPct val="106000"/>
              </a:lnSpc>
              <a:spcBef>
                <a:spcPts val="0"/>
              </a:spcBef>
              <a:spcAft>
                <a:spcPts val="0"/>
              </a:spcAft>
              <a:buClrTx/>
              <a:buSzTx/>
              <a:buFontTx/>
              <a:buAutoNum type="alphaLcParenR"/>
              <a:tabLst/>
              <a:defRPr/>
            </a:pPr>
            <a:r>
              <a:rPr lang="en-US" dirty="0">
                <a:solidFill>
                  <a:srgbClr val="000000"/>
                </a:solidFill>
                <a:latin typeface="Open Sans" panose="020B0606030504020204" pitchFamily="34" charset="0"/>
                <a:ea typeface="Open Sans" panose="020B0606030504020204" pitchFamily="34" charset="0"/>
                <a:cs typeface="Open Sans" panose="020B0606030504020204" pitchFamily="34" charset="0"/>
              </a:rPr>
              <a:t>Find the Name and Composer</a:t>
            </a:r>
            <a:r>
              <a:rPr kumimoji="0" lang="en-US" sz="1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rPr>
              <a:t> of tracks above 10 million Bytes </a:t>
            </a:r>
          </a:p>
          <a:p>
            <a:pPr rtl="0"/>
            <a:r>
              <a:rPr lang="en-AU" dirty="0">
                <a:solidFill>
                  <a:srgbClr val="000000"/>
                </a:solidFill>
                <a:latin typeface="Open Sans" panose="020B0606030504020204" pitchFamily="34" charset="0"/>
                <a:ea typeface="Open Sans" panose="020B0606030504020204" pitchFamily="34" charset="0"/>
                <a:cs typeface="Open Sans" panose="020B0606030504020204" pitchFamily="34" charset="0"/>
              </a:rPr>
              <a:t>d)Find the number of tracks where one of the Composers had the first name ‘Rita’</a:t>
            </a:r>
          </a:p>
          <a:p>
            <a:pPr rtl="0"/>
            <a:r>
              <a:rPr lang="en-AU" dirty="0">
                <a:solidFill>
                  <a:srgbClr val="000000"/>
                </a:solidFill>
                <a:latin typeface="Open Sans" panose="020B0606030504020204" pitchFamily="34" charset="0"/>
                <a:ea typeface="Open Sans" panose="020B0606030504020204" pitchFamily="34" charset="0"/>
                <a:cs typeface="Open Sans" panose="020B0606030504020204" pitchFamily="34" charset="0"/>
              </a:rPr>
              <a:t>e)</a:t>
            </a:r>
            <a:r>
              <a:rPr lang="en-AU">
                <a:solidFill>
                  <a:srgbClr val="000000"/>
                </a:solidFill>
                <a:latin typeface="Open Sans" panose="020B0606030504020204" pitchFamily="34" charset="0"/>
                <a:ea typeface="Open Sans" panose="020B0606030504020204" pitchFamily="34" charset="0"/>
                <a:cs typeface="Open Sans" panose="020B0606030504020204" pitchFamily="34" charset="0"/>
              </a:rPr>
              <a:t>Find the </a:t>
            </a:r>
            <a:r>
              <a:rPr lang="en-AU" dirty="0" err="1">
                <a:solidFill>
                  <a:srgbClr val="000000"/>
                </a:solidFill>
                <a:latin typeface="Open Sans" panose="020B0606030504020204" pitchFamily="34" charset="0"/>
                <a:ea typeface="Open Sans" panose="020B0606030504020204" pitchFamily="34" charset="0"/>
                <a:cs typeface="Open Sans" panose="020B0606030504020204" pitchFamily="34" charset="0"/>
              </a:rPr>
              <a:t>TrackIds</a:t>
            </a:r>
            <a:r>
              <a:rPr lang="en-AU" dirty="0">
                <a:solidFill>
                  <a:srgbClr val="000000"/>
                </a:solidFill>
                <a:latin typeface="Open Sans" panose="020B0606030504020204" pitchFamily="34" charset="0"/>
                <a:ea typeface="Open Sans" panose="020B0606030504020204" pitchFamily="34" charset="0"/>
                <a:cs typeface="Open Sans" panose="020B0606030504020204" pitchFamily="34" charset="0"/>
              </a:rPr>
              <a:t> of the 5 longest tracksunder8millionBytes</a:t>
            </a:r>
          </a:p>
          <a:p>
            <a:pPr marR="0" lvl="0" algn="l" defTabSz="914400" rtl="0" eaLnBrk="1" fontAlgn="auto" latinLnBrk="0" hangingPunct="1">
              <a:lnSpc>
                <a:spcPct val="106000"/>
              </a:lnSpc>
              <a:spcBef>
                <a:spcPts val="0"/>
              </a:spcBef>
              <a:spcAft>
                <a:spcPts val="0"/>
              </a:spcAft>
              <a:buClrTx/>
              <a:buSzTx/>
              <a:tabLst/>
              <a:defRPr/>
            </a:pPr>
            <a:endParaRPr kumimoji="0" lang="en-US" sz="1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342900" marR="0" lvl="0" indent="-342900" algn="l" defTabSz="914400" rtl="0" eaLnBrk="1" fontAlgn="auto" latinLnBrk="0" hangingPunct="1">
              <a:lnSpc>
                <a:spcPct val="106000"/>
              </a:lnSpc>
              <a:spcBef>
                <a:spcPts val="0"/>
              </a:spcBef>
              <a:spcAft>
                <a:spcPts val="0"/>
              </a:spcAft>
              <a:buClrTx/>
              <a:buSzTx/>
              <a:buFontTx/>
              <a:buAutoNum type="alphaLcParenR"/>
              <a:tabLst/>
              <a:defRPr/>
            </a:pPr>
            <a:endParaRPr lang="en-US" sz="1800"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4" name="Rectangle 13">
            <a:extLst>
              <a:ext uri="{FF2B5EF4-FFF2-40B4-BE49-F238E27FC236}">
                <a16:creationId xmlns:a16="http://schemas.microsoft.com/office/drawing/2014/main" id="{6E962FBF-379E-16FC-9F7F-519BA275D985}"/>
              </a:ext>
            </a:extLst>
          </p:cNvPr>
          <p:cNvSpPr/>
          <p:nvPr/>
        </p:nvSpPr>
        <p:spPr>
          <a:xfrm>
            <a:off x="914400" y="3503104"/>
            <a:ext cx="10614992" cy="279820"/>
          </a:xfrm>
          <a:prstGeom prst="rect">
            <a:avLst/>
          </a:prstGeom>
          <a:noFill/>
        </p:spPr>
        <p:txBody>
          <a:bodyPr wrap="square" lIns="0" tIns="0" rIns="0" bIns="0">
            <a:spAutoFit/>
          </a:bodyPr>
          <a:lstStyle/>
          <a:p>
            <a:pPr marL="0" marR="0" lvl="0" indent="0" algn="l" defTabSz="914400" rtl="0" eaLnBrk="1" fontAlgn="auto" latinLnBrk="0" hangingPunct="1">
              <a:lnSpc>
                <a:spcPct val="106000"/>
              </a:lnSpc>
              <a:spcBef>
                <a:spcPts val="0"/>
              </a:spcBef>
              <a:spcAft>
                <a:spcPts val="0"/>
              </a:spcAft>
              <a:buClrTx/>
              <a:buSzTx/>
              <a:buFontTx/>
              <a:buNone/>
              <a:tabLst/>
              <a:defRPr/>
            </a:pPr>
            <a:r>
              <a:rPr lang="en-US" b="1" dirty="0">
                <a:solidFill>
                  <a:srgbClr val="000000"/>
                </a:solidFill>
                <a:latin typeface="Open Sans" panose="020B0606030504020204" pitchFamily="34" charset="0"/>
                <a:ea typeface="Open Sans" panose="020B0606030504020204" pitchFamily="34" charset="0"/>
                <a:cs typeface="Open Sans" panose="020B0606030504020204" pitchFamily="34" charset="0"/>
              </a:rPr>
              <a:t>Practice Questions</a:t>
            </a:r>
            <a:endParaRPr kumimoji="0" lang="en-US" sz="1800" b="1" i="0" u="none" strike="noStrike" kern="1200" cap="none" spc="0" normalizeH="0" baseline="0" noProof="0" dirty="0">
              <a:ln>
                <a:noFill/>
              </a:ln>
              <a:solidFill>
                <a:srgbClr val="000000"/>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8809533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B6D97002-9789-4C37-A9CC-6B11437C8FDF}"/>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415" imgH="416" progId="TCLayout.ActiveDocument.1">
                  <p:embed/>
                </p:oleObj>
              </mc:Choice>
              <mc:Fallback>
                <p:oleObj name="think-cell Slide" r:id="rId5" imgW="415" imgH="416" progId="TCLayout.ActiveDocument.1">
                  <p:embed/>
                  <p:pic>
                    <p:nvPicPr>
                      <p:cNvPr id="5" name="Object 4" hidden="1">
                        <a:extLst>
                          <a:ext uri="{FF2B5EF4-FFF2-40B4-BE49-F238E27FC236}">
                            <a16:creationId xmlns:a16="http://schemas.microsoft.com/office/drawing/2014/main" id="{B6D97002-9789-4C37-A9CC-6B11437C8FDF}"/>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BC3A2CE-2FB1-42EB-847E-7D463C580E7F}"/>
              </a:ext>
            </a:extLst>
          </p:cNvPr>
          <p:cNvSpPr/>
          <p:nvPr>
            <p:custDataLst>
              <p:tags r:id="rId2"/>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80000"/>
              </a:lnSpc>
              <a:spcBef>
                <a:spcPct val="0"/>
              </a:spcBef>
              <a:spcAft>
                <a:spcPct val="0"/>
              </a:spcAft>
            </a:pPr>
            <a:endParaRPr lang="en-US" sz="3600" dirty="0">
              <a:latin typeface="Chronicle Display Black" pitchFamily="50" charset="0"/>
              <a:sym typeface="Chronicle Display Black" pitchFamily="50" charset="0"/>
            </a:endParaRPr>
          </a:p>
        </p:txBody>
      </p:sp>
      <p:sp>
        <p:nvSpPr>
          <p:cNvPr id="2" name="Title 1">
            <a:extLst>
              <a:ext uri="{FF2B5EF4-FFF2-40B4-BE49-F238E27FC236}">
                <a16:creationId xmlns:a16="http://schemas.microsoft.com/office/drawing/2014/main" id="{20BAB8EF-6C62-445B-8017-FE6D3898359A}"/>
              </a:ext>
            </a:extLst>
          </p:cNvPr>
          <p:cNvSpPr>
            <a:spLocks noGrp="1"/>
          </p:cNvSpPr>
          <p:nvPr>
            <p:ph type="title"/>
          </p:nvPr>
        </p:nvSpPr>
        <p:spPr/>
        <p:txBody>
          <a:bodyPr anchor="b"/>
          <a:lstStyle/>
          <a:p>
            <a:r>
              <a:rPr lang="en-US" dirty="0"/>
              <a:t>Le Quiz</a:t>
            </a:r>
          </a:p>
        </p:txBody>
      </p:sp>
      <p:sp>
        <p:nvSpPr>
          <p:cNvPr id="3" name="Text Placeholder 2">
            <a:extLst>
              <a:ext uri="{FF2B5EF4-FFF2-40B4-BE49-F238E27FC236}">
                <a16:creationId xmlns:a16="http://schemas.microsoft.com/office/drawing/2014/main" id="{71316657-D014-40BD-9AD8-6F9745FC225C}"/>
              </a:ext>
            </a:extLst>
          </p:cNvPr>
          <p:cNvSpPr>
            <a:spLocks noGrp="1"/>
          </p:cNvSpPr>
          <p:nvPr>
            <p:ph type="body" sz="quarter" idx="14"/>
          </p:nvPr>
        </p:nvSpPr>
        <p:spPr/>
        <p:txBody>
          <a:bodyPr/>
          <a:lstStyle/>
          <a:p>
            <a:r>
              <a:rPr lang="en-US" dirty="0"/>
              <a:t>Subheader</a:t>
            </a:r>
          </a:p>
        </p:txBody>
      </p:sp>
      <p:sp>
        <p:nvSpPr>
          <p:cNvPr id="6" name="Text Placeholder 5">
            <a:extLst>
              <a:ext uri="{FF2B5EF4-FFF2-40B4-BE49-F238E27FC236}">
                <a16:creationId xmlns:a16="http://schemas.microsoft.com/office/drawing/2014/main" id="{6AA88BCC-ED99-46EE-AA67-2707E10EFB1B}"/>
              </a:ext>
            </a:extLst>
          </p:cNvPr>
          <p:cNvSpPr>
            <a:spLocks noGrp="1"/>
          </p:cNvSpPr>
          <p:nvPr>
            <p:ph type="body" sz="quarter" idx="15"/>
          </p:nvPr>
        </p:nvSpPr>
        <p:spPr/>
        <p:txBody>
          <a:bodyPr/>
          <a:lstStyle/>
          <a:p>
            <a:r>
              <a:rPr lang="en-US" dirty="0"/>
              <a:t>text</a:t>
            </a:r>
          </a:p>
        </p:txBody>
      </p:sp>
      <p:sp>
        <p:nvSpPr>
          <p:cNvPr id="7" name="Title 1">
            <a:extLst>
              <a:ext uri="{FF2B5EF4-FFF2-40B4-BE49-F238E27FC236}">
                <a16:creationId xmlns:a16="http://schemas.microsoft.com/office/drawing/2014/main" id="{11DA9B23-6AD0-06A5-7C9F-C07F582E229C}"/>
              </a:ext>
            </a:extLst>
          </p:cNvPr>
          <p:cNvSpPr txBox="1">
            <a:spLocks/>
          </p:cNvSpPr>
          <p:nvPr/>
        </p:nvSpPr>
        <p:spPr>
          <a:xfrm>
            <a:off x="914400" y="2867838"/>
            <a:ext cx="5181600" cy="1122323"/>
          </a:xfrm>
          <a:prstGeom prst="rect">
            <a:avLst/>
          </a:prstGeom>
        </p:spPr>
        <p:txBody>
          <a:bodyPr vert="horz" lIns="0" tIns="45720" rIns="0" bIns="0" rtlCol="0" anchor="b" anchorCtr="0">
            <a:noAutofit/>
          </a:bodyPr>
          <a:lstStyle>
            <a:lvl1pPr algn="l" defTabSz="914400" rtl="0" eaLnBrk="1" latinLnBrk="0" hangingPunct="1">
              <a:lnSpc>
                <a:spcPct val="90000"/>
              </a:lnSpc>
              <a:spcBef>
                <a:spcPct val="0"/>
              </a:spcBef>
              <a:buNone/>
              <a:defRPr lang="en-US" sz="3600" kern="1200" spc="-75" dirty="0">
                <a:solidFill>
                  <a:schemeClr val="tx1"/>
                </a:solidFill>
                <a:latin typeface="+mj-lt"/>
                <a:ea typeface="+mj-ea"/>
                <a:cs typeface="+mj-cs"/>
              </a:defRPr>
            </a:lvl1pPr>
          </a:lstStyle>
          <a:p>
            <a:r>
              <a:rPr lang="en-AU" b="1" dirty="0">
                <a:solidFill>
                  <a:schemeClr val="accent6"/>
                </a:solidFill>
              </a:rPr>
              <a:t>Join at menti.com</a:t>
            </a:r>
          </a:p>
          <a:p>
            <a:r>
              <a:rPr lang="en-AU" b="1" dirty="0">
                <a:solidFill>
                  <a:schemeClr val="accent6"/>
                </a:solidFill>
              </a:rPr>
              <a:t>Code: </a:t>
            </a:r>
            <a:r>
              <a:rPr lang="en-AU" dirty="0">
                <a:solidFill>
                  <a:schemeClr val="accent6"/>
                </a:solidFill>
              </a:rPr>
              <a:t>1155 7394</a:t>
            </a:r>
          </a:p>
        </p:txBody>
      </p:sp>
    </p:spTree>
    <p:extLst>
      <p:ext uri="{BB962C8B-B14F-4D97-AF65-F5344CB8AC3E}">
        <p14:creationId xmlns:p14="http://schemas.microsoft.com/office/powerpoint/2010/main" val="40174928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424E6E-5B3B-412E-A446-84630B61F74B}"/>
              </a:ext>
            </a:extLst>
          </p:cNvPr>
          <p:cNvSpPr>
            <a:spLocks noGrp="1"/>
          </p:cNvSpPr>
          <p:nvPr>
            <p:ph type="body" sz="quarter" idx="11"/>
          </p:nvPr>
        </p:nvSpPr>
        <p:spPr/>
        <p:txBody>
          <a:bodyPr/>
          <a:lstStyle/>
          <a:p>
            <a:r>
              <a:rPr lang="en-US" dirty="0">
                <a:latin typeface="Calibri Light"/>
                <a:cs typeface="Calibri Light"/>
              </a:rPr>
              <a:t>Joins and relationships</a:t>
            </a:r>
            <a:endParaRPr lang="en-US" dirty="0"/>
          </a:p>
        </p:txBody>
      </p:sp>
    </p:spTree>
    <p:extLst>
      <p:ext uri="{BB962C8B-B14F-4D97-AF65-F5344CB8AC3E}">
        <p14:creationId xmlns:p14="http://schemas.microsoft.com/office/powerpoint/2010/main" val="117241367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B84CDD9-900E-8F6E-B730-2332E7D346F2}"/>
              </a:ext>
            </a:extLst>
          </p:cNvPr>
          <p:cNvSpPr>
            <a:spLocks noGrp="1"/>
          </p:cNvSpPr>
          <p:nvPr>
            <p:ph type="title"/>
          </p:nvPr>
        </p:nvSpPr>
        <p:spPr/>
        <p:txBody>
          <a:bodyPr/>
          <a:lstStyle/>
          <a:p>
            <a:r>
              <a:rPr lang="en-US" b="1">
                <a:cs typeface="Calibri"/>
              </a:rPr>
              <a:t>What we will cover</a:t>
            </a:r>
            <a:endParaRPr lang="en-US"/>
          </a:p>
        </p:txBody>
      </p:sp>
      <p:sp>
        <p:nvSpPr>
          <p:cNvPr id="2" name="TextBox 1">
            <a:extLst>
              <a:ext uri="{FF2B5EF4-FFF2-40B4-BE49-F238E27FC236}">
                <a16:creationId xmlns:a16="http://schemas.microsoft.com/office/drawing/2014/main" id="{2317CBD5-9BB0-CE73-EC85-079A9349A322}"/>
              </a:ext>
            </a:extLst>
          </p:cNvPr>
          <p:cNvSpPr txBox="1"/>
          <p:nvPr/>
        </p:nvSpPr>
        <p:spPr>
          <a:xfrm>
            <a:off x="469344" y="835417"/>
            <a:ext cx="7201844" cy="98488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buFont typeface="Arial"/>
              <a:buAutoNum type="arabicPeriod"/>
            </a:pPr>
            <a:r>
              <a:rPr lang="en-US">
                <a:solidFill>
                  <a:srgbClr val="666666"/>
                </a:solidFill>
                <a:cs typeface="Arial"/>
              </a:rPr>
              <a:t>What are Joins?</a:t>
            </a:r>
          </a:p>
          <a:p>
            <a:pPr>
              <a:spcBef>
                <a:spcPts val="600"/>
              </a:spcBef>
              <a:buSzPct val="100000"/>
              <a:buFont typeface="Arial"/>
            </a:pPr>
            <a:r>
              <a:rPr lang="en-US">
                <a:solidFill>
                  <a:srgbClr val="666666"/>
                </a:solidFill>
                <a:cs typeface="Arial"/>
              </a:rPr>
              <a:t>2. How many types of Joins are there in SQL?</a:t>
            </a:r>
          </a:p>
          <a:p>
            <a:pPr>
              <a:spcBef>
                <a:spcPts val="600"/>
              </a:spcBef>
              <a:buSzPct val="100000"/>
              <a:buFont typeface="Arial"/>
            </a:pPr>
            <a:r>
              <a:rPr lang="en-US">
                <a:solidFill>
                  <a:srgbClr val="666666"/>
                </a:solidFill>
                <a:cs typeface="Arial"/>
              </a:rPr>
              <a:t>3. How do I know which join to use in SQL</a:t>
            </a:r>
          </a:p>
        </p:txBody>
      </p:sp>
      <p:sp>
        <p:nvSpPr>
          <p:cNvPr id="5" name="TextBox 4">
            <a:extLst>
              <a:ext uri="{FF2B5EF4-FFF2-40B4-BE49-F238E27FC236}">
                <a16:creationId xmlns:a16="http://schemas.microsoft.com/office/drawing/2014/main" id="{A70B144E-84FF-8EB5-52DE-D8F6893D9D08}"/>
              </a:ext>
            </a:extLst>
          </p:cNvPr>
          <p:cNvSpPr txBox="1"/>
          <p:nvPr/>
        </p:nvSpPr>
        <p:spPr>
          <a:xfrm>
            <a:off x="469343" y="2993447"/>
            <a:ext cx="7201844" cy="32316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pPr>
            <a:r>
              <a:rPr lang="en-US" sz="2100" b="1" dirty="0">
                <a:ea typeface="+mj-ea"/>
                <a:cs typeface="Calibri"/>
              </a:rPr>
              <a:t>What are Joins?</a:t>
            </a:r>
          </a:p>
        </p:txBody>
      </p:sp>
      <p:sp>
        <p:nvSpPr>
          <p:cNvPr id="6" name="TextBox 5">
            <a:extLst>
              <a:ext uri="{FF2B5EF4-FFF2-40B4-BE49-F238E27FC236}">
                <a16:creationId xmlns:a16="http://schemas.microsoft.com/office/drawing/2014/main" id="{5B55CFE4-E342-8134-C401-48F625239D39}"/>
              </a:ext>
            </a:extLst>
          </p:cNvPr>
          <p:cNvSpPr txBox="1"/>
          <p:nvPr/>
        </p:nvSpPr>
        <p:spPr>
          <a:xfrm>
            <a:off x="469342" y="3505325"/>
            <a:ext cx="7201844" cy="209288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pPr>
            <a:r>
              <a:rPr lang="en-US" dirty="0">
                <a:solidFill>
                  <a:srgbClr val="666666"/>
                </a:solidFill>
                <a:cs typeface="Arial"/>
              </a:rPr>
              <a:t>In a relational database, all information should only be present once. But you might have information that's separated into different tables that's related to each other.</a:t>
            </a:r>
          </a:p>
          <a:p>
            <a:pPr>
              <a:spcBef>
                <a:spcPts val="600"/>
              </a:spcBef>
            </a:pPr>
            <a:endParaRPr lang="en-US" dirty="0">
              <a:solidFill>
                <a:srgbClr val="666666"/>
              </a:solidFill>
              <a:cs typeface="Arial"/>
            </a:endParaRPr>
          </a:p>
          <a:p>
            <a:pPr>
              <a:spcBef>
                <a:spcPts val="600"/>
              </a:spcBef>
            </a:pPr>
            <a:r>
              <a:rPr lang="en-US" dirty="0">
                <a:solidFill>
                  <a:srgbClr val="666666"/>
                </a:solidFill>
                <a:cs typeface="Arial"/>
              </a:rPr>
              <a:t>And you might want to put this related information together to </a:t>
            </a:r>
            <a:r>
              <a:rPr lang="en-US" err="1">
                <a:solidFill>
                  <a:srgbClr val="666666"/>
                </a:solidFill>
                <a:cs typeface="Arial"/>
              </a:rPr>
              <a:t>analyse</a:t>
            </a:r>
            <a:r>
              <a:rPr lang="en-US" dirty="0">
                <a:solidFill>
                  <a:srgbClr val="666666"/>
                </a:solidFill>
                <a:cs typeface="Arial"/>
              </a:rPr>
              <a:t> its data – that is, you might want to join all the data (or some of it) together. In this case, you'll need to use SQL's JOIN statement. </a:t>
            </a:r>
          </a:p>
        </p:txBody>
      </p:sp>
      <p:pic>
        <p:nvPicPr>
          <p:cNvPr id="1026" name="Picture 2" descr="SQL - post - Imgur">
            <a:extLst>
              <a:ext uri="{FF2B5EF4-FFF2-40B4-BE49-F238E27FC236}">
                <a16:creationId xmlns:a16="http://schemas.microsoft.com/office/drawing/2014/main" id="{6EF5BFBF-D899-7A69-0A70-8CC703AF6B4A}"/>
              </a:ext>
            </a:extLst>
          </p:cNvPr>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8542339" y="835417"/>
            <a:ext cx="2303462" cy="4807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997939"/>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1D8249-4796-4669-F78A-74494B3133D9}"/>
              </a:ext>
            </a:extLst>
          </p:cNvPr>
          <p:cNvSpPr>
            <a:spLocks noGrp="1"/>
          </p:cNvSpPr>
          <p:nvPr>
            <p:ph type="title"/>
          </p:nvPr>
        </p:nvSpPr>
        <p:spPr>
          <a:xfrm>
            <a:off x="595170" y="362968"/>
            <a:ext cx="11201400" cy="342900"/>
          </a:xfrm>
        </p:spPr>
        <p:txBody>
          <a:bodyPr/>
          <a:lstStyle/>
          <a:p>
            <a:r>
              <a:rPr lang="en-US" b="1" dirty="0">
                <a:cs typeface="Calibri Light"/>
              </a:rPr>
              <a:t>What is a JOIN in SQL?</a:t>
            </a:r>
            <a:endParaRPr lang="en-US" dirty="0">
              <a:cs typeface="Calibri Light"/>
            </a:endParaRPr>
          </a:p>
          <a:p>
            <a:endParaRPr lang="en-US"/>
          </a:p>
        </p:txBody>
      </p:sp>
      <p:sp>
        <p:nvSpPr>
          <p:cNvPr id="3" name="TextBox 2">
            <a:extLst>
              <a:ext uri="{FF2B5EF4-FFF2-40B4-BE49-F238E27FC236}">
                <a16:creationId xmlns:a16="http://schemas.microsoft.com/office/drawing/2014/main" id="{6AC24C63-28F5-36C2-B94D-EC62E6D5EC05}"/>
              </a:ext>
            </a:extLst>
          </p:cNvPr>
          <p:cNvSpPr txBox="1"/>
          <p:nvPr/>
        </p:nvSpPr>
        <p:spPr>
          <a:xfrm>
            <a:off x="594478" y="966751"/>
            <a:ext cx="9281274" cy="181588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pPr>
            <a:r>
              <a:rPr lang="en-US" dirty="0">
                <a:solidFill>
                  <a:srgbClr val="666666"/>
                </a:solidFill>
                <a:cs typeface="Arial"/>
              </a:rPr>
              <a:t>There are various types of joins, divided into two main categories: INNER joins and OUTER joins.</a:t>
            </a:r>
          </a:p>
          <a:p>
            <a:pPr>
              <a:spcBef>
                <a:spcPts val="600"/>
              </a:spcBef>
              <a:buSzPct val="100000"/>
              <a:buFont typeface="Arial"/>
            </a:pPr>
            <a:r>
              <a:rPr lang="en-US" dirty="0">
                <a:solidFill>
                  <a:srgbClr val="666666"/>
                </a:solidFill>
                <a:cs typeface="Arial"/>
              </a:rPr>
              <a:t>The biggest difference between an INNER JOIN and an OUTER JOIN is that the inner join will keep only the information from both tables that's related to each other (in the resulting table). An Outer Join, on the other hand, will also keep information that is not related to the other table in the resulting table.</a:t>
            </a:r>
          </a:p>
          <a:p>
            <a:pPr>
              <a:spcBef>
                <a:spcPts val="600"/>
              </a:spcBef>
              <a:buSzPct val="100000"/>
              <a:buFont typeface="Arial"/>
            </a:pPr>
            <a:endParaRPr lang="en-US">
              <a:solidFill>
                <a:srgbClr val="0A0A23"/>
              </a:solidFill>
              <a:latin typeface="Lato"/>
              <a:ea typeface="Lato"/>
              <a:cs typeface="Lato"/>
            </a:endParaRPr>
          </a:p>
        </p:txBody>
      </p:sp>
      <p:sp>
        <p:nvSpPr>
          <p:cNvPr id="5" name="Title 1">
            <a:extLst>
              <a:ext uri="{FF2B5EF4-FFF2-40B4-BE49-F238E27FC236}">
                <a16:creationId xmlns:a16="http://schemas.microsoft.com/office/drawing/2014/main" id="{A14061E2-AA8B-60CA-1627-AF3BCD7DABB3}"/>
              </a:ext>
            </a:extLst>
          </p:cNvPr>
          <p:cNvSpPr txBox="1">
            <a:spLocks/>
          </p:cNvSpPr>
          <p:nvPr/>
        </p:nvSpPr>
        <p:spPr bwMode="gray">
          <a:xfrm>
            <a:off x="596334" y="3970544"/>
            <a:ext cx="11201400" cy="342900"/>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en-US" b="1" dirty="0">
                <a:cs typeface="Calibri Light"/>
              </a:rPr>
              <a:t>How to Use an INNER JOIN in SQL</a:t>
            </a:r>
            <a:endParaRPr lang="en-US" dirty="0">
              <a:cs typeface="Calibri Light"/>
            </a:endParaRPr>
          </a:p>
          <a:p>
            <a:br>
              <a:rPr lang="en-US" dirty="0"/>
            </a:br>
            <a:endParaRPr lang="en-US"/>
          </a:p>
        </p:txBody>
      </p:sp>
      <p:pic>
        <p:nvPicPr>
          <p:cNvPr id="7" name="Picture 6" descr="Two circles, one labelled table 1 and one labelled table 2, with a section in common. The section in common is colored in green.">
            <a:extLst>
              <a:ext uri="{FF2B5EF4-FFF2-40B4-BE49-F238E27FC236}">
                <a16:creationId xmlns:a16="http://schemas.microsoft.com/office/drawing/2014/main" id="{C455A65B-EFFD-E609-FDFF-96C2F544C410}"/>
              </a:ext>
            </a:extLst>
          </p:cNvPr>
          <p:cNvPicPr>
            <a:picLocks noChangeAspect="1"/>
          </p:cNvPicPr>
          <p:nvPr/>
        </p:nvPicPr>
        <p:blipFill>
          <a:blip r:embed="rId2"/>
          <a:stretch>
            <a:fillRect/>
          </a:stretch>
        </p:blipFill>
        <p:spPr>
          <a:xfrm>
            <a:off x="5917905" y="3465664"/>
            <a:ext cx="2743200" cy="2607045"/>
          </a:xfrm>
          <a:prstGeom prst="rect">
            <a:avLst/>
          </a:prstGeom>
        </p:spPr>
      </p:pic>
      <p:sp>
        <p:nvSpPr>
          <p:cNvPr id="9" name="TextBox 8">
            <a:extLst>
              <a:ext uri="{FF2B5EF4-FFF2-40B4-BE49-F238E27FC236}">
                <a16:creationId xmlns:a16="http://schemas.microsoft.com/office/drawing/2014/main" id="{2DD8747A-7063-1B40-1D69-DA3A479548ED}"/>
              </a:ext>
            </a:extLst>
          </p:cNvPr>
          <p:cNvSpPr txBox="1"/>
          <p:nvPr/>
        </p:nvSpPr>
        <p:spPr>
          <a:xfrm>
            <a:off x="594253" y="4459426"/>
            <a:ext cx="5323652" cy="138499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buFont typeface="Arial"/>
            </a:pPr>
            <a:r>
              <a:rPr lang="en-US">
                <a:solidFill>
                  <a:srgbClr val="666666"/>
                </a:solidFill>
                <a:cs typeface="Arial"/>
              </a:rPr>
              <a:t>The inner join will keep only the information from the two joined tables that is related. If you imagine the two tables as a Venn diagram, the table resulting from an INNER JOIN will be the green highlighted part below where they overlap:</a:t>
            </a:r>
          </a:p>
        </p:txBody>
      </p:sp>
      <p:sp>
        <p:nvSpPr>
          <p:cNvPr id="11" name="TextBox 10">
            <a:extLst>
              <a:ext uri="{FF2B5EF4-FFF2-40B4-BE49-F238E27FC236}">
                <a16:creationId xmlns:a16="http://schemas.microsoft.com/office/drawing/2014/main" id="{CB252BFD-983A-CE2D-3D84-D256E55AC64B}"/>
              </a:ext>
            </a:extLst>
          </p:cNvPr>
          <p:cNvSpPr txBox="1"/>
          <p:nvPr/>
        </p:nvSpPr>
        <p:spPr>
          <a:xfrm>
            <a:off x="9053370" y="4608581"/>
            <a:ext cx="2743200"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buFont typeface="Arial"/>
            </a:pPr>
            <a:r>
              <a:rPr lang="en-US">
                <a:solidFill>
                  <a:srgbClr val="0077AA"/>
                </a:solidFill>
                <a:latin typeface="inherit"/>
              </a:rPr>
              <a:t>SELECT</a:t>
            </a:r>
            <a:r>
              <a:rPr lang="en-US"/>
              <a:t> </a:t>
            </a:r>
            <a:r>
              <a:rPr lang="en-US">
                <a:solidFill>
                  <a:srgbClr val="9A6E3A"/>
                </a:solidFill>
                <a:latin typeface="inherit"/>
              </a:rPr>
              <a:t>*</a:t>
            </a:r>
            <a:r>
              <a:rPr lang="en-US"/>
              <a:t> </a:t>
            </a:r>
            <a:r>
              <a:rPr lang="en-US">
                <a:solidFill>
                  <a:srgbClr val="0077AA"/>
                </a:solidFill>
                <a:latin typeface="inherit"/>
              </a:rPr>
              <a:t>FROM</a:t>
            </a:r>
            <a:r>
              <a:rPr lang="en-US"/>
              <a:t> table1 </a:t>
            </a:r>
            <a:r>
              <a:rPr lang="en-US">
                <a:solidFill>
                  <a:srgbClr val="0077AA"/>
                </a:solidFill>
                <a:latin typeface="inherit"/>
              </a:rPr>
              <a:t>JOIN</a:t>
            </a:r>
            <a:r>
              <a:rPr lang="en-US"/>
              <a:t> table2 </a:t>
            </a:r>
            <a:r>
              <a:rPr lang="en-US">
                <a:solidFill>
                  <a:srgbClr val="0077AA"/>
                </a:solidFill>
                <a:latin typeface="inherit"/>
              </a:rPr>
              <a:t>ON</a:t>
            </a:r>
            <a:r>
              <a:rPr lang="en-US"/>
              <a:t> relation</a:t>
            </a:r>
            <a:r>
              <a:rPr lang="en-US">
                <a:solidFill>
                  <a:srgbClr val="999999"/>
                </a:solidFill>
                <a:latin typeface="inherit"/>
              </a:rPr>
              <a:t>;</a:t>
            </a:r>
            <a:endParaRPr lang="en-US"/>
          </a:p>
        </p:txBody>
      </p:sp>
    </p:spTree>
    <p:extLst>
      <p:ext uri="{BB962C8B-B14F-4D97-AF65-F5344CB8AC3E}">
        <p14:creationId xmlns:p14="http://schemas.microsoft.com/office/powerpoint/2010/main" val="298352843"/>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569DB-99CA-9AA3-595E-AA1CDD86ACC3}"/>
              </a:ext>
            </a:extLst>
          </p:cNvPr>
          <p:cNvSpPr>
            <a:spLocks noGrp="1"/>
          </p:cNvSpPr>
          <p:nvPr>
            <p:ph type="title"/>
          </p:nvPr>
        </p:nvSpPr>
        <p:spPr/>
        <p:txBody>
          <a:bodyPr/>
          <a:lstStyle/>
          <a:p>
            <a:r>
              <a:rPr lang="en-US" b="1"/>
              <a:t>How to Use an OUTER JOIN in SQL</a:t>
            </a:r>
            <a:endParaRPr lang="en-US"/>
          </a:p>
          <a:p>
            <a:br>
              <a:rPr lang="en-US" dirty="0"/>
            </a:br>
            <a:endParaRPr lang="en-US"/>
          </a:p>
        </p:txBody>
      </p:sp>
      <p:sp>
        <p:nvSpPr>
          <p:cNvPr id="3" name="TextBox 2">
            <a:extLst>
              <a:ext uri="{FF2B5EF4-FFF2-40B4-BE49-F238E27FC236}">
                <a16:creationId xmlns:a16="http://schemas.microsoft.com/office/drawing/2014/main" id="{26805D96-313A-132D-22A0-0411073E8DE3}"/>
              </a:ext>
            </a:extLst>
          </p:cNvPr>
          <p:cNvSpPr txBox="1"/>
          <p:nvPr/>
        </p:nvSpPr>
        <p:spPr>
          <a:xfrm>
            <a:off x="463119" y="921799"/>
            <a:ext cx="7004481" cy="110799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buFont typeface="Arial"/>
            </a:pPr>
            <a:r>
              <a:rPr lang="en-US">
                <a:solidFill>
                  <a:srgbClr val="666666"/>
                </a:solidFill>
                <a:cs typeface="Arial"/>
              </a:rPr>
              <a:t>There are three types of Outer Join: LEFT JOIN, RIGHT JOIN, and FULL JOIN. The differences between them involve which unrelated data they keep – it can be from the first table, from the second, or from both of them. The cells without data to fill will have a value of NULL.</a:t>
            </a:r>
          </a:p>
        </p:txBody>
      </p:sp>
      <p:sp>
        <p:nvSpPr>
          <p:cNvPr id="4" name="TextBox 3">
            <a:extLst>
              <a:ext uri="{FF2B5EF4-FFF2-40B4-BE49-F238E27FC236}">
                <a16:creationId xmlns:a16="http://schemas.microsoft.com/office/drawing/2014/main" id="{CCDA79D7-F83F-E393-4672-AEB2F129A0C5}"/>
              </a:ext>
            </a:extLst>
          </p:cNvPr>
          <p:cNvSpPr txBox="1"/>
          <p:nvPr/>
        </p:nvSpPr>
        <p:spPr>
          <a:xfrm>
            <a:off x="470517" y="2963662"/>
            <a:ext cx="3261064"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buFont typeface="Arial"/>
            </a:pPr>
            <a:r>
              <a:rPr lang="en-US" b="1">
                <a:latin typeface="-apple-system"/>
              </a:rPr>
              <a:t>LEFT OUTER JOIN in SQL</a:t>
            </a:r>
          </a:p>
        </p:txBody>
      </p:sp>
      <p:sp>
        <p:nvSpPr>
          <p:cNvPr id="5" name="TextBox 4">
            <a:extLst>
              <a:ext uri="{FF2B5EF4-FFF2-40B4-BE49-F238E27FC236}">
                <a16:creationId xmlns:a16="http://schemas.microsoft.com/office/drawing/2014/main" id="{CD0E754E-7BD4-2F5D-B1FA-718E831AF3A1}"/>
              </a:ext>
            </a:extLst>
          </p:cNvPr>
          <p:cNvSpPr txBox="1"/>
          <p:nvPr/>
        </p:nvSpPr>
        <p:spPr>
          <a:xfrm>
            <a:off x="463119" y="3407545"/>
            <a:ext cx="7004481" cy="146193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buFont typeface="Arial"/>
            </a:pPr>
            <a:r>
              <a:rPr lang="en-US">
                <a:solidFill>
                  <a:srgbClr val="666666"/>
                </a:solidFill>
                <a:cs typeface="Arial"/>
              </a:rPr>
              <a:t>The LEFT OUTER JOIN, or simply Left Join, will keep the unrelated data from the left (the first) table.</a:t>
            </a:r>
          </a:p>
          <a:p>
            <a:pPr>
              <a:spcBef>
                <a:spcPts val="600"/>
              </a:spcBef>
              <a:buSzPct val="100000"/>
              <a:buFont typeface="Arial"/>
            </a:pPr>
            <a:r>
              <a:rPr lang="en-US">
                <a:solidFill>
                  <a:srgbClr val="666666"/>
                </a:solidFill>
                <a:cs typeface="Arial"/>
              </a:rPr>
              <a:t>You can imagine it with a Venn diagram with two circles, with the resulting table being the green highlighted part which includes both the common/overlapping part, and the rest of the left circle.</a:t>
            </a:r>
          </a:p>
        </p:txBody>
      </p:sp>
      <p:pic>
        <p:nvPicPr>
          <p:cNvPr id="6" name="Picture 5" descr="Two circles with a superimposed part. The left circle is labelled as table 1, the right circle is tabelled as table 2. The superimposed part and the rest of the table 1 cirlcle are colored in green.">
            <a:extLst>
              <a:ext uri="{FF2B5EF4-FFF2-40B4-BE49-F238E27FC236}">
                <a16:creationId xmlns:a16="http://schemas.microsoft.com/office/drawing/2014/main" id="{61527BE6-9A3E-5D6E-0885-017108A67FA8}"/>
              </a:ext>
            </a:extLst>
          </p:cNvPr>
          <p:cNvPicPr>
            <a:picLocks noChangeAspect="1"/>
          </p:cNvPicPr>
          <p:nvPr/>
        </p:nvPicPr>
        <p:blipFill>
          <a:blip r:embed="rId2"/>
          <a:stretch>
            <a:fillRect/>
          </a:stretch>
        </p:blipFill>
        <p:spPr>
          <a:xfrm>
            <a:off x="8201487" y="2466235"/>
            <a:ext cx="2276013" cy="2162212"/>
          </a:xfrm>
          <a:prstGeom prst="rect">
            <a:avLst/>
          </a:prstGeom>
        </p:spPr>
      </p:pic>
      <p:sp>
        <p:nvSpPr>
          <p:cNvPr id="7" name="TextBox 6">
            <a:extLst>
              <a:ext uri="{FF2B5EF4-FFF2-40B4-BE49-F238E27FC236}">
                <a16:creationId xmlns:a16="http://schemas.microsoft.com/office/drawing/2014/main" id="{72165633-AD16-84E4-0558-0FBE2F146695}"/>
              </a:ext>
            </a:extLst>
          </p:cNvPr>
          <p:cNvSpPr txBox="1"/>
          <p:nvPr/>
        </p:nvSpPr>
        <p:spPr>
          <a:xfrm>
            <a:off x="8201487" y="4916750"/>
            <a:ext cx="2743200"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buFont typeface="Arial"/>
            </a:pPr>
            <a:r>
              <a:rPr lang="en-US">
                <a:solidFill>
                  <a:srgbClr val="0077AA"/>
                </a:solidFill>
                <a:latin typeface="inherit"/>
              </a:rPr>
              <a:t>SELECT</a:t>
            </a:r>
            <a:r>
              <a:rPr lang="en-US"/>
              <a:t> </a:t>
            </a:r>
            <a:r>
              <a:rPr lang="en-US">
                <a:solidFill>
                  <a:srgbClr val="0077AA"/>
                </a:solidFill>
                <a:latin typeface="inherit"/>
              </a:rPr>
              <a:t>columns</a:t>
            </a:r>
            <a:r>
              <a:rPr lang="en-US"/>
              <a:t> </a:t>
            </a:r>
            <a:r>
              <a:rPr lang="en-US">
                <a:solidFill>
                  <a:srgbClr val="0077AA"/>
                </a:solidFill>
                <a:latin typeface="inherit"/>
              </a:rPr>
              <a:t>FROM</a:t>
            </a:r>
            <a:r>
              <a:rPr lang="en-US"/>
              <a:t> table1 </a:t>
            </a:r>
            <a:r>
              <a:rPr lang="en-US">
                <a:solidFill>
                  <a:srgbClr val="0077AA"/>
                </a:solidFill>
                <a:latin typeface="inherit"/>
              </a:rPr>
              <a:t>LEFT</a:t>
            </a:r>
            <a:r>
              <a:rPr lang="en-US"/>
              <a:t> </a:t>
            </a:r>
            <a:r>
              <a:rPr lang="en-US">
                <a:solidFill>
                  <a:srgbClr val="0077AA"/>
                </a:solidFill>
                <a:latin typeface="inherit"/>
              </a:rPr>
              <a:t>JOIN</a:t>
            </a:r>
            <a:r>
              <a:rPr lang="en-US"/>
              <a:t> table2 </a:t>
            </a:r>
            <a:r>
              <a:rPr lang="en-US">
                <a:solidFill>
                  <a:srgbClr val="0077AA"/>
                </a:solidFill>
                <a:latin typeface="inherit"/>
              </a:rPr>
              <a:t>ON</a:t>
            </a:r>
            <a:r>
              <a:rPr lang="en-US"/>
              <a:t> relation</a:t>
            </a:r>
            <a:r>
              <a:rPr lang="en-US">
                <a:solidFill>
                  <a:srgbClr val="999999"/>
                </a:solidFill>
                <a:latin typeface="inherit"/>
              </a:rPr>
              <a:t>;</a:t>
            </a:r>
            <a:endParaRPr lang="en-US"/>
          </a:p>
        </p:txBody>
      </p:sp>
    </p:spTree>
    <p:extLst>
      <p:ext uri="{BB962C8B-B14F-4D97-AF65-F5344CB8AC3E}">
        <p14:creationId xmlns:p14="http://schemas.microsoft.com/office/powerpoint/2010/main" val="2648145128"/>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608C-1539-9CDE-0D5F-FED90794D836}"/>
              </a:ext>
            </a:extLst>
          </p:cNvPr>
          <p:cNvSpPr>
            <a:spLocks noGrp="1"/>
          </p:cNvSpPr>
          <p:nvPr>
            <p:ph type="title"/>
          </p:nvPr>
        </p:nvSpPr>
        <p:spPr/>
        <p:txBody>
          <a:bodyPr/>
          <a:lstStyle/>
          <a:p>
            <a:r>
              <a:rPr lang="en-US" b="1"/>
              <a:t>RIGHT OUTER JOIN in SQL</a:t>
            </a:r>
            <a:endParaRPr lang="en-US"/>
          </a:p>
          <a:p>
            <a:endParaRPr lang="en-US"/>
          </a:p>
        </p:txBody>
      </p:sp>
      <p:sp>
        <p:nvSpPr>
          <p:cNvPr id="3" name="TextBox 2">
            <a:extLst>
              <a:ext uri="{FF2B5EF4-FFF2-40B4-BE49-F238E27FC236}">
                <a16:creationId xmlns:a16="http://schemas.microsoft.com/office/drawing/2014/main" id="{D91DE77B-7283-4FBC-77FE-4F09F685DF3F}"/>
              </a:ext>
            </a:extLst>
          </p:cNvPr>
          <p:cNvSpPr txBox="1"/>
          <p:nvPr/>
        </p:nvSpPr>
        <p:spPr>
          <a:xfrm>
            <a:off x="470517" y="980983"/>
            <a:ext cx="6043129" cy="146193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buFont typeface="Arial"/>
            </a:pPr>
            <a:r>
              <a:rPr lang="en-US" dirty="0">
                <a:solidFill>
                  <a:srgbClr val="666666"/>
                </a:solidFill>
                <a:cs typeface="Arial"/>
              </a:rPr>
              <a:t>The RIGHT OUTER JOIN, or simply Right Join, will keep the data in the second table that's not related to the first table.</a:t>
            </a:r>
          </a:p>
          <a:p>
            <a:pPr>
              <a:spcBef>
                <a:spcPts val="600"/>
              </a:spcBef>
              <a:buSzPct val="100000"/>
              <a:buFont typeface="Arial"/>
            </a:pPr>
            <a:r>
              <a:rPr lang="en-US" dirty="0">
                <a:solidFill>
                  <a:srgbClr val="666666"/>
                </a:solidFill>
                <a:cs typeface="Arial"/>
              </a:rPr>
              <a:t>You can imagine it with a Venn diagram with two circles, with the resulting table being the green highlighted part which includes both the overlapping part, and the rest of the right circle.</a:t>
            </a:r>
          </a:p>
        </p:txBody>
      </p:sp>
      <p:pic>
        <p:nvPicPr>
          <p:cNvPr id="4" name="Picture 3" descr="Two circles with a superimposed part. The left circle is labelled as table 1, the right circle is tabelled as table 2. The superimposed part and the rest of the table 2 cirlcle are colored in green.">
            <a:extLst>
              <a:ext uri="{FF2B5EF4-FFF2-40B4-BE49-F238E27FC236}">
                <a16:creationId xmlns:a16="http://schemas.microsoft.com/office/drawing/2014/main" id="{46B69567-A6EB-8B71-63CE-18140B1BE3C6}"/>
              </a:ext>
            </a:extLst>
          </p:cNvPr>
          <p:cNvPicPr>
            <a:picLocks noChangeAspect="1"/>
          </p:cNvPicPr>
          <p:nvPr/>
        </p:nvPicPr>
        <p:blipFill>
          <a:blip r:embed="rId2"/>
          <a:stretch>
            <a:fillRect/>
          </a:stretch>
        </p:blipFill>
        <p:spPr>
          <a:xfrm>
            <a:off x="6676696" y="185936"/>
            <a:ext cx="2743200" cy="2596896"/>
          </a:xfrm>
          <a:prstGeom prst="rect">
            <a:avLst/>
          </a:prstGeom>
        </p:spPr>
      </p:pic>
      <p:sp>
        <p:nvSpPr>
          <p:cNvPr id="5" name="TextBox 4">
            <a:extLst>
              <a:ext uri="{FF2B5EF4-FFF2-40B4-BE49-F238E27FC236}">
                <a16:creationId xmlns:a16="http://schemas.microsoft.com/office/drawing/2014/main" id="{434876D7-8230-C587-7561-DB7E7849FC73}"/>
              </a:ext>
            </a:extLst>
          </p:cNvPr>
          <p:cNvSpPr txBox="1"/>
          <p:nvPr/>
        </p:nvSpPr>
        <p:spPr>
          <a:xfrm>
            <a:off x="9341805" y="978837"/>
            <a:ext cx="2743200"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buFont typeface="Arial"/>
            </a:pPr>
            <a:r>
              <a:rPr lang="en-US">
                <a:solidFill>
                  <a:srgbClr val="0077AA"/>
                </a:solidFill>
                <a:latin typeface="inherit"/>
              </a:rPr>
              <a:t>SELECT</a:t>
            </a:r>
            <a:r>
              <a:rPr lang="en-US"/>
              <a:t> </a:t>
            </a:r>
            <a:r>
              <a:rPr lang="en-US">
                <a:solidFill>
                  <a:srgbClr val="0077AA"/>
                </a:solidFill>
                <a:latin typeface="inherit"/>
              </a:rPr>
              <a:t>columns</a:t>
            </a:r>
            <a:r>
              <a:rPr lang="en-US"/>
              <a:t> </a:t>
            </a:r>
            <a:r>
              <a:rPr lang="en-US">
                <a:solidFill>
                  <a:srgbClr val="0077AA"/>
                </a:solidFill>
                <a:latin typeface="inherit"/>
              </a:rPr>
              <a:t>FROM</a:t>
            </a:r>
            <a:r>
              <a:rPr lang="en-US"/>
              <a:t> table1 </a:t>
            </a:r>
            <a:r>
              <a:rPr lang="en-US">
                <a:solidFill>
                  <a:srgbClr val="0077AA"/>
                </a:solidFill>
                <a:latin typeface="inherit"/>
              </a:rPr>
              <a:t>RIGHT</a:t>
            </a:r>
            <a:r>
              <a:rPr lang="en-US"/>
              <a:t> </a:t>
            </a:r>
            <a:r>
              <a:rPr lang="en-US">
                <a:solidFill>
                  <a:srgbClr val="0077AA"/>
                </a:solidFill>
                <a:latin typeface="inherit"/>
              </a:rPr>
              <a:t>JOIN</a:t>
            </a:r>
            <a:r>
              <a:rPr lang="en-US"/>
              <a:t> table2 </a:t>
            </a:r>
            <a:r>
              <a:rPr lang="en-US">
                <a:solidFill>
                  <a:srgbClr val="0077AA"/>
                </a:solidFill>
                <a:latin typeface="inherit"/>
              </a:rPr>
              <a:t>ON</a:t>
            </a:r>
            <a:r>
              <a:rPr lang="en-US"/>
              <a:t> relation</a:t>
            </a:r>
            <a:r>
              <a:rPr lang="en-US">
                <a:solidFill>
                  <a:srgbClr val="999999"/>
                </a:solidFill>
                <a:latin typeface="inherit"/>
              </a:rPr>
              <a:t>;</a:t>
            </a:r>
            <a:endParaRPr lang="en-US"/>
          </a:p>
        </p:txBody>
      </p:sp>
      <p:sp>
        <p:nvSpPr>
          <p:cNvPr id="6" name="TextBox 5">
            <a:extLst>
              <a:ext uri="{FF2B5EF4-FFF2-40B4-BE49-F238E27FC236}">
                <a16:creationId xmlns:a16="http://schemas.microsoft.com/office/drawing/2014/main" id="{EE9A43B7-EFA0-E4C7-6611-295F2DC7004A}"/>
              </a:ext>
            </a:extLst>
          </p:cNvPr>
          <p:cNvSpPr txBox="1"/>
          <p:nvPr/>
        </p:nvSpPr>
        <p:spPr>
          <a:xfrm>
            <a:off x="470517" y="3179505"/>
            <a:ext cx="5021801"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buFont typeface="Arial"/>
            </a:pPr>
            <a:r>
              <a:rPr lang="en-US" b="1">
                <a:latin typeface="-apple-system"/>
              </a:rPr>
              <a:t>FULL OUTER JOIN in SQL</a:t>
            </a:r>
          </a:p>
        </p:txBody>
      </p:sp>
      <p:sp>
        <p:nvSpPr>
          <p:cNvPr id="7" name="TextBox 6">
            <a:extLst>
              <a:ext uri="{FF2B5EF4-FFF2-40B4-BE49-F238E27FC236}">
                <a16:creationId xmlns:a16="http://schemas.microsoft.com/office/drawing/2014/main" id="{E12FBD97-05FF-3B6E-6076-81F87190CA40}"/>
              </a:ext>
            </a:extLst>
          </p:cNvPr>
          <p:cNvSpPr txBox="1"/>
          <p:nvPr/>
        </p:nvSpPr>
        <p:spPr>
          <a:xfrm>
            <a:off x="463119" y="3593796"/>
            <a:ext cx="6457703" cy="173893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buFont typeface="Arial"/>
            </a:pPr>
            <a:r>
              <a:rPr lang="en-US" dirty="0">
                <a:solidFill>
                  <a:srgbClr val="666666"/>
                </a:solidFill>
                <a:cs typeface="Arial"/>
              </a:rPr>
              <a:t>You can think of the FULL OUTER JOIN as the combination of a Left Join and Right Join. It will keep all rows from both tables, and the missing data will be filled in with NULL.</a:t>
            </a:r>
          </a:p>
          <a:p>
            <a:pPr>
              <a:spcBef>
                <a:spcPts val="600"/>
              </a:spcBef>
              <a:buSzPct val="100000"/>
              <a:buFont typeface="Arial"/>
            </a:pPr>
            <a:r>
              <a:rPr lang="en-US" dirty="0">
                <a:solidFill>
                  <a:srgbClr val="666666"/>
                </a:solidFill>
                <a:cs typeface="Arial"/>
              </a:rPr>
              <a:t>You can imagine it with a Venn diagram with two circles, with the resulting table being the green highlighted part which includes everything: the overlapping part, the left circle, and the right circle.</a:t>
            </a:r>
          </a:p>
        </p:txBody>
      </p:sp>
      <p:pic>
        <p:nvPicPr>
          <p:cNvPr id="8" name="Picture 7" descr="Two circles with a superimposed part. The left circle is labelled as table 1, the right circle is tabelled as table 2. Everything is colored in green.">
            <a:extLst>
              <a:ext uri="{FF2B5EF4-FFF2-40B4-BE49-F238E27FC236}">
                <a16:creationId xmlns:a16="http://schemas.microsoft.com/office/drawing/2014/main" id="{A6D92199-84C5-0B3C-D37B-7D8D3A0C76A9}"/>
              </a:ext>
            </a:extLst>
          </p:cNvPr>
          <p:cNvPicPr>
            <a:picLocks noChangeAspect="1"/>
          </p:cNvPicPr>
          <p:nvPr/>
        </p:nvPicPr>
        <p:blipFill>
          <a:blip r:embed="rId3"/>
          <a:stretch>
            <a:fillRect/>
          </a:stretch>
        </p:blipFill>
        <p:spPr>
          <a:xfrm>
            <a:off x="6917331" y="3314072"/>
            <a:ext cx="2568697" cy="2445660"/>
          </a:xfrm>
          <a:prstGeom prst="rect">
            <a:avLst/>
          </a:prstGeom>
        </p:spPr>
      </p:pic>
      <p:sp>
        <p:nvSpPr>
          <p:cNvPr id="9" name="TextBox 8">
            <a:extLst>
              <a:ext uri="{FF2B5EF4-FFF2-40B4-BE49-F238E27FC236}">
                <a16:creationId xmlns:a16="http://schemas.microsoft.com/office/drawing/2014/main" id="{69AA1438-229F-8A4A-FE22-1DDAD7ED551E}"/>
              </a:ext>
            </a:extLst>
          </p:cNvPr>
          <p:cNvSpPr txBox="1"/>
          <p:nvPr/>
        </p:nvSpPr>
        <p:spPr>
          <a:xfrm>
            <a:off x="9343556" y="4119002"/>
            <a:ext cx="2743200" cy="83099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buFont typeface="Arial"/>
            </a:pPr>
            <a:r>
              <a:rPr lang="en-US">
                <a:solidFill>
                  <a:srgbClr val="0077AA"/>
                </a:solidFill>
                <a:latin typeface="inherit"/>
              </a:rPr>
              <a:t>SELECT</a:t>
            </a:r>
            <a:r>
              <a:rPr lang="en-US"/>
              <a:t> </a:t>
            </a:r>
            <a:r>
              <a:rPr lang="en-US">
                <a:solidFill>
                  <a:srgbClr val="0077AA"/>
                </a:solidFill>
                <a:latin typeface="inherit"/>
              </a:rPr>
              <a:t>columns</a:t>
            </a:r>
            <a:r>
              <a:rPr lang="en-US"/>
              <a:t> </a:t>
            </a:r>
            <a:r>
              <a:rPr lang="en-US">
                <a:solidFill>
                  <a:srgbClr val="0077AA"/>
                </a:solidFill>
                <a:latin typeface="inherit"/>
              </a:rPr>
              <a:t>FROM</a:t>
            </a:r>
            <a:r>
              <a:rPr lang="en-US"/>
              <a:t> table1 </a:t>
            </a:r>
            <a:r>
              <a:rPr lang="en-US">
                <a:solidFill>
                  <a:srgbClr val="0077AA"/>
                </a:solidFill>
                <a:latin typeface="inherit"/>
              </a:rPr>
              <a:t>FULL</a:t>
            </a:r>
            <a:r>
              <a:rPr lang="en-US"/>
              <a:t> </a:t>
            </a:r>
            <a:r>
              <a:rPr lang="en-US">
                <a:solidFill>
                  <a:srgbClr val="0077AA"/>
                </a:solidFill>
                <a:latin typeface="inherit"/>
              </a:rPr>
              <a:t>JOIN</a:t>
            </a:r>
            <a:r>
              <a:rPr lang="en-US"/>
              <a:t> table2 </a:t>
            </a:r>
            <a:r>
              <a:rPr lang="en-US">
                <a:solidFill>
                  <a:srgbClr val="0077AA"/>
                </a:solidFill>
                <a:latin typeface="inherit"/>
              </a:rPr>
              <a:t>ON</a:t>
            </a:r>
            <a:r>
              <a:rPr lang="en-US"/>
              <a:t> relation</a:t>
            </a:r>
            <a:r>
              <a:rPr lang="en-US">
                <a:solidFill>
                  <a:srgbClr val="999999"/>
                </a:solidFill>
                <a:latin typeface="inherit"/>
              </a:rPr>
              <a:t>;</a:t>
            </a:r>
            <a:endParaRPr lang="en-US"/>
          </a:p>
        </p:txBody>
      </p:sp>
    </p:spTree>
    <p:extLst>
      <p:ext uri="{BB962C8B-B14F-4D97-AF65-F5344CB8AC3E}">
        <p14:creationId xmlns:p14="http://schemas.microsoft.com/office/powerpoint/2010/main" val="3278781121"/>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6520A-91BD-641C-5733-EF2F1A9F015C}"/>
              </a:ext>
            </a:extLst>
          </p:cNvPr>
          <p:cNvSpPr>
            <a:spLocks noGrp="1"/>
          </p:cNvSpPr>
          <p:nvPr>
            <p:ph type="title"/>
          </p:nvPr>
        </p:nvSpPr>
        <p:spPr/>
        <p:txBody>
          <a:bodyPr/>
          <a:lstStyle/>
          <a:p>
            <a:r>
              <a:rPr lang="en-US" dirty="0"/>
              <a:t>Example </a:t>
            </a:r>
            <a:endParaRPr lang="en-US"/>
          </a:p>
        </p:txBody>
      </p:sp>
      <p:pic>
        <p:nvPicPr>
          <p:cNvPr id="3" name="Picture 2">
            <a:extLst>
              <a:ext uri="{FF2B5EF4-FFF2-40B4-BE49-F238E27FC236}">
                <a16:creationId xmlns:a16="http://schemas.microsoft.com/office/drawing/2014/main" id="{A82B83D5-5E9C-4A41-4347-BFC21E9CDF17}"/>
              </a:ext>
            </a:extLst>
          </p:cNvPr>
          <p:cNvPicPr>
            <a:picLocks noChangeAspect="1"/>
          </p:cNvPicPr>
          <p:nvPr/>
        </p:nvPicPr>
        <p:blipFill>
          <a:blip r:embed="rId2"/>
          <a:stretch>
            <a:fillRect/>
          </a:stretch>
        </p:blipFill>
        <p:spPr>
          <a:xfrm>
            <a:off x="8355495" y="832807"/>
            <a:ext cx="2743200" cy="3072038"/>
          </a:xfrm>
          <a:prstGeom prst="rect">
            <a:avLst/>
          </a:prstGeom>
        </p:spPr>
      </p:pic>
      <p:pic>
        <p:nvPicPr>
          <p:cNvPr id="4" name="Picture 3">
            <a:extLst>
              <a:ext uri="{FF2B5EF4-FFF2-40B4-BE49-F238E27FC236}">
                <a16:creationId xmlns:a16="http://schemas.microsoft.com/office/drawing/2014/main" id="{77376DAC-348E-312D-D23E-092A8C503BB2}"/>
              </a:ext>
            </a:extLst>
          </p:cNvPr>
          <p:cNvPicPr>
            <a:picLocks noChangeAspect="1"/>
          </p:cNvPicPr>
          <p:nvPr/>
        </p:nvPicPr>
        <p:blipFill>
          <a:blip r:embed="rId3"/>
          <a:stretch>
            <a:fillRect/>
          </a:stretch>
        </p:blipFill>
        <p:spPr>
          <a:xfrm>
            <a:off x="7408896" y="4001245"/>
            <a:ext cx="3689799" cy="2551955"/>
          </a:xfrm>
          <a:prstGeom prst="rect">
            <a:avLst/>
          </a:prstGeom>
        </p:spPr>
      </p:pic>
      <p:graphicFrame>
        <p:nvGraphicFramePr>
          <p:cNvPr id="5" name="Table 4">
            <a:extLst>
              <a:ext uri="{FF2B5EF4-FFF2-40B4-BE49-F238E27FC236}">
                <a16:creationId xmlns:a16="http://schemas.microsoft.com/office/drawing/2014/main" id="{D22CD563-1996-28F5-7491-5F63A9CA8C80}"/>
              </a:ext>
            </a:extLst>
          </p:cNvPr>
          <p:cNvGraphicFramePr>
            <a:graphicFrameLocks noGrp="1"/>
          </p:cNvGraphicFramePr>
          <p:nvPr>
            <p:extLst>
              <p:ext uri="{D42A27DB-BD31-4B8C-83A1-F6EECF244321}">
                <p14:modId xmlns:p14="http://schemas.microsoft.com/office/powerpoint/2010/main" val="845621957"/>
              </p:ext>
            </p:extLst>
          </p:nvPr>
        </p:nvGraphicFramePr>
        <p:xfrm>
          <a:off x="227494" y="1736036"/>
          <a:ext cx="1924036" cy="3284197"/>
        </p:xfrm>
        <a:graphic>
          <a:graphicData uri="http://schemas.openxmlformats.org/drawingml/2006/table">
            <a:tbl>
              <a:tblPr firstRow="1" bandRow="1">
                <a:tableStyleId>{073A0DAA-6AF3-43AB-8588-CEC1D06C72B9}</a:tableStyleId>
              </a:tblPr>
              <a:tblGrid>
                <a:gridCol w="962018">
                  <a:extLst>
                    <a:ext uri="{9D8B030D-6E8A-4147-A177-3AD203B41FA5}">
                      <a16:colId xmlns:a16="http://schemas.microsoft.com/office/drawing/2014/main" val="3390377787"/>
                    </a:ext>
                  </a:extLst>
                </a:gridCol>
                <a:gridCol w="962018">
                  <a:extLst>
                    <a:ext uri="{9D8B030D-6E8A-4147-A177-3AD203B41FA5}">
                      <a16:colId xmlns:a16="http://schemas.microsoft.com/office/drawing/2014/main" val="2158609913"/>
                    </a:ext>
                  </a:extLst>
                </a:gridCol>
              </a:tblGrid>
              <a:tr h="469171">
                <a:tc>
                  <a:txBody>
                    <a:bodyPr/>
                    <a:lstStyle/>
                    <a:p>
                      <a:pPr algn="ctr"/>
                      <a:r>
                        <a:rPr lang="en-US"/>
                        <a:t>id</a:t>
                      </a:r>
                      <a:endParaRPr lang="en-US" dirty="0"/>
                    </a:p>
                  </a:txBody>
                  <a:tcPr/>
                </a:tc>
                <a:tc>
                  <a:txBody>
                    <a:bodyPr/>
                    <a:lstStyle/>
                    <a:p>
                      <a:pPr algn="ctr"/>
                      <a:r>
                        <a:rPr lang="en-US"/>
                        <a:t>name</a:t>
                      </a:r>
                      <a:endParaRPr lang="en-US" dirty="0"/>
                    </a:p>
                  </a:txBody>
                  <a:tcPr/>
                </a:tc>
                <a:extLst>
                  <a:ext uri="{0D108BD9-81ED-4DB2-BD59-A6C34878D82A}">
                    <a16:rowId xmlns:a16="http://schemas.microsoft.com/office/drawing/2014/main" val="177202676"/>
                  </a:ext>
                </a:extLst>
              </a:tr>
              <a:tr h="469171">
                <a:tc>
                  <a:txBody>
                    <a:bodyPr/>
                    <a:lstStyle/>
                    <a:p>
                      <a:pPr algn="ctr"/>
                      <a:r>
                        <a:rPr lang="en-US"/>
                        <a:t>10484</a:t>
                      </a:r>
                      <a:endParaRPr lang="en-US" dirty="0"/>
                    </a:p>
                  </a:txBody>
                  <a:tcPr/>
                </a:tc>
                <a:tc>
                  <a:txBody>
                    <a:bodyPr/>
                    <a:lstStyle/>
                    <a:p>
                      <a:pPr algn="ctr"/>
                      <a:r>
                        <a:rPr lang="en-US"/>
                        <a:t>Ayah</a:t>
                      </a:r>
                      <a:endParaRPr lang="en-US" dirty="0"/>
                    </a:p>
                  </a:txBody>
                  <a:tcPr/>
                </a:tc>
                <a:extLst>
                  <a:ext uri="{0D108BD9-81ED-4DB2-BD59-A6C34878D82A}">
                    <a16:rowId xmlns:a16="http://schemas.microsoft.com/office/drawing/2014/main" val="3345119374"/>
                  </a:ext>
                </a:extLst>
              </a:tr>
              <a:tr h="469171">
                <a:tc>
                  <a:txBody>
                    <a:bodyPr/>
                    <a:lstStyle/>
                    <a:p>
                      <a:pPr algn="ctr"/>
                      <a:r>
                        <a:rPr lang="en-US"/>
                        <a:t>11728</a:t>
                      </a:r>
                      <a:endParaRPr lang="en-US" dirty="0"/>
                    </a:p>
                  </a:txBody>
                  <a:tcPr/>
                </a:tc>
                <a:tc>
                  <a:txBody>
                    <a:bodyPr/>
                    <a:lstStyle/>
                    <a:p>
                      <a:pPr algn="ctr"/>
                      <a:r>
                        <a:rPr lang="en-US"/>
                        <a:t>Spot</a:t>
                      </a:r>
                      <a:endParaRPr lang="en-US" dirty="0"/>
                    </a:p>
                  </a:txBody>
                  <a:tcPr/>
                </a:tc>
                <a:extLst>
                  <a:ext uri="{0D108BD9-81ED-4DB2-BD59-A6C34878D82A}">
                    <a16:rowId xmlns:a16="http://schemas.microsoft.com/office/drawing/2014/main" val="830354343"/>
                  </a:ext>
                </a:extLst>
              </a:tr>
              <a:tr h="469171">
                <a:tc>
                  <a:txBody>
                    <a:bodyPr/>
                    <a:lstStyle/>
                    <a:p>
                      <a:pPr algn="ctr"/>
                      <a:r>
                        <a:rPr lang="en-US"/>
                        <a:t>11729</a:t>
                      </a:r>
                      <a:endParaRPr lang="en-US" dirty="0"/>
                    </a:p>
                  </a:txBody>
                  <a:tcPr/>
                </a:tc>
                <a:tc>
                  <a:txBody>
                    <a:bodyPr/>
                    <a:lstStyle/>
                    <a:p>
                      <a:pPr algn="ctr"/>
                      <a:r>
                        <a:rPr lang="en-US"/>
                        <a:t>Tiger</a:t>
                      </a:r>
                      <a:endParaRPr lang="en-US" dirty="0"/>
                    </a:p>
                  </a:txBody>
                  <a:tcPr/>
                </a:tc>
                <a:extLst>
                  <a:ext uri="{0D108BD9-81ED-4DB2-BD59-A6C34878D82A}">
                    <a16:rowId xmlns:a16="http://schemas.microsoft.com/office/drawing/2014/main" val="3788431440"/>
                  </a:ext>
                </a:extLst>
              </a:tr>
              <a:tr h="469171">
                <a:tc>
                  <a:txBody>
                    <a:bodyPr/>
                    <a:lstStyle/>
                    <a:p>
                      <a:pPr algn="ctr"/>
                      <a:r>
                        <a:rPr lang="en-US"/>
                        <a:t>11732</a:t>
                      </a:r>
                      <a:endParaRPr lang="en-US" dirty="0"/>
                    </a:p>
                  </a:txBody>
                  <a:tcPr/>
                </a:tc>
                <a:tc>
                  <a:txBody>
                    <a:bodyPr/>
                    <a:lstStyle/>
                    <a:p>
                      <a:pPr algn="ctr"/>
                      <a:r>
                        <a:rPr lang="en-US"/>
                        <a:t>Mabel</a:t>
                      </a:r>
                      <a:endParaRPr lang="en-US" dirty="0"/>
                    </a:p>
                  </a:txBody>
                  <a:tcPr/>
                </a:tc>
                <a:extLst>
                  <a:ext uri="{0D108BD9-81ED-4DB2-BD59-A6C34878D82A}">
                    <a16:rowId xmlns:a16="http://schemas.microsoft.com/office/drawing/2014/main" val="363719993"/>
                  </a:ext>
                </a:extLst>
              </a:tr>
              <a:tr h="469171">
                <a:tc>
                  <a:txBody>
                    <a:bodyPr/>
                    <a:lstStyle/>
                    <a:p>
                      <a:pPr algn="ctr"/>
                      <a:r>
                        <a:rPr lang="en-US"/>
                        <a:t>11734</a:t>
                      </a:r>
                      <a:endParaRPr lang="en-US" dirty="0"/>
                    </a:p>
                  </a:txBody>
                  <a:tcPr/>
                </a:tc>
                <a:tc>
                  <a:txBody>
                    <a:bodyPr/>
                    <a:lstStyle/>
                    <a:p>
                      <a:pPr algn="ctr"/>
                      <a:r>
                        <a:rPr lang="en-US"/>
                        <a:t>Rick</a:t>
                      </a:r>
                      <a:endParaRPr lang="en-US" dirty="0"/>
                    </a:p>
                  </a:txBody>
                  <a:tcPr/>
                </a:tc>
                <a:extLst>
                  <a:ext uri="{0D108BD9-81ED-4DB2-BD59-A6C34878D82A}">
                    <a16:rowId xmlns:a16="http://schemas.microsoft.com/office/drawing/2014/main" val="829346128"/>
                  </a:ext>
                </a:extLst>
              </a:tr>
              <a:tr h="469171">
                <a:tc>
                  <a:txBody>
                    <a:bodyPr/>
                    <a:lstStyle/>
                    <a:p>
                      <a:pPr algn="ctr"/>
                      <a:r>
                        <a:rPr lang="en-US"/>
                        <a:t>11790</a:t>
                      </a:r>
                      <a:endParaRPr lang="en-US" dirty="0"/>
                    </a:p>
                  </a:txBody>
                  <a:tcPr/>
                </a:tc>
                <a:tc>
                  <a:txBody>
                    <a:bodyPr/>
                    <a:lstStyle/>
                    <a:p>
                      <a:pPr algn="ctr"/>
                      <a:r>
                        <a:rPr lang="en-US"/>
                        <a:t>Jolee</a:t>
                      </a:r>
                      <a:endParaRPr lang="en-US" dirty="0"/>
                    </a:p>
                  </a:txBody>
                  <a:tcPr/>
                </a:tc>
                <a:extLst>
                  <a:ext uri="{0D108BD9-81ED-4DB2-BD59-A6C34878D82A}">
                    <a16:rowId xmlns:a16="http://schemas.microsoft.com/office/drawing/2014/main" val="1650828109"/>
                  </a:ext>
                </a:extLst>
              </a:tr>
            </a:tbl>
          </a:graphicData>
        </a:graphic>
      </p:graphicFrame>
      <p:graphicFrame>
        <p:nvGraphicFramePr>
          <p:cNvPr id="6" name="Table 5">
            <a:extLst>
              <a:ext uri="{FF2B5EF4-FFF2-40B4-BE49-F238E27FC236}">
                <a16:creationId xmlns:a16="http://schemas.microsoft.com/office/drawing/2014/main" id="{7AEE12A9-AC05-79EA-4929-717D059E41D2}"/>
              </a:ext>
            </a:extLst>
          </p:cNvPr>
          <p:cNvGraphicFramePr>
            <a:graphicFrameLocks noGrp="1"/>
          </p:cNvGraphicFramePr>
          <p:nvPr>
            <p:extLst>
              <p:ext uri="{D42A27DB-BD31-4B8C-83A1-F6EECF244321}">
                <p14:modId xmlns:p14="http://schemas.microsoft.com/office/powerpoint/2010/main" val="809279343"/>
              </p:ext>
            </p:extLst>
          </p:nvPr>
        </p:nvGraphicFramePr>
        <p:xfrm>
          <a:off x="3000189" y="1121336"/>
          <a:ext cx="4064001" cy="4838139"/>
        </p:xfrm>
        <a:graphic>
          <a:graphicData uri="http://schemas.openxmlformats.org/drawingml/2006/table">
            <a:tbl>
              <a:tblPr firstRow="1" bandRow="1">
                <a:tableStyleId>{073A0DAA-6AF3-43AB-8588-CEC1D06C72B9}</a:tableStyleId>
              </a:tblPr>
              <a:tblGrid>
                <a:gridCol w="1354667">
                  <a:extLst>
                    <a:ext uri="{9D8B030D-6E8A-4147-A177-3AD203B41FA5}">
                      <a16:colId xmlns:a16="http://schemas.microsoft.com/office/drawing/2014/main" val="3202350013"/>
                    </a:ext>
                  </a:extLst>
                </a:gridCol>
                <a:gridCol w="1354667">
                  <a:extLst>
                    <a:ext uri="{9D8B030D-6E8A-4147-A177-3AD203B41FA5}">
                      <a16:colId xmlns:a16="http://schemas.microsoft.com/office/drawing/2014/main" val="1972119978"/>
                    </a:ext>
                  </a:extLst>
                </a:gridCol>
                <a:gridCol w="1354667">
                  <a:extLst>
                    <a:ext uri="{9D8B030D-6E8A-4147-A177-3AD203B41FA5}">
                      <a16:colId xmlns:a16="http://schemas.microsoft.com/office/drawing/2014/main" val="2054601429"/>
                    </a:ext>
                  </a:extLst>
                </a:gridCol>
              </a:tblGrid>
              <a:tr h="537571">
                <a:tc>
                  <a:txBody>
                    <a:bodyPr/>
                    <a:lstStyle/>
                    <a:p>
                      <a:pPr algn="ctr"/>
                      <a:r>
                        <a:rPr lang="en-US"/>
                        <a:t>id</a:t>
                      </a:r>
                      <a:endParaRPr lang="en-US" dirty="0"/>
                    </a:p>
                  </a:txBody>
                  <a:tcPr/>
                </a:tc>
                <a:tc>
                  <a:txBody>
                    <a:bodyPr/>
                    <a:lstStyle/>
                    <a:p>
                      <a:pPr algn="ctr"/>
                      <a:r>
                        <a:rPr lang="en-US"/>
                        <a:t>distance</a:t>
                      </a:r>
                      <a:endParaRPr lang="en-US" dirty="0"/>
                    </a:p>
                  </a:txBody>
                  <a:tcPr/>
                </a:tc>
                <a:tc>
                  <a:txBody>
                    <a:bodyPr/>
                    <a:lstStyle/>
                    <a:p>
                      <a:pPr algn="ctr"/>
                      <a:r>
                        <a:rPr lang="en-US"/>
                        <a:t>days</a:t>
                      </a:r>
                      <a:endParaRPr lang="en-US" dirty="0"/>
                    </a:p>
                  </a:txBody>
                  <a:tcPr/>
                </a:tc>
                <a:extLst>
                  <a:ext uri="{0D108BD9-81ED-4DB2-BD59-A6C34878D82A}">
                    <a16:rowId xmlns:a16="http://schemas.microsoft.com/office/drawing/2014/main" val="244163515"/>
                  </a:ext>
                </a:extLst>
              </a:tr>
              <a:tr h="537571">
                <a:tc>
                  <a:txBody>
                    <a:bodyPr/>
                    <a:lstStyle/>
                    <a:p>
                      <a:pPr algn="ctr"/>
                      <a:r>
                        <a:rPr lang="en-US"/>
                        <a:t>10484</a:t>
                      </a:r>
                      <a:endParaRPr lang="en-US" dirty="0"/>
                    </a:p>
                  </a:txBody>
                  <a:tcPr/>
                </a:tc>
                <a:tc>
                  <a:txBody>
                    <a:bodyPr/>
                    <a:lstStyle/>
                    <a:p>
                      <a:pPr algn="ctr"/>
                      <a:r>
                        <a:rPr lang="en-US"/>
                        <a:t>1000</a:t>
                      </a:r>
                      <a:endParaRPr lang="en-US" dirty="0"/>
                    </a:p>
                  </a:txBody>
                  <a:tcPr/>
                </a:tc>
                <a:tc>
                  <a:txBody>
                    <a:bodyPr/>
                    <a:lstStyle/>
                    <a:p>
                      <a:pPr algn="ctr"/>
                      <a:r>
                        <a:rPr lang="en-US"/>
                        <a:t>107</a:t>
                      </a:r>
                      <a:endParaRPr lang="en-US" dirty="0"/>
                    </a:p>
                  </a:txBody>
                  <a:tcPr/>
                </a:tc>
                <a:extLst>
                  <a:ext uri="{0D108BD9-81ED-4DB2-BD59-A6C34878D82A}">
                    <a16:rowId xmlns:a16="http://schemas.microsoft.com/office/drawing/2014/main" val="953197063"/>
                  </a:ext>
                </a:extLst>
              </a:tr>
              <a:tr h="537571">
                <a:tc>
                  <a:txBody>
                    <a:bodyPr/>
                    <a:lstStyle/>
                    <a:p>
                      <a:pPr algn="ctr"/>
                      <a:r>
                        <a:rPr lang="en-US"/>
                        <a:t>11728</a:t>
                      </a:r>
                      <a:endParaRPr lang="en-US" dirty="0"/>
                    </a:p>
                  </a:txBody>
                  <a:tcPr/>
                </a:tc>
                <a:tc>
                  <a:txBody>
                    <a:bodyPr/>
                    <a:lstStyle/>
                    <a:p>
                      <a:pPr algn="ctr"/>
                      <a:r>
                        <a:rPr lang="en-US"/>
                        <a:t>1531</a:t>
                      </a:r>
                      <a:endParaRPr lang="en-US" dirty="0"/>
                    </a:p>
                  </a:txBody>
                  <a:tcPr/>
                </a:tc>
                <a:tc>
                  <a:txBody>
                    <a:bodyPr/>
                    <a:lstStyle/>
                    <a:p>
                      <a:pPr algn="ctr"/>
                      <a:r>
                        <a:rPr lang="en-US"/>
                        <a:t>56</a:t>
                      </a:r>
                      <a:endParaRPr lang="en-US" dirty="0"/>
                    </a:p>
                  </a:txBody>
                  <a:tcPr/>
                </a:tc>
                <a:extLst>
                  <a:ext uri="{0D108BD9-81ED-4DB2-BD59-A6C34878D82A}">
                    <a16:rowId xmlns:a16="http://schemas.microsoft.com/office/drawing/2014/main" val="430484373"/>
                  </a:ext>
                </a:extLst>
              </a:tr>
              <a:tr h="537571">
                <a:tc>
                  <a:txBody>
                    <a:bodyPr/>
                    <a:lstStyle/>
                    <a:p>
                      <a:pPr algn="ctr"/>
                      <a:r>
                        <a:rPr lang="en-US"/>
                        <a:t>11729</a:t>
                      </a:r>
                      <a:endParaRPr lang="en-US" dirty="0"/>
                    </a:p>
                  </a:txBody>
                  <a:tcPr/>
                </a:tc>
                <a:tc>
                  <a:txBody>
                    <a:bodyPr/>
                    <a:lstStyle/>
                    <a:p>
                      <a:pPr algn="ctr"/>
                      <a:r>
                        <a:rPr lang="en-US"/>
                        <a:t>1370</a:t>
                      </a:r>
                      <a:endParaRPr lang="en-US" dirty="0"/>
                    </a:p>
                  </a:txBody>
                  <a:tcPr/>
                </a:tc>
                <a:tc>
                  <a:txBody>
                    <a:bodyPr/>
                    <a:lstStyle/>
                    <a:p>
                      <a:pPr algn="ctr"/>
                      <a:r>
                        <a:rPr lang="en-US"/>
                        <a:t>37</a:t>
                      </a:r>
                      <a:endParaRPr lang="en-US" dirty="0"/>
                    </a:p>
                  </a:txBody>
                  <a:tcPr/>
                </a:tc>
                <a:extLst>
                  <a:ext uri="{0D108BD9-81ED-4DB2-BD59-A6C34878D82A}">
                    <a16:rowId xmlns:a16="http://schemas.microsoft.com/office/drawing/2014/main" val="1055176371"/>
                  </a:ext>
                </a:extLst>
              </a:tr>
              <a:tr h="537571">
                <a:tc>
                  <a:txBody>
                    <a:bodyPr/>
                    <a:lstStyle/>
                    <a:p>
                      <a:pPr algn="ctr"/>
                      <a:r>
                        <a:rPr lang="en-US"/>
                        <a:t>11732</a:t>
                      </a:r>
                      <a:endParaRPr lang="en-US" dirty="0"/>
                    </a:p>
                  </a:txBody>
                  <a:tcPr/>
                </a:tc>
                <a:tc>
                  <a:txBody>
                    <a:bodyPr/>
                    <a:lstStyle/>
                    <a:p>
                      <a:pPr algn="ctr"/>
                      <a:r>
                        <a:rPr lang="en-US"/>
                        <a:t>1622</a:t>
                      </a:r>
                      <a:endParaRPr lang="en-US" dirty="0"/>
                    </a:p>
                  </a:txBody>
                  <a:tcPr/>
                </a:tc>
                <a:tc>
                  <a:txBody>
                    <a:bodyPr/>
                    <a:lstStyle/>
                    <a:p>
                      <a:pPr algn="ctr"/>
                      <a:r>
                        <a:rPr lang="en-US"/>
                        <a:t>62</a:t>
                      </a:r>
                      <a:endParaRPr lang="en-US" dirty="0"/>
                    </a:p>
                  </a:txBody>
                  <a:tcPr/>
                </a:tc>
                <a:extLst>
                  <a:ext uri="{0D108BD9-81ED-4DB2-BD59-A6C34878D82A}">
                    <a16:rowId xmlns:a16="http://schemas.microsoft.com/office/drawing/2014/main" val="3183826236"/>
                  </a:ext>
                </a:extLst>
              </a:tr>
              <a:tr h="537571">
                <a:tc>
                  <a:txBody>
                    <a:bodyPr/>
                    <a:lstStyle/>
                    <a:p>
                      <a:pPr algn="ctr"/>
                      <a:r>
                        <a:rPr lang="en-US"/>
                        <a:t>11734</a:t>
                      </a:r>
                      <a:endParaRPr lang="en-US" dirty="0"/>
                    </a:p>
                  </a:txBody>
                  <a:tcPr/>
                </a:tc>
                <a:tc>
                  <a:txBody>
                    <a:bodyPr/>
                    <a:lstStyle/>
                    <a:p>
                      <a:pPr algn="ctr"/>
                      <a:r>
                        <a:rPr lang="en-US"/>
                        <a:t>1491</a:t>
                      </a:r>
                      <a:endParaRPr lang="en-US" dirty="0"/>
                    </a:p>
                  </a:txBody>
                  <a:tcPr/>
                </a:tc>
                <a:tc>
                  <a:txBody>
                    <a:bodyPr/>
                    <a:lstStyle/>
                    <a:p>
                      <a:pPr algn="ctr"/>
                      <a:r>
                        <a:rPr lang="en-US"/>
                        <a:t>58</a:t>
                      </a:r>
                      <a:endParaRPr lang="en-US" dirty="0"/>
                    </a:p>
                  </a:txBody>
                  <a:tcPr/>
                </a:tc>
                <a:extLst>
                  <a:ext uri="{0D108BD9-81ED-4DB2-BD59-A6C34878D82A}">
                    <a16:rowId xmlns:a16="http://schemas.microsoft.com/office/drawing/2014/main" val="2485672923"/>
                  </a:ext>
                </a:extLst>
              </a:tr>
              <a:tr h="537571">
                <a:tc>
                  <a:txBody>
                    <a:bodyPr/>
                    <a:lstStyle/>
                    <a:p>
                      <a:pPr algn="ctr"/>
                      <a:r>
                        <a:rPr lang="en-US"/>
                        <a:t>11735</a:t>
                      </a:r>
                      <a:endParaRPr lang="en-US" dirty="0"/>
                    </a:p>
                  </a:txBody>
                  <a:tcPr/>
                </a:tc>
                <a:tc>
                  <a:txBody>
                    <a:bodyPr/>
                    <a:lstStyle/>
                    <a:p>
                      <a:pPr algn="ctr"/>
                      <a:r>
                        <a:rPr lang="en-US"/>
                        <a:t>2723</a:t>
                      </a:r>
                      <a:endParaRPr lang="en-US" dirty="0"/>
                    </a:p>
                  </a:txBody>
                  <a:tcPr/>
                </a:tc>
                <a:tc>
                  <a:txBody>
                    <a:bodyPr/>
                    <a:lstStyle/>
                    <a:p>
                      <a:pPr algn="ctr"/>
                      <a:r>
                        <a:rPr lang="en-US"/>
                        <a:t>82</a:t>
                      </a:r>
                      <a:endParaRPr lang="en-US" dirty="0"/>
                    </a:p>
                  </a:txBody>
                  <a:tcPr/>
                </a:tc>
                <a:extLst>
                  <a:ext uri="{0D108BD9-81ED-4DB2-BD59-A6C34878D82A}">
                    <a16:rowId xmlns:a16="http://schemas.microsoft.com/office/drawing/2014/main" val="2489071975"/>
                  </a:ext>
                </a:extLst>
              </a:tr>
              <a:tr h="537571">
                <a:tc>
                  <a:txBody>
                    <a:bodyPr/>
                    <a:lstStyle/>
                    <a:p>
                      <a:pPr algn="ctr"/>
                      <a:r>
                        <a:rPr lang="en-US"/>
                        <a:t>11736</a:t>
                      </a:r>
                      <a:endParaRPr lang="en-US" dirty="0"/>
                    </a:p>
                  </a:txBody>
                  <a:tcPr/>
                </a:tc>
                <a:tc>
                  <a:txBody>
                    <a:bodyPr/>
                    <a:lstStyle/>
                    <a:p>
                      <a:pPr algn="ctr"/>
                      <a:r>
                        <a:rPr lang="en-US"/>
                        <a:t>1571</a:t>
                      </a:r>
                      <a:endParaRPr lang="en-US" dirty="0"/>
                    </a:p>
                  </a:txBody>
                  <a:tcPr/>
                </a:tc>
                <a:tc>
                  <a:txBody>
                    <a:bodyPr/>
                    <a:lstStyle/>
                    <a:p>
                      <a:pPr algn="ctr"/>
                      <a:r>
                        <a:rPr lang="en-US"/>
                        <a:t>52</a:t>
                      </a:r>
                      <a:endParaRPr lang="en-US" dirty="0"/>
                    </a:p>
                  </a:txBody>
                  <a:tcPr/>
                </a:tc>
                <a:extLst>
                  <a:ext uri="{0D108BD9-81ED-4DB2-BD59-A6C34878D82A}">
                    <a16:rowId xmlns:a16="http://schemas.microsoft.com/office/drawing/2014/main" val="346555738"/>
                  </a:ext>
                </a:extLst>
              </a:tr>
              <a:tr h="537571">
                <a:tc>
                  <a:txBody>
                    <a:bodyPr/>
                    <a:lstStyle/>
                    <a:p>
                      <a:pPr algn="ctr"/>
                      <a:r>
                        <a:rPr lang="en-US"/>
                        <a:t>11737</a:t>
                      </a:r>
                      <a:endParaRPr lang="en-US" dirty="0"/>
                    </a:p>
                  </a:txBody>
                  <a:tcPr/>
                </a:tc>
                <a:tc>
                  <a:txBody>
                    <a:bodyPr/>
                    <a:lstStyle/>
                    <a:p>
                      <a:pPr algn="ctr"/>
                      <a:r>
                        <a:rPr lang="en-US"/>
                        <a:t>1957</a:t>
                      </a:r>
                      <a:endParaRPr lang="en-US" dirty="0"/>
                    </a:p>
                  </a:txBody>
                  <a:tcPr/>
                </a:tc>
                <a:tc>
                  <a:txBody>
                    <a:bodyPr/>
                    <a:lstStyle/>
                    <a:p>
                      <a:pPr algn="ctr"/>
                      <a:r>
                        <a:rPr lang="en-US"/>
                        <a:t>92</a:t>
                      </a:r>
                      <a:endParaRPr lang="en-US" dirty="0"/>
                    </a:p>
                  </a:txBody>
                  <a:tcPr/>
                </a:tc>
                <a:extLst>
                  <a:ext uri="{0D108BD9-81ED-4DB2-BD59-A6C34878D82A}">
                    <a16:rowId xmlns:a16="http://schemas.microsoft.com/office/drawing/2014/main" val="3656203182"/>
                  </a:ext>
                </a:extLst>
              </a:tr>
            </a:tbl>
          </a:graphicData>
        </a:graphic>
      </p:graphicFrame>
      <p:sp>
        <p:nvSpPr>
          <p:cNvPr id="7" name="TextBox 6">
            <a:extLst>
              <a:ext uri="{FF2B5EF4-FFF2-40B4-BE49-F238E27FC236}">
                <a16:creationId xmlns:a16="http://schemas.microsoft.com/office/drawing/2014/main" id="{DACD1842-5E06-BFAF-C3D5-30BAAE28BC9A}"/>
              </a:ext>
            </a:extLst>
          </p:cNvPr>
          <p:cNvSpPr txBox="1"/>
          <p:nvPr/>
        </p:nvSpPr>
        <p:spPr>
          <a:xfrm>
            <a:off x="807860" y="1193054"/>
            <a:ext cx="1343670" cy="276999"/>
          </a:xfrm>
          <a:prstGeom prst="rect">
            <a:avLst/>
          </a:prstGeom>
          <a:noFill/>
        </p:spPr>
        <p:txBody>
          <a:bodyPr wrap="square" lIns="0" tIns="0" rIns="0" bIns="0" rtlCol="0">
            <a:spAutoFit/>
          </a:bodyPr>
          <a:lstStyle/>
          <a:p>
            <a:pPr>
              <a:spcBef>
                <a:spcPts val="600"/>
              </a:spcBef>
              <a:buSzPct val="100000"/>
            </a:pPr>
            <a:r>
              <a:rPr lang="en-US" dirty="0">
                <a:solidFill>
                  <a:srgbClr val="313131"/>
                </a:solidFill>
              </a:rPr>
              <a:t>Seal lions</a:t>
            </a:r>
          </a:p>
        </p:txBody>
      </p:sp>
      <p:sp>
        <p:nvSpPr>
          <p:cNvPr id="8" name="TextBox 7">
            <a:extLst>
              <a:ext uri="{FF2B5EF4-FFF2-40B4-BE49-F238E27FC236}">
                <a16:creationId xmlns:a16="http://schemas.microsoft.com/office/drawing/2014/main" id="{104081CA-49D1-15D2-431A-3EEC2347BD6F}"/>
              </a:ext>
            </a:extLst>
          </p:cNvPr>
          <p:cNvSpPr txBox="1"/>
          <p:nvPr/>
        </p:nvSpPr>
        <p:spPr>
          <a:xfrm>
            <a:off x="4550854" y="694307"/>
            <a:ext cx="1343670" cy="276999"/>
          </a:xfrm>
          <a:prstGeom prst="rect">
            <a:avLst/>
          </a:prstGeom>
          <a:noFill/>
        </p:spPr>
        <p:txBody>
          <a:bodyPr wrap="square" lIns="0" tIns="0" rIns="0" bIns="0" rtlCol="0">
            <a:spAutoFit/>
          </a:bodyPr>
          <a:lstStyle/>
          <a:p>
            <a:pPr>
              <a:spcBef>
                <a:spcPts val="600"/>
              </a:spcBef>
              <a:buSzPct val="100000"/>
            </a:pPr>
            <a:r>
              <a:rPr lang="en-US" dirty="0">
                <a:solidFill>
                  <a:srgbClr val="313131"/>
                </a:solidFill>
              </a:rPr>
              <a:t>Migrations</a:t>
            </a:r>
          </a:p>
        </p:txBody>
      </p:sp>
    </p:spTree>
    <p:extLst>
      <p:ext uri="{BB962C8B-B14F-4D97-AF65-F5344CB8AC3E}">
        <p14:creationId xmlns:p14="http://schemas.microsoft.com/office/powerpoint/2010/main" val="259923467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3E7F94B7-05A7-D75D-D957-DC13F040BAEE}"/>
              </a:ext>
            </a:extLst>
          </p:cNvPr>
          <p:cNvGrpSpPr/>
          <p:nvPr/>
        </p:nvGrpSpPr>
        <p:grpSpPr>
          <a:xfrm>
            <a:off x="4922319" y="1361145"/>
            <a:ext cx="5524557" cy="4135710"/>
            <a:chOff x="444776" y="2646763"/>
            <a:chExt cx="5524557" cy="4135710"/>
          </a:xfrm>
        </p:grpSpPr>
        <p:pic>
          <p:nvPicPr>
            <p:cNvPr id="4" name="Picture 2" descr="Module 1 - Introduction to Database and SQL” in “Introduction to Database  Systems” on OpenALG">
              <a:extLst>
                <a:ext uri="{FF2B5EF4-FFF2-40B4-BE49-F238E27FC236}">
                  <a16:creationId xmlns:a16="http://schemas.microsoft.com/office/drawing/2014/main" id="{7AED1CA5-4194-0B4E-6AF0-6E8F978AE215}"/>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93347" y="2646763"/>
              <a:ext cx="5475986" cy="41357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47C1C47-51B8-2B35-9ACF-050F6308D8C6}"/>
                </a:ext>
              </a:extLst>
            </p:cNvPr>
            <p:cNvPicPr>
              <a:picLocks noChangeAspect="1"/>
            </p:cNvPicPr>
            <p:nvPr/>
          </p:nvPicPr>
          <p:blipFill>
            <a:blip r:embed="rId4"/>
            <a:stretch>
              <a:fillRect/>
            </a:stretch>
          </p:blipFill>
          <p:spPr>
            <a:xfrm>
              <a:off x="2174557" y="3657975"/>
              <a:ext cx="1808921" cy="1988689"/>
            </a:xfrm>
            <a:prstGeom prst="rect">
              <a:avLst/>
            </a:prstGeom>
          </p:spPr>
        </p:pic>
        <p:sp>
          <p:nvSpPr>
            <p:cNvPr id="6" name="Rectangle 5">
              <a:extLst>
                <a:ext uri="{FF2B5EF4-FFF2-40B4-BE49-F238E27FC236}">
                  <a16:creationId xmlns:a16="http://schemas.microsoft.com/office/drawing/2014/main" id="{06432B94-166D-D78B-D4AD-67A2E7152110}"/>
                </a:ext>
              </a:extLst>
            </p:cNvPr>
            <p:cNvSpPr/>
            <p:nvPr/>
          </p:nvSpPr>
          <p:spPr bwMode="gray">
            <a:xfrm>
              <a:off x="444776" y="3855674"/>
              <a:ext cx="1808920" cy="1790981"/>
            </a:xfrm>
            <a:prstGeom prst="rect">
              <a:avLst/>
            </a:prstGeom>
            <a:solidFill>
              <a:schemeClr val="bg1"/>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sp>
          <p:nvSpPr>
            <p:cNvPr id="7" name="TextBox 6">
              <a:extLst>
                <a:ext uri="{FF2B5EF4-FFF2-40B4-BE49-F238E27FC236}">
                  <a16:creationId xmlns:a16="http://schemas.microsoft.com/office/drawing/2014/main" id="{6D6C2DF4-02D8-8E1B-A87A-FFFF4714698C}"/>
                </a:ext>
              </a:extLst>
            </p:cNvPr>
            <p:cNvSpPr txBox="1"/>
            <p:nvPr/>
          </p:nvSpPr>
          <p:spPr>
            <a:xfrm>
              <a:off x="4170696" y="3732563"/>
              <a:ext cx="384048" cy="246221"/>
            </a:xfrm>
            <a:prstGeom prst="rect">
              <a:avLst/>
            </a:prstGeom>
            <a:solidFill>
              <a:schemeClr val="bg1"/>
            </a:solidFill>
          </p:spPr>
          <p:txBody>
            <a:bodyPr wrap="square" lIns="0" tIns="0" rIns="0" bIns="0" rtlCol="0">
              <a:spAutoFit/>
            </a:bodyPr>
            <a:lstStyle/>
            <a:p>
              <a:pPr>
                <a:spcBef>
                  <a:spcPts val="600"/>
                </a:spcBef>
                <a:buSzPct val="100000"/>
              </a:pPr>
              <a:r>
                <a:rPr lang="en-AU" sz="1600" b="1" dirty="0">
                  <a:solidFill>
                    <a:srgbClr val="313131"/>
                  </a:solidFill>
                </a:rPr>
                <a:t>SQL</a:t>
              </a:r>
              <a:endParaRPr lang="en-AU" b="1" dirty="0">
                <a:solidFill>
                  <a:srgbClr val="313131"/>
                </a:solidFill>
              </a:endParaRPr>
            </a:p>
          </p:txBody>
        </p:sp>
        <p:sp>
          <p:nvSpPr>
            <p:cNvPr id="8" name="TextBox 7">
              <a:extLst>
                <a:ext uri="{FF2B5EF4-FFF2-40B4-BE49-F238E27FC236}">
                  <a16:creationId xmlns:a16="http://schemas.microsoft.com/office/drawing/2014/main" id="{4465C483-981A-1ABF-0789-3FCCF157E29B}"/>
                </a:ext>
              </a:extLst>
            </p:cNvPr>
            <p:cNvSpPr txBox="1"/>
            <p:nvPr/>
          </p:nvSpPr>
          <p:spPr>
            <a:xfrm>
              <a:off x="4162584" y="4591507"/>
              <a:ext cx="384048" cy="246221"/>
            </a:xfrm>
            <a:prstGeom prst="rect">
              <a:avLst/>
            </a:prstGeom>
            <a:solidFill>
              <a:schemeClr val="bg1"/>
            </a:solidFill>
          </p:spPr>
          <p:txBody>
            <a:bodyPr wrap="square" lIns="0" tIns="0" rIns="0" bIns="0" rtlCol="0">
              <a:spAutoFit/>
            </a:bodyPr>
            <a:lstStyle/>
            <a:p>
              <a:pPr>
                <a:spcBef>
                  <a:spcPts val="600"/>
                </a:spcBef>
                <a:buSzPct val="100000"/>
              </a:pPr>
              <a:r>
                <a:rPr lang="en-AU" sz="1600" b="1" dirty="0">
                  <a:solidFill>
                    <a:srgbClr val="313131"/>
                  </a:solidFill>
                </a:rPr>
                <a:t>SQL</a:t>
              </a:r>
              <a:endParaRPr lang="en-AU" b="1" dirty="0">
                <a:solidFill>
                  <a:srgbClr val="313131"/>
                </a:solidFill>
              </a:endParaRPr>
            </a:p>
          </p:txBody>
        </p:sp>
        <p:sp>
          <p:nvSpPr>
            <p:cNvPr id="9" name="TextBox 8">
              <a:extLst>
                <a:ext uri="{FF2B5EF4-FFF2-40B4-BE49-F238E27FC236}">
                  <a16:creationId xmlns:a16="http://schemas.microsoft.com/office/drawing/2014/main" id="{0CA23EDB-D819-A1A5-1D56-14F9D38CB17E}"/>
                </a:ext>
              </a:extLst>
            </p:cNvPr>
            <p:cNvSpPr txBox="1"/>
            <p:nvPr/>
          </p:nvSpPr>
          <p:spPr>
            <a:xfrm>
              <a:off x="4162584" y="5421999"/>
              <a:ext cx="384048" cy="246221"/>
            </a:xfrm>
            <a:prstGeom prst="rect">
              <a:avLst/>
            </a:prstGeom>
            <a:solidFill>
              <a:schemeClr val="bg1"/>
            </a:solidFill>
          </p:spPr>
          <p:txBody>
            <a:bodyPr wrap="square" lIns="0" tIns="0" rIns="0" bIns="0" rtlCol="0">
              <a:spAutoFit/>
            </a:bodyPr>
            <a:lstStyle/>
            <a:p>
              <a:pPr>
                <a:spcBef>
                  <a:spcPts val="600"/>
                </a:spcBef>
                <a:buSzPct val="100000"/>
              </a:pPr>
              <a:r>
                <a:rPr lang="en-AU" sz="1600" b="1" dirty="0">
                  <a:solidFill>
                    <a:srgbClr val="313131"/>
                  </a:solidFill>
                </a:rPr>
                <a:t>SQL</a:t>
              </a:r>
              <a:endParaRPr lang="en-AU" b="1" dirty="0">
                <a:solidFill>
                  <a:srgbClr val="313131"/>
                </a:solidFill>
              </a:endParaRPr>
            </a:p>
          </p:txBody>
        </p:sp>
      </p:grpSp>
      <p:sp>
        <p:nvSpPr>
          <p:cNvPr id="10" name="TextBox 9">
            <a:extLst>
              <a:ext uri="{FF2B5EF4-FFF2-40B4-BE49-F238E27FC236}">
                <a16:creationId xmlns:a16="http://schemas.microsoft.com/office/drawing/2014/main" id="{F11ED9F9-B69D-4944-E5FE-35E3C4534B92}"/>
              </a:ext>
            </a:extLst>
          </p:cNvPr>
          <p:cNvSpPr txBox="1"/>
          <p:nvPr/>
        </p:nvSpPr>
        <p:spPr>
          <a:xfrm>
            <a:off x="320114" y="2235622"/>
            <a:ext cx="6144768" cy="2262158"/>
          </a:xfrm>
          <a:prstGeom prst="rect">
            <a:avLst/>
          </a:prstGeom>
          <a:noFill/>
        </p:spPr>
        <p:txBody>
          <a:bodyPr wrap="square">
            <a:spAutoFit/>
          </a:bodyPr>
          <a:lstStyle/>
          <a:p>
            <a:pPr marL="285750" indent="-285750">
              <a:spcBef>
                <a:spcPts val="600"/>
              </a:spcBef>
              <a:buSzPct val="100000"/>
              <a:buFont typeface="Arial" panose="020B0604020202020204" pitchFamily="34" charset="0"/>
              <a:buChar char="•"/>
            </a:pPr>
            <a:r>
              <a:rPr lang="en-AU" dirty="0">
                <a:solidFill>
                  <a:srgbClr val="313131"/>
                </a:solidFill>
              </a:rPr>
              <a:t>SQL is used to:</a:t>
            </a:r>
          </a:p>
          <a:p>
            <a:pPr marL="742950" lvl="1" indent="-285750">
              <a:spcBef>
                <a:spcPts val="600"/>
              </a:spcBef>
              <a:buSzPct val="100000"/>
              <a:buFont typeface="Arial" panose="020B0604020202020204" pitchFamily="34" charset="0"/>
              <a:buChar char="•"/>
            </a:pPr>
            <a:r>
              <a:rPr lang="en-AU" dirty="0">
                <a:solidFill>
                  <a:srgbClr val="313131"/>
                </a:solidFill>
              </a:rPr>
              <a:t>Query (question or retrieve) information stored in a </a:t>
            </a:r>
            <a:r>
              <a:rPr lang="en-AU" b="1" dirty="0">
                <a:solidFill>
                  <a:srgbClr val="313131"/>
                </a:solidFill>
              </a:rPr>
              <a:t>database</a:t>
            </a:r>
            <a:r>
              <a:rPr lang="en-AU" dirty="0">
                <a:solidFill>
                  <a:srgbClr val="313131"/>
                </a:solidFill>
              </a:rPr>
              <a:t>.</a:t>
            </a:r>
          </a:p>
          <a:p>
            <a:pPr marL="660400" lvl="1" indent="-203200">
              <a:spcBef>
                <a:spcPts val="600"/>
              </a:spcBef>
              <a:buSzPct val="100000"/>
              <a:buFont typeface="Arial"/>
              <a:buChar char="•"/>
            </a:pPr>
            <a:r>
              <a:rPr lang="en-AU" dirty="0">
                <a:solidFill>
                  <a:srgbClr val="313131"/>
                </a:solidFill>
              </a:rPr>
              <a:t>Insert, Update and Delete records (information) in a </a:t>
            </a:r>
            <a:r>
              <a:rPr lang="en-AU" b="1" dirty="0">
                <a:solidFill>
                  <a:srgbClr val="313131"/>
                </a:solidFill>
              </a:rPr>
              <a:t>database</a:t>
            </a:r>
            <a:r>
              <a:rPr lang="en-AU" dirty="0">
                <a:solidFill>
                  <a:srgbClr val="313131"/>
                </a:solidFill>
              </a:rPr>
              <a:t>.</a:t>
            </a:r>
          </a:p>
          <a:p>
            <a:pPr marL="660400" lvl="1" indent="-203200">
              <a:spcBef>
                <a:spcPts val="600"/>
              </a:spcBef>
              <a:buSzPct val="100000"/>
              <a:buFont typeface="Arial"/>
              <a:buChar char="•"/>
            </a:pPr>
            <a:r>
              <a:rPr lang="en-AU" dirty="0">
                <a:solidFill>
                  <a:srgbClr val="313131"/>
                </a:solidFill>
              </a:rPr>
              <a:t>Backup Data or export it for use in other tools such as Excel. </a:t>
            </a:r>
            <a:endParaRPr lang="en-AU" dirty="0"/>
          </a:p>
        </p:txBody>
      </p:sp>
      <p:sp>
        <p:nvSpPr>
          <p:cNvPr id="11" name="Title 2">
            <a:extLst>
              <a:ext uri="{FF2B5EF4-FFF2-40B4-BE49-F238E27FC236}">
                <a16:creationId xmlns:a16="http://schemas.microsoft.com/office/drawing/2014/main" id="{8AB0A4A6-E9A0-DBEF-547A-AA33BA2B515E}"/>
              </a:ext>
            </a:extLst>
          </p:cNvPr>
          <p:cNvSpPr>
            <a:spLocks noGrp="1"/>
          </p:cNvSpPr>
          <p:nvPr>
            <p:ph type="title"/>
          </p:nvPr>
        </p:nvSpPr>
        <p:spPr>
          <a:xfrm>
            <a:off x="246888" y="203712"/>
            <a:ext cx="11201400" cy="342900"/>
          </a:xfrm>
        </p:spPr>
        <p:txBody>
          <a:bodyPr/>
          <a:lstStyle/>
          <a:p>
            <a:r>
              <a:rPr lang="en-AU" sz="3200" dirty="0"/>
              <a:t>What does SQL do?</a:t>
            </a:r>
          </a:p>
        </p:txBody>
      </p:sp>
    </p:spTree>
    <p:extLst>
      <p:ext uri="{BB962C8B-B14F-4D97-AF65-F5344CB8AC3E}">
        <p14:creationId xmlns:p14="http://schemas.microsoft.com/office/powerpoint/2010/main" val="2152467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3EBC889-9228-FCA0-9BA9-A1815748378F}"/>
              </a:ext>
            </a:extLst>
          </p:cNvPr>
          <p:cNvGraphicFramePr>
            <a:graphicFrameLocks noGrp="1"/>
          </p:cNvGraphicFramePr>
          <p:nvPr>
            <p:extLst>
              <p:ext uri="{D42A27DB-BD31-4B8C-83A1-F6EECF244321}">
                <p14:modId xmlns:p14="http://schemas.microsoft.com/office/powerpoint/2010/main" val="3891278342"/>
              </p:ext>
            </p:extLst>
          </p:nvPr>
        </p:nvGraphicFramePr>
        <p:xfrm>
          <a:off x="2414882" y="1897400"/>
          <a:ext cx="1924036" cy="3284197"/>
        </p:xfrm>
        <a:graphic>
          <a:graphicData uri="http://schemas.openxmlformats.org/drawingml/2006/table">
            <a:tbl>
              <a:tblPr firstRow="1" bandRow="1">
                <a:tableStyleId>{073A0DAA-6AF3-43AB-8588-CEC1D06C72B9}</a:tableStyleId>
              </a:tblPr>
              <a:tblGrid>
                <a:gridCol w="962018">
                  <a:extLst>
                    <a:ext uri="{9D8B030D-6E8A-4147-A177-3AD203B41FA5}">
                      <a16:colId xmlns:a16="http://schemas.microsoft.com/office/drawing/2014/main" val="3390377787"/>
                    </a:ext>
                  </a:extLst>
                </a:gridCol>
                <a:gridCol w="962018">
                  <a:extLst>
                    <a:ext uri="{9D8B030D-6E8A-4147-A177-3AD203B41FA5}">
                      <a16:colId xmlns:a16="http://schemas.microsoft.com/office/drawing/2014/main" val="2158609913"/>
                    </a:ext>
                  </a:extLst>
                </a:gridCol>
              </a:tblGrid>
              <a:tr h="469171">
                <a:tc>
                  <a:txBody>
                    <a:bodyPr/>
                    <a:lstStyle/>
                    <a:p>
                      <a:pPr algn="ctr"/>
                      <a:r>
                        <a:rPr lang="en-US"/>
                        <a:t>id</a:t>
                      </a:r>
                      <a:endParaRPr lang="en-US" dirty="0"/>
                    </a:p>
                  </a:txBody>
                  <a:tcPr>
                    <a:solidFill>
                      <a:srgbClr val="007680"/>
                    </a:solidFill>
                  </a:tcPr>
                </a:tc>
                <a:tc>
                  <a:txBody>
                    <a:bodyPr/>
                    <a:lstStyle/>
                    <a:p>
                      <a:pPr algn="ctr"/>
                      <a:r>
                        <a:rPr lang="en-US"/>
                        <a:t>name</a:t>
                      </a:r>
                      <a:endParaRPr lang="en-US" dirty="0"/>
                    </a:p>
                  </a:txBody>
                  <a:tcPr/>
                </a:tc>
                <a:extLst>
                  <a:ext uri="{0D108BD9-81ED-4DB2-BD59-A6C34878D82A}">
                    <a16:rowId xmlns:a16="http://schemas.microsoft.com/office/drawing/2014/main" val="177202676"/>
                  </a:ext>
                </a:extLst>
              </a:tr>
              <a:tr h="469171">
                <a:tc>
                  <a:txBody>
                    <a:bodyPr/>
                    <a:lstStyle/>
                    <a:p>
                      <a:pPr algn="ctr"/>
                      <a:r>
                        <a:rPr lang="en-US"/>
                        <a:t>10484</a:t>
                      </a:r>
                      <a:endParaRPr lang="en-US" dirty="0"/>
                    </a:p>
                  </a:txBody>
                  <a:tcPr>
                    <a:solidFill>
                      <a:srgbClr val="007680"/>
                    </a:solidFill>
                  </a:tcPr>
                </a:tc>
                <a:tc>
                  <a:txBody>
                    <a:bodyPr/>
                    <a:lstStyle/>
                    <a:p>
                      <a:pPr algn="ctr"/>
                      <a:r>
                        <a:rPr lang="en-US"/>
                        <a:t>Ayah</a:t>
                      </a:r>
                      <a:endParaRPr lang="en-US" dirty="0"/>
                    </a:p>
                  </a:txBody>
                  <a:tcPr/>
                </a:tc>
                <a:extLst>
                  <a:ext uri="{0D108BD9-81ED-4DB2-BD59-A6C34878D82A}">
                    <a16:rowId xmlns:a16="http://schemas.microsoft.com/office/drawing/2014/main" val="3345119374"/>
                  </a:ext>
                </a:extLst>
              </a:tr>
              <a:tr h="469171">
                <a:tc>
                  <a:txBody>
                    <a:bodyPr/>
                    <a:lstStyle/>
                    <a:p>
                      <a:pPr algn="ctr"/>
                      <a:r>
                        <a:rPr lang="en-US"/>
                        <a:t>11728</a:t>
                      </a:r>
                      <a:endParaRPr lang="en-US" dirty="0"/>
                    </a:p>
                  </a:txBody>
                  <a:tcPr>
                    <a:solidFill>
                      <a:srgbClr val="007680"/>
                    </a:solidFill>
                  </a:tcPr>
                </a:tc>
                <a:tc>
                  <a:txBody>
                    <a:bodyPr/>
                    <a:lstStyle/>
                    <a:p>
                      <a:pPr algn="ctr"/>
                      <a:r>
                        <a:rPr lang="en-US"/>
                        <a:t>Spot</a:t>
                      </a:r>
                      <a:endParaRPr lang="en-US" dirty="0"/>
                    </a:p>
                  </a:txBody>
                  <a:tcPr/>
                </a:tc>
                <a:extLst>
                  <a:ext uri="{0D108BD9-81ED-4DB2-BD59-A6C34878D82A}">
                    <a16:rowId xmlns:a16="http://schemas.microsoft.com/office/drawing/2014/main" val="830354343"/>
                  </a:ext>
                </a:extLst>
              </a:tr>
              <a:tr h="469171">
                <a:tc>
                  <a:txBody>
                    <a:bodyPr/>
                    <a:lstStyle/>
                    <a:p>
                      <a:pPr algn="ctr"/>
                      <a:r>
                        <a:rPr lang="en-US"/>
                        <a:t>11729</a:t>
                      </a:r>
                      <a:endParaRPr lang="en-US" dirty="0"/>
                    </a:p>
                  </a:txBody>
                  <a:tcPr>
                    <a:solidFill>
                      <a:srgbClr val="007680"/>
                    </a:solidFill>
                  </a:tcPr>
                </a:tc>
                <a:tc>
                  <a:txBody>
                    <a:bodyPr/>
                    <a:lstStyle/>
                    <a:p>
                      <a:pPr algn="ctr"/>
                      <a:r>
                        <a:rPr lang="en-US"/>
                        <a:t>Tiger</a:t>
                      </a:r>
                      <a:endParaRPr lang="en-US" dirty="0"/>
                    </a:p>
                  </a:txBody>
                  <a:tcPr/>
                </a:tc>
                <a:extLst>
                  <a:ext uri="{0D108BD9-81ED-4DB2-BD59-A6C34878D82A}">
                    <a16:rowId xmlns:a16="http://schemas.microsoft.com/office/drawing/2014/main" val="3788431440"/>
                  </a:ext>
                </a:extLst>
              </a:tr>
              <a:tr h="469171">
                <a:tc>
                  <a:txBody>
                    <a:bodyPr/>
                    <a:lstStyle/>
                    <a:p>
                      <a:pPr algn="ctr"/>
                      <a:r>
                        <a:rPr lang="en-US"/>
                        <a:t>11732</a:t>
                      </a:r>
                      <a:endParaRPr lang="en-US" dirty="0"/>
                    </a:p>
                  </a:txBody>
                  <a:tcPr>
                    <a:solidFill>
                      <a:srgbClr val="007680"/>
                    </a:solidFill>
                  </a:tcPr>
                </a:tc>
                <a:tc>
                  <a:txBody>
                    <a:bodyPr/>
                    <a:lstStyle/>
                    <a:p>
                      <a:pPr algn="ctr"/>
                      <a:r>
                        <a:rPr lang="en-US"/>
                        <a:t>Mabel</a:t>
                      </a:r>
                      <a:endParaRPr lang="en-US" dirty="0"/>
                    </a:p>
                  </a:txBody>
                  <a:tcPr/>
                </a:tc>
                <a:extLst>
                  <a:ext uri="{0D108BD9-81ED-4DB2-BD59-A6C34878D82A}">
                    <a16:rowId xmlns:a16="http://schemas.microsoft.com/office/drawing/2014/main" val="363719993"/>
                  </a:ext>
                </a:extLst>
              </a:tr>
              <a:tr h="469171">
                <a:tc>
                  <a:txBody>
                    <a:bodyPr/>
                    <a:lstStyle/>
                    <a:p>
                      <a:pPr algn="ctr"/>
                      <a:r>
                        <a:rPr lang="en-US"/>
                        <a:t>11734</a:t>
                      </a:r>
                      <a:endParaRPr lang="en-US" dirty="0"/>
                    </a:p>
                  </a:txBody>
                  <a:tcPr>
                    <a:solidFill>
                      <a:srgbClr val="007680"/>
                    </a:solidFill>
                  </a:tcPr>
                </a:tc>
                <a:tc>
                  <a:txBody>
                    <a:bodyPr/>
                    <a:lstStyle/>
                    <a:p>
                      <a:pPr algn="ctr"/>
                      <a:r>
                        <a:rPr lang="en-US"/>
                        <a:t>Rick</a:t>
                      </a:r>
                      <a:endParaRPr lang="en-US" dirty="0"/>
                    </a:p>
                  </a:txBody>
                  <a:tcPr/>
                </a:tc>
                <a:extLst>
                  <a:ext uri="{0D108BD9-81ED-4DB2-BD59-A6C34878D82A}">
                    <a16:rowId xmlns:a16="http://schemas.microsoft.com/office/drawing/2014/main" val="829346128"/>
                  </a:ext>
                </a:extLst>
              </a:tr>
              <a:tr h="469171">
                <a:tc>
                  <a:txBody>
                    <a:bodyPr/>
                    <a:lstStyle/>
                    <a:p>
                      <a:pPr algn="ctr"/>
                      <a:r>
                        <a:rPr lang="en-US"/>
                        <a:t>11790</a:t>
                      </a:r>
                      <a:endParaRPr lang="en-US" dirty="0"/>
                    </a:p>
                  </a:txBody>
                  <a:tcPr>
                    <a:solidFill>
                      <a:srgbClr val="007680"/>
                    </a:solidFill>
                  </a:tcPr>
                </a:tc>
                <a:tc>
                  <a:txBody>
                    <a:bodyPr/>
                    <a:lstStyle/>
                    <a:p>
                      <a:pPr algn="ctr"/>
                      <a:r>
                        <a:rPr lang="en-US"/>
                        <a:t>Jolee</a:t>
                      </a:r>
                      <a:endParaRPr lang="en-US" dirty="0"/>
                    </a:p>
                  </a:txBody>
                  <a:tcPr/>
                </a:tc>
                <a:extLst>
                  <a:ext uri="{0D108BD9-81ED-4DB2-BD59-A6C34878D82A}">
                    <a16:rowId xmlns:a16="http://schemas.microsoft.com/office/drawing/2014/main" val="1650828109"/>
                  </a:ext>
                </a:extLst>
              </a:tr>
            </a:tbl>
          </a:graphicData>
        </a:graphic>
      </p:graphicFrame>
      <p:graphicFrame>
        <p:nvGraphicFramePr>
          <p:cNvPr id="4" name="Table 3">
            <a:extLst>
              <a:ext uri="{FF2B5EF4-FFF2-40B4-BE49-F238E27FC236}">
                <a16:creationId xmlns:a16="http://schemas.microsoft.com/office/drawing/2014/main" id="{910F6381-DCA5-7399-679C-E8AB04681964}"/>
              </a:ext>
            </a:extLst>
          </p:cNvPr>
          <p:cNvGraphicFramePr>
            <a:graphicFrameLocks noGrp="1"/>
          </p:cNvGraphicFramePr>
          <p:nvPr>
            <p:extLst>
              <p:ext uri="{D42A27DB-BD31-4B8C-83A1-F6EECF244321}">
                <p14:modId xmlns:p14="http://schemas.microsoft.com/office/powerpoint/2010/main" val="3816328262"/>
              </p:ext>
            </p:extLst>
          </p:nvPr>
        </p:nvGraphicFramePr>
        <p:xfrm>
          <a:off x="5187577" y="1282700"/>
          <a:ext cx="4064001" cy="4838139"/>
        </p:xfrm>
        <a:graphic>
          <a:graphicData uri="http://schemas.openxmlformats.org/drawingml/2006/table">
            <a:tbl>
              <a:tblPr firstRow="1" bandRow="1">
                <a:tableStyleId>{073A0DAA-6AF3-43AB-8588-CEC1D06C72B9}</a:tableStyleId>
              </a:tblPr>
              <a:tblGrid>
                <a:gridCol w="1354667">
                  <a:extLst>
                    <a:ext uri="{9D8B030D-6E8A-4147-A177-3AD203B41FA5}">
                      <a16:colId xmlns:a16="http://schemas.microsoft.com/office/drawing/2014/main" val="3202350013"/>
                    </a:ext>
                  </a:extLst>
                </a:gridCol>
                <a:gridCol w="1354667">
                  <a:extLst>
                    <a:ext uri="{9D8B030D-6E8A-4147-A177-3AD203B41FA5}">
                      <a16:colId xmlns:a16="http://schemas.microsoft.com/office/drawing/2014/main" val="1972119978"/>
                    </a:ext>
                  </a:extLst>
                </a:gridCol>
                <a:gridCol w="1354667">
                  <a:extLst>
                    <a:ext uri="{9D8B030D-6E8A-4147-A177-3AD203B41FA5}">
                      <a16:colId xmlns:a16="http://schemas.microsoft.com/office/drawing/2014/main" val="2054601429"/>
                    </a:ext>
                  </a:extLst>
                </a:gridCol>
              </a:tblGrid>
              <a:tr h="537571">
                <a:tc>
                  <a:txBody>
                    <a:bodyPr/>
                    <a:lstStyle/>
                    <a:p>
                      <a:pPr algn="ctr"/>
                      <a:r>
                        <a:rPr lang="en-US"/>
                        <a:t>id</a:t>
                      </a:r>
                      <a:endParaRPr lang="en-US" dirty="0"/>
                    </a:p>
                  </a:txBody>
                  <a:tcPr>
                    <a:solidFill>
                      <a:srgbClr val="007680"/>
                    </a:solidFill>
                  </a:tcPr>
                </a:tc>
                <a:tc>
                  <a:txBody>
                    <a:bodyPr/>
                    <a:lstStyle/>
                    <a:p>
                      <a:pPr algn="ctr"/>
                      <a:r>
                        <a:rPr lang="en-US"/>
                        <a:t>distance</a:t>
                      </a:r>
                      <a:endParaRPr lang="en-US" dirty="0"/>
                    </a:p>
                  </a:txBody>
                  <a:tcPr/>
                </a:tc>
                <a:tc>
                  <a:txBody>
                    <a:bodyPr/>
                    <a:lstStyle/>
                    <a:p>
                      <a:pPr algn="ctr"/>
                      <a:r>
                        <a:rPr lang="en-US"/>
                        <a:t>days</a:t>
                      </a:r>
                      <a:endParaRPr lang="en-US" dirty="0"/>
                    </a:p>
                  </a:txBody>
                  <a:tcPr/>
                </a:tc>
                <a:extLst>
                  <a:ext uri="{0D108BD9-81ED-4DB2-BD59-A6C34878D82A}">
                    <a16:rowId xmlns:a16="http://schemas.microsoft.com/office/drawing/2014/main" val="244163515"/>
                  </a:ext>
                </a:extLst>
              </a:tr>
              <a:tr h="537571">
                <a:tc>
                  <a:txBody>
                    <a:bodyPr/>
                    <a:lstStyle/>
                    <a:p>
                      <a:pPr algn="ctr"/>
                      <a:r>
                        <a:rPr lang="en-US"/>
                        <a:t>10484</a:t>
                      </a:r>
                      <a:endParaRPr lang="en-US" dirty="0"/>
                    </a:p>
                  </a:txBody>
                  <a:tcPr>
                    <a:solidFill>
                      <a:srgbClr val="007680"/>
                    </a:solidFill>
                  </a:tcPr>
                </a:tc>
                <a:tc>
                  <a:txBody>
                    <a:bodyPr/>
                    <a:lstStyle/>
                    <a:p>
                      <a:pPr algn="ctr"/>
                      <a:r>
                        <a:rPr lang="en-US"/>
                        <a:t>1000</a:t>
                      </a:r>
                      <a:endParaRPr lang="en-US" dirty="0"/>
                    </a:p>
                  </a:txBody>
                  <a:tcPr/>
                </a:tc>
                <a:tc>
                  <a:txBody>
                    <a:bodyPr/>
                    <a:lstStyle/>
                    <a:p>
                      <a:pPr algn="ctr"/>
                      <a:r>
                        <a:rPr lang="en-US"/>
                        <a:t>107</a:t>
                      </a:r>
                      <a:endParaRPr lang="en-US" dirty="0"/>
                    </a:p>
                  </a:txBody>
                  <a:tcPr/>
                </a:tc>
                <a:extLst>
                  <a:ext uri="{0D108BD9-81ED-4DB2-BD59-A6C34878D82A}">
                    <a16:rowId xmlns:a16="http://schemas.microsoft.com/office/drawing/2014/main" val="953197063"/>
                  </a:ext>
                </a:extLst>
              </a:tr>
              <a:tr h="537571">
                <a:tc>
                  <a:txBody>
                    <a:bodyPr/>
                    <a:lstStyle/>
                    <a:p>
                      <a:pPr algn="ctr"/>
                      <a:r>
                        <a:rPr lang="en-US"/>
                        <a:t>11728</a:t>
                      </a:r>
                      <a:endParaRPr lang="en-US" dirty="0"/>
                    </a:p>
                  </a:txBody>
                  <a:tcPr>
                    <a:solidFill>
                      <a:srgbClr val="007680"/>
                    </a:solidFill>
                  </a:tcPr>
                </a:tc>
                <a:tc>
                  <a:txBody>
                    <a:bodyPr/>
                    <a:lstStyle/>
                    <a:p>
                      <a:pPr algn="ctr"/>
                      <a:r>
                        <a:rPr lang="en-US"/>
                        <a:t>1531</a:t>
                      </a:r>
                      <a:endParaRPr lang="en-US" dirty="0"/>
                    </a:p>
                  </a:txBody>
                  <a:tcPr/>
                </a:tc>
                <a:tc>
                  <a:txBody>
                    <a:bodyPr/>
                    <a:lstStyle/>
                    <a:p>
                      <a:pPr algn="ctr"/>
                      <a:r>
                        <a:rPr lang="en-US"/>
                        <a:t>56</a:t>
                      </a:r>
                      <a:endParaRPr lang="en-US" dirty="0"/>
                    </a:p>
                  </a:txBody>
                  <a:tcPr/>
                </a:tc>
                <a:extLst>
                  <a:ext uri="{0D108BD9-81ED-4DB2-BD59-A6C34878D82A}">
                    <a16:rowId xmlns:a16="http://schemas.microsoft.com/office/drawing/2014/main" val="430484373"/>
                  </a:ext>
                </a:extLst>
              </a:tr>
              <a:tr h="537571">
                <a:tc>
                  <a:txBody>
                    <a:bodyPr/>
                    <a:lstStyle/>
                    <a:p>
                      <a:pPr algn="ctr"/>
                      <a:r>
                        <a:rPr lang="en-US"/>
                        <a:t>11729</a:t>
                      </a:r>
                      <a:endParaRPr lang="en-US" dirty="0"/>
                    </a:p>
                  </a:txBody>
                  <a:tcPr>
                    <a:solidFill>
                      <a:srgbClr val="007680"/>
                    </a:solidFill>
                  </a:tcPr>
                </a:tc>
                <a:tc>
                  <a:txBody>
                    <a:bodyPr/>
                    <a:lstStyle/>
                    <a:p>
                      <a:pPr algn="ctr"/>
                      <a:r>
                        <a:rPr lang="en-US"/>
                        <a:t>1370</a:t>
                      </a:r>
                      <a:endParaRPr lang="en-US" dirty="0"/>
                    </a:p>
                  </a:txBody>
                  <a:tcPr/>
                </a:tc>
                <a:tc>
                  <a:txBody>
                    <a:bodyPr/>
                    <a:lstStyle/>
                    <a:p>
                      <a:pPr algn="ctr"/>
                      <a:r>
                        <a:rPr lang="en-US"/>
                        <a:t>37</a:t>
                      </a:r>
                      <a:endParaRPr lang="en-US" dirty="0"/>
                    </a:p>
                  </a:txBody>
                  <a:tcPr/>
                </a:tc>
                <a:extLst>
                  <a:ext uri="{0D108BD9-81ED-4DB2-BD59-A6C34878D82A}">
                    <a16:rowId xmlns:a16="http://schemas.microsoft.com/office/drawing/2014/main" val="1055176371"/>
                  </a:ext>
                </a:extLst>
              </a:tr>
              <a:tr h="537571">
                <a:tc>
                  <a:txBody>
                    <a:bodyPr/>
                    <a:lstStyle/>
                    <a:p>
                      <a:pPr algn="ctr"/>
                      <a:r>
                        <a:rPr lang="en-US"/>
                        <a:t>11732</a:t>
                      </a:r>
                      <a:endParaRPr lang="en-US" dirty="0"/>
                    </a:p>
                  </a:txBody>
                  <a:tcPr>
                    <a:solidFill>
                      <a:srgbClr val="007680"/>
                    </a:solidFill>
                  </a:tcPr>
                </a:tc>
                <a:tc>
                  <a:txBody>
                    <a:bodyPr/>
                    <a:lstStyle/>
                    <a:p>
                      <a:pPr algn="ctr"/>
                      <a:r>
                        <a:rPr lang="en-US"/>
                        <a:t>1622</a:t>
                      </a:r>
                      <a:endParaRPr lang="en-US" dirty="0"/>
                    </a:p>
                  </a:txBody>
                  <a:tcPr/>
                </a:tc>
                <a:tc>
                  <a:txBody>
                    <a:bodyPr/>
                    <a:lstStyle/>
                    <a:p>
                      <a:pPr algn="ctr"/>
                      <a:r>
                        <a:rPr lang="en-US"/>
                        <a:t>62</a:t>
                      </a:r>
                      <a:endParaRPr lang="en-US" dirty="0"/>
                    </a:p>
                  </a:txBody>
                  <a:tcPr/>
                </a:tc>
                <a:extLst>
                  <a:ext uri="{0D108BD9-81ED-4DB2-BD59-A6C34878D82A}">
                    <a16:rowId xmlns:a16="http://schemas.microsoft.com/office/drawing/2014/main" val="3183826236"/>
                  </a:ext>
                </a:extLst>
              </a:tr>
              <a:tr h="537571">
                <a:tc>
                  <a:txBody>
                    <a:bodyPr/>
                    <a:lstStyle/>
                    <a:p>
                      <a:pPr algn="ctr"/>
                      <a:r>
                        <a:rPr lang="en-US"/>
                        <a:t>11734</a:t>
                      </a:r>
                      <a:endParaRPr lang="en-US" dirty="0"/>
                    </a:p>
                  </a:txBody>
                  <a:tcPr>
                    <a:solidFill>
                      <a:srgbClr val="007680"/>
                    </a:solidFill>
                  </a:tcPr>
                </a:tc>
                <a:tc>
                  <a:txBody>
                    <a:bodyPr/>
                    <a:lstStyle/>
                    <a:p>
                      <a:pPr algn="ctr"/>
                      <a:r>
                        <a:rPr lang="en-US"/>
                        <a:t>1491</a:t>
                      </a:r>
                      <a:endParaRPr lang="en-US" dirty="0"/>
                    </a:p>
                  </a:txBody>
                  <a:tcPr/>
                </a:tc>
                <a:tc>
                  <a:txBody>
                    <a:bodyPr/>
                    <a:lstStyle/>
                    <a:p>
                      <a:pPr algn="ctr"/>
                      <a:r>
                        <a:rPr lang="en-US"/>
                        <a:t>58</a:t>
                      </a:r>
                      <a:endParaRPr lang="en-US" dirty="0"/>
                    </a:p>
                  </a:txBody>
                  <a:tcPr/>
                </a:tc>
                <a:extLst>
                  <a:ext uri="{0D108BD9-81ED-4DB2-BD59-A6C34878D82A}">
                    <a16:rowId xmlns:a16="http://schemas.microsoft.com/office/drawing/2014/main" val="2485672923"/>
                  </a:ext>
                </a:extLst>
              </a:tr>
              <a:tr h="537571">
                <a:tc>
                  <a:txBody>
                    <a:bodyPr/>
                    <a:lstStyle/>
                    <a:p>
                      <a:pPr algn="ctr"/>
                      <a:r>
                        <a:rPr lang="en-US"/>
                        <a:t>11735</a:t>
                      </a:r>
                      <a:endParaRPr lang="en-US" dirty="0"/>
                    </a:p>
                  </a:txBody>
                  <a:tcPr>
                    <a:solidFill>
                      <a:srgbClr val="007680"/>
                    </a:solidFill>
                  </a:tcPr>
                </a:tc>
                <a:tc>
                  <a:txBody>
                    <a:bodyPr/>
                    <a:lstStyle/>
                    <a:p>
                      <a:pPr algn="ctr"/>
                      <a:r>
                        <a:rPr lang="en-US"/>
                        <a:t>2723</a:t>
                      </a:r>
                      <a:endParaRPr lang="en-US" dirty="0"/>
                    </a:p>
                  </a:txBody>
                  <a:tcPr/>
                </a:tc>
                <a:tc>
                  <a:txBody>
                    <a:bodyPr/>
                    <a:lstStyle/>
                    <a:p>
                      <a:pPr algn="ctr"/>
                      <a:r>
                        <a:rPr lang="en-US"/>
                        <a:t>82</a:t>
                      </a:r>
                      <a:endParaRPr lang="en-US" dirty="0"/>
                    </a:p>
                  </a:txBody>
                  <a:tcPr/>
                </a:tc>
                <a:extLst>
                  <a:ext uri="{0D108BD9-81ED-4DB2-BD59-A6C34878D82A}">
                    <a16:rowId xmlns:a16="http://schemas.microsoft.com/office/drawing/2014/main" val="2489071975"/>
                  </a:ext>
                </a:extLst>
              </a:tr>
              <a:tr h="537571">
                <a:tc>
                  <a:txBody>
                    <a:bodyPr/>
                    <a:lstStyle/>
                    <a:p>
                      <a:pPr algn="ctr"/>
                      <a:r>
                        <a:rPr lang="en-US"/>
                        <a:t>11736</a:t>
                      </a:r>
                      <a:endParaRPr lang="en-US" dirty="0"/>
                    </a:p>
                  </a:txBody>
                  <a:tcPr>
                    <a:solidFill>
                      <a:srgbClr val="007680"/>
                    </a:solidFill>
                  </a:tcPr>
                </a:tc>
                <a:tc>
                  <a:txBody>
                    <a:bodyPr/>
                    <a:lstStyle/>
                    <a:p>
                      <a:pPr algn="ctr"/>
                      <a:r>
                        <a:rPr lang="en-US"/>
                        <a:t>1571</a:t>
                      </a:r>
                      <a:endParaRPr lang="en-US" dirty="0"/>
                    </a:p>
                  </a:txBody>
                  <a:tcPr/>
                </a:tc>
                <a:tc>
                  <a:txBody>
                    <a:bodyPr/>
                    <a:lstStyle/>
                    <a:p>
                      <a:pPr algn="ctr"/>
                      <a:r>
                        <a:rPr lang="en-US"/>
                        <a:t>52</a:t>
                      </a:r>
                      <a:endParaRPr lang="en-US" dirty="0"/>
                    </a:p>
                  </a:txBody>
                  <a:tcPr/>
                </a:tc>
                <a:extLst>
                  <a:ext uri="{0D108BD9-81ED-4DB2-BD59-A6C34878D82A}">
                    <a16:rowId xmlns:a16="http://schemas.microsoft.com/office/drawing/2014/main" val="346555738"/>
                  </a:ext>
                </a:extLst>
              </a:tr>
              <a:tr h="537571">
                <a:tc>
                  <a:txBody>
                    <a:bodyPr/>
                    <a:lstStyle/>
                    <a:p>
                      <a:pPr algn="ctr"/>
                      <a:r>
                        <a:rPr lang="en-US"/>
                        <a:t>11737</a:t>
                      </a:r>
                      <a:endParaRPr lang="en-US" dirty="0"/>
                    </a:p>
                  </a:txBody>
                  <a:tcPr>
                    <a:solidFill>
                      <a:srgbClr val="007680"/>
                    </a:solidFill>
                  </a:tcPr>
                </a:tc>
                <a:tc>
                  <a:txBody>
                    <a:bodyPr/>
                    <a:lstStyle/>
                    <a:p>
                      <a:pPr algn="ctr"/>
                      <a:r>
                        <a:rPr lang="en-US"/>
                        <a:t>1957</a:t>
                      </a:r>
                      <a:endParaRPr lang="en-US" dirty="0"/>
                    </a:p>
                  </a:txBody>
                  <a:tcPr/>
                </a:tc>
                <a:tc>
                  <a:txBody>
                    <a:bodyPr/>
                    <a:lstStyle/>
                    <a:p>
                      <a:pPr algn="ctr"/>
                      <a:r>
                        <a:rPr lang="en-US"/>
                        <a:t>92</a:t>
                      </a:r>
                      <a:endParaRPr lang="en-US" dirty="0"/>
                    </a:p>
                  </a:txBody>
                  <a:tcPr/>
                </a:tc>
                <a:extLst>
                  <a:ext uri="{0D108BD9-81ED-4DB2-BD59-A6C34878D82A}">
                    <a16:rowId xmlns:a16="http://schemas.microsoft.com/office/drawing/2014/main" val="3656203182"/>
                  </a:ext>
                </a:extLst>
              </a:tr>
            </a:tbl>
          </a:graphicData>
        </a:graphic>
      </p:graphicFrame>
      <p:sp>
        <p:nvSpPr>
          <p:cNvPr id="5" name="TextBox 4">
            <a:extLst>
              <a:ext uri="{FF2B5EF4-FFF2-40B4-BE49-F238E27FC236}">
                <a16:creationId xmlns:a16="http://schemas.microsoft.com/office/drawing/2014/main" id="{2BD4BC7A-C3BF-BF4D-1F69-D70FC99A310D}"/>
              </a:ext>
            </a:extLst>
          </p:cNvPr>
          <p:cNvSpPr txBox="1"/>
          <p:nvPr/>
        </p:nvSpPr>
        <p:spPr>
          <a:xfrm>
            <a:off x="2995248" y="1354418"/>
            <a:ext cx="1343670" cy="276999"/>
          </a:xfrm>
          <a:prstGeom prst="rect">
            <a:avLst/>
          </a:prstGeom>
          <a:noFill/>
        </p:spPr>
        <p:txBody>
          <a:bodyPr wrap="square" lIns="0" tIns="0" rIns="0" bIns="0" rtlCol="0">
            <a:spAutoFit/>
          </a:bodyPr>
          <a:lstStyle/>
          <a:p>
            <a:pPr>
              <a:spcBef>
                <a:spcPts val="600"/>
              </a:spcBef>
              <a:buSzPct val="100000"/>
            </a:pPr>
            <a:r>
              <a:rPr lang="en-US" dirty="0">
                <a:solidFill>
                  <a:srgbClr val="313131"/>
                </a:solidFill>
              </a:rPr>
              <a:t>Seal lions</a:t>
            </a:r>
          </a:p>
        </p:txBody>
      </p:sp>
      <p:sp>
        <p:nvSpPr>
          <p:cNvPr id="6" name="TextBox 5">
            <a:extLst>
              <a:ext uri="{FF2B5EF4-FFF2-40B4-BE49-F238E27FC236}">
                <a16:creationId xmlns:a16="http://schemas.microsoft.com/office/drawing/2014/main" id="{57EF48E5-1DA2-02F7-2E6D-3B9FD8E8653C}"/>
              </a:ext>
            </a:extLst>
          </p:cNvPr>
          <p:cNvSpPr txBox="1"/>
          <p:nvPr/>
        </p:nvSpPr>
        <p:spPr>
          <a:xfrm>
            <a:off x="6674742" y="839773"/>
            <a:ext cx="1343670" cy="276999"/>
          </a:xfrm>
          <a:prstGeom prst="rect">
            <a:avLst/>
          </a:prstGeom>
          <a:noFill/>
        </p:spPr>
        <p:txBody>
          <a:bodyPr wrap="square" lIns="0" tIns="0" rIns="0" bIns="0" rtlCol="0">
            <a:spAutoFit/>
          </a:bodyPr>
          <a:lstStyle/>
          <a:p>
            <a:pPr>
              <a:spcBef>
                <a:spcPts val="600"/>
              </a:spcBef>
              <a:buSzPct val="100000"/>
            </a:pPr>
            <a:r>
              <a:rPr lang="en-US" dirty="0">
                <a:solidFill>
                  <a:srgbClr val="313131"/>
                </a:solidFill>
              </a:rPr>
              <a:t>Migrations</a:t>
            </a:r>
          </a:p>
        </p:txBody>
      </p:sp>
    </p:spTree>
    <p:extLst>
      <p:ext uri="{BB962C8B-B14F-4D97-AF65-F5344CB8AC3E}">
        <p14:creationId xmlns:p14="http://schemas.microsoft.com/office/powerpoint/2010/main" val="2698585501"/>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B660D-F6FE-C94F-9560-BFDCAD0D69D6}"/>
              </a:ext>
            </a:extLst>
          </p:cNvPr>
          <p:cNvSpPr>
            <a:spLocks noGrp="1"/>
          </p:cNvSpPr>
          <p:nvPr>
            <p:ph type="title"/>
          </p:nvPr>
        </p:nvSpPr>
        <p:spPr/>
        <p:txBody>
          <a:bodyPr/>
          <a:lstStyle/>
          <a:p>
            <a:r>
              <a:rPr lang="en-US" dirty="0"/>
              <a:t>INNER JOIN</a:t>
            </a:r>
          </a:p>
        </p:txBody>
      </p:sp>
      <p:graphicFrame>
        <p:nvGraphicFramePr>
          <p:cNvPr id="3" name="Table 2">
            <a:extLst>
              <a:ext uri="{FF2B5EF4-FFF2-40B4-BE49-F238E27FC236}">
                <a16:creationId xmlns:a16="http://schemas.microsoft.com/office/drawing/2014/main" id="{AD4E5165-17BF-F775-7642-8394E568CC70}"/>
              </a:ext>
            </a:extLst>
          </p:cNvPr>
          <p:cNvGraphicFramePr>
            <a:graphicFrameLocks noGrp="1"/>
          </p:cNvGraphicFramePr>
          <p:nvPr>
            <p:extLst>
              <p:ext uri="{D42A27DB-BD31-4B8C-83A1-F6EECF244321}">
                <p14:modId xmlns:p14="http://schemas.microsoft.com/office/powerpoint/2010/main" val="1715902225"/>
              </p:ext>
            </p:extLst>
          </p:nvPr>
        </p:nvGraphicFramePr>
        <p:xfrm>
          <a:off x="3143624" y="1716410"/>
          <a:ext cx="2002118" cy="3425180"/>
        </p:xfrm>
        <a:graphic>
          <a:graphicData uri="http://schemas.openxmlformats.org/drawingml/2006/table">
            <a:tbl>
              <a:tblPr firstRow="1" bandRow="1">
                <a:tableStyleId>{073A0DAA-6AF3-43AB-8588-CEC1D06C72B9}</a:tableStyleId>
              </a:tblPr>
              <a:tblGrid>
                <a:gridCol w="1001059">
                  <a:extLst>
                    <a:ext uri="{9D8B030D-6E8A-4147-A177-3AD203B41FA5}">
                      <a16:colId xmlns:a16="http://schemas.microsoft.com/office/drawing/2014/main" val="2122969253"/>
                    </a:ext>
                  </a:extLst>
                </a:gridCol>
                <a:gridCol w="1001059">
                  <a:extLst>
                    <a:ext uri="{9D8B030D-6E8A-4147-A177-3AD203B41FA5}">
                      <a16:colId xmlns:a16="http://schemas.microsoft.com/office/drawing/2014/main" val="74095351"/>
                    </a:ext>
                  </a:extLst>
                </a:gridCol>
              </a:tblGrid>
              <a:tr h="856295">
                <a:tc>
                  <a:txBody>
                    <a:bodyPr/>
                    <a:lstStyle/>
                    <a:p>
                      <a:pPr algn="ctr"/>
                      <a:r>
                        <a:rPr lang="en-US"/>
                        <a:t>Id </a:t>
                      </a:r>
                      <a:endParaRPr lang="en-US" dirty="0"/>
                    </a:p>
                  </a:txBody>
                  <a:tcPr/>
                </a:tc>
                <a:tc>
                  <a:txBody>
                    <a:bodyPr/>
                    <a:lstStyle/>
                    <a:p>
                      <a:pPr algn="ctr"/>
                      <a:r>
                        <a:rPr lang="en-US"/>
                        <a:t>name</a:t>
                      </a:r>
                      <a:endParaRPr lang="en-US" dirty="0"/>
                    </a:p>
                  </a:txBody>
                  <a:tcPr/>
                </a:tc>
                <a:extLst>
                  <a:ext uri="{0D108BD9-81ED-4DB2-BD59-A6C34878D82A}">
                    <a16:rowId xmlns:a16="http://schemas.microsoft.com/office/drawing/2014/main" val="3771512010"/>
                  </a:ext>
                </a:extLst>
              </a:tr>
              <a:tr h="856295">
                <a:tc>
                  <a:txBody>
                    <a:bodyPr/>
                    <a:lstStyle/>
                    <a:p>
                      <a:pPr algn="ctr"/>
                      <a:r>
                        <a:rPr lang="en-US"/>
                        <a:t>10484</a:t>
                      </a:r>
                      <a:endParaRPr lang="en-US" dirty="0"/>
                    </a:p>
                  </a:txBody>
                  <a:tcPr/>
                </a:tc>
                <a:tc>
                  <a:txBody>
                    <a:bodyPr/>
                    <a:lstStyle/>
                    <a:p>
                      <a:pPr algn="ctr"/>
                      <a:r>
                        <a:rPr lang="en-US"/>
                        <a:t>Ayah</a:t>
                      </a:r>
                      <a:endParaRPr lang="en-US" dirty="0"/>
                    </a:p>
                  </a:txBody>
                  <a:tcPr/>
                </a:tc>
                <a:extLst>
                  <a:ext uri="{0D108BD9-81ED-4DB2-BD59-A6C34878D82A}">
                    <a16:rowId xmlns:a16="http://schemas.microsoft.com/office/drawing/2014/main" val="3726879129"/>
                  </a:ext>
                </a:extLst>
              </a:tr>
              <a:tr h="856295">
                <a:tc>
                  <a:txBody>
                    <a:bodyPr/>
                    <a:lstStyle/>
                    <a:p>
                      <a:pPr algn="ctr"/>
                      <a:r>
                        <a:rPr lang="en-US"/>
                        <a:t>11728</a:t>
                      </a:r>
                      <a:endParaRPr lang="en-US" dirty="0"/>
                    </a:p>
                  </a:txBody>
                  <a:tcPr/>
                </a:tc>
                <a:tc>
                  <a:txBody>
                    <a:bodyPr/>
                    <a:lstStyle/>
                    <a:p>
                      <a:pPr algn="ctr"/>
                      <a:r>
                        <a:rPr lang="en-US"/>
                        <a:t>Spot</a:t>
                      </a:r>
                      <a:endParaRPr lang="en-US" dirty="0"/>
                    </a:p>
                  </a:txBody>
                  <a:tcPr/>
                </a:tc>
                <a:extLst>
                  <a:ext uri="{0D108BD9-81ED-4DB2-BD59-A6C34878D82A}">
                    <a16:rowId xmlns:a16="http://schemas.microsoft.com/office/drawing/2014/main" val="1566874104"/>
                  </a:ext>
                </a:extLst>
              </a:tr>
              <a:tr h="856295">
                <a:tc>
                  <a:txBody>
                    <a:bodyPr/>
                    <a:lstStyle/>
                    <a:p>
                      <a:pPr algn="ctr"/>
                      <a:r>
                        <a:rPr lang="en-US"/>
                        <a:t>11790</a:t>
                      </a:r>
                      <a:endParaRPr lang="en-US" dirty="0"/>
                    </a:p>
                  </a:txBody>
                  <a:tcPr/>
                </a:tc>
                <a:tc>
                  <a:txBody>
                    <a:bodyPr/>
                    <a:lstStyle/>
                    <a:p>
                      <a:pPr algn="ctr"/>
                      <a:r>
                        <a:rPr lang="en-US"/>
                        <a:t>Jolee</a:t>
                      </a:r>
                      <a:endParaRPr lang="en-US" dirty="0"/>
                    </a:p>
                  </a:txBody>
                  <a:tcPr/>
                </a:tc>
                <a:extLst>
                  <a:ext uri="{0D108BD9-81ED-4DB2-BD59-A6C34878D82A}">
                    <a16:rowId xmlns:a16="http://schemas.microsoft.com/office/drawing/2014/main" val="1758782627"/>
                  </a:ext>
                </a:extLst>
              </a:tr>
            </a:tbl>
          </a:graphicData>
        </a:graphic>
      </p:graphicFrame>
      <p:graphicFrame>
        <p:nvGraphicFramePr>
          <p:cNvPr id="4" name="Table 3">
            <a:extLst>
              <a:ext uri="{FF2B5EF4-FFF2-40B4-BE49-F238E27FC236}">
                <a16:creationId xmlns:a16="http://schemas.microsoft.com/office/drawing/2014/main" id="{663DE1EB-FC1E-8311-E3E0-039F3A7F7D62}"/>
              </a:ext>
            </a:extLst>
          </p:cNvPr>
          <p:cNvGraphicFramePr>
            <a:graphicFrameLocks noGrp="1"/>
          </p:cNvGraphicFramePr>
          <p:nvPr>
            <p:extLst>
              <p:ext uri="{D42A27DB-BD31-4B8C-83A1-F6EECF244321}">
                <p14:modId xmlns:p14="http://schemas.microsoft.com/office/powerpoint/2010/main" val="2464256728"/>
              </p:ext>
            </p:extLst>
          </p:nvPr>
        </p:nvGraphicFramePr>
        <p:xfrm>
          <a:off x="7046258" y="1716410"/>
          <a:ext cx="2002118" cy="3425180"/>
        </p:xfrm>
        <a:graphic>
          <a:graphicData uri="http://schemas.openxmlformats.org/drawingml/2006/table">
            <a:tbl>
              <a:tblPr firstRow="1" bandRow="1">
                <a:tableStyleId>{073A0DAA-6AF3-43AB-8588-CEC1D06C72B9}</a:tableStyleId>
              </a:tblPr>
              <a:tblGrid>
                <a:gridCol w="1001059">
                  <a:extLst>
                    <a:ext uri="{9D8B030D-6E8A-4147-A177-3AD203B41FA5}">
                      <a16:colId xmlns:a16="http://schemas.microsoft.com/office/drawing/2014/main" val="2122969253"/>
                    </a:ext>
                  </a:extLst>
                </a:gridCol>
                <a:gridCol w="1001059">
                  <a:extLst>
                    <a:ext uri="{9D8B030D-6E8A-4147-A177-3AD203B41FA5}">
                      <a16:colId xmlns:a16="http://schemas.microsoft.com/office/drawing/2014/main" val="74095351"/>
                    </a:ext>
                  </a:extLst>
                </a:gridCol>
              </a:tblGrid>
              <a:tr h="856295">
                <a:tc>
                  <a:txBody>
                    <a:bodyPr/>
                    <a:lstStyle/>
                    <a:p>
                      <a:pPr algn="ctr"/>
                      <a:r>
                        <a:rPr lang="en-US"/>
                        <a:t>id</a:t>
                      </a:r>
                      <a:endParaRPr lang="en-US" dirty="0"/>
                    </a:p>
                  </a:txBody>
                  <a:tcPr/>
                </a:tc>
                <a:tc>
                  <a:txBody>
                    <a:bodyPr/>
                    <a:lstStyle/>
                    <a:p>
                      <a:pPr algn="ctr"/>
                      <a:r>
                        <a:rPr lang="en-US"/>
                        <a:t>distance</a:t>
                      </a:r>
                      <a:endParaRPr lang="en-US" dirty="0"/>
                    </a:p>
                  </a:txBody>
                  <a:tcPr/>
                </a:tc>
                <a:extLst>
                  <a:ext uri="{0D108BD9-81ED-4DB2-BD59-A6C34878D82A}">
                    <a16:rowId xmlns:a16="http://schemas.microsoft.com/office/drawing/2014/main" val="3771512010"/>
                  </a:ext>
                </a:extLst>
              </a:tr>
              <a:tr h="856295">
                <a:tc>
                  <a:txBody>
                    <a:bodyPr/>
                    <a:lstStyle/>
                    <a:p>
                      <a:pPr algn="ctr"/>
                      <a:r>
                        <a:rPr lang="en-US"/>
                        <a:t>10484</a:t>
                      </a:r>
                      <a:endParaRPr lang="en-US" dirty="0"/>
                    </a:p>
                  </a:txBody>
                  <a:tcPr/>
                </a:tc>
                <a:tc>
                  <a:txBody>
                    <a:bodyPr/>
                    <a:lstStyle/>
                    <a:p>
                      <a:pPr algn="ctr"/>
                      <a:r>
                        <a:rPr lang="en-US"/>
                        <a:t>1000</a:t>
                      </a:r>
                      <a:endParaRPr lang="en-US" dirty="0"/>
                    </a:p>
                  </a:txBody>
                  <a:tcPr/>
                </a:tc>
                <a:extLst>
                  <a:ext uri="{0D108BD9-81ED-4DB2-BD59-A6C34878D82A}">
                    <a16:rowId xmlns:a16="http://schemas.microsoft.com/office/drawing/2014/main" val="1566874104"/>
                  </a:ext>
                </a:extLst>
              </a:tr>
              <a:tr h="856295">
                <a:tc>
                  <a:txBody>
                    <a:bodyPr/>
                    <a:lstStyle/>
                    <a:p>
                      <a:pPr algn="ctr"/>
                      <a:r>
                        <a:rPr lang="en-US"/>
                        <a:t>11728</a:t>
                      </a:r>
                      <a:endParaRPr lang="en-US" dirty="0"/>
                    </a:p>
                  </a:txBody>
                  <a:tcPr/>
                </a:tc>
                <a:tc>
                  <a:txBody>
                    <a:bodyPr/>
                    <a:lstStyle/>
                    <a:p>
                      <a:pPr algn="ctr"/>
                      <a:r>
                        <a:rPr lang="en-US"/>
                        <a:t>1531</a:t>
                      </a:r>
                      <a:endParaRPr lang="en-US" dirty="0"/>
                    </a:p>
                  </a:txBody>
                  <a:tcPr/>
                </a:tc>
                <a:extLst>
                  <a:ext uri="{0D108BD9-81ED-4DB2-BD59-A6C34878D82A}">
                    <a16:rowId xmlns:a16="http://schemas.microsoft.com/office/drawing/2014/main" val="1156785174"/>
                  </a:ext>
                </a:extLst>
              </a:tr>
              <a:tr h="856295">
                <a:tc>
                  <a:txBody>
                    <a:bodyPr/>
                    <a:lstStyle/>
                    <a:p>
                      <a:pPr algn="ctr"/>
                      <a:r>
                        <a:rPr lang="en-US"/>
                        <a:t>11735</a:t>
                      </a:r>
                      <a:endParaRPr lang="en-US" dirty="0"/>
                    </a:p>
                  </a:txBody>
                  <a:tcPr/>
                </a:tc>
                <a:tc>
                  <a:txBody>
                    <a:bodyPr/>
                    <a:lstStyle/>
                    <a:p>
                      <a:pPr algn="ctr"/>
                      <a:r>
                        <a:rPr lang="en-US"/>
                        <a:t>2723</a:t>
                      </a:r>
                      <a:endParaRPr lang="en-US" dirty="0"/>
                    </a:p>
                  </a:txBody>
                  <a:tcPr/>
                </a:tc>
                <a:extLst>
                  <a:ext uri="{0D108BD9-81ED-4DB2-BD59-A6C34878D82A}">
                    <a16:rowId xmlns:a16="http://schemas.microsoft.com/office/drawing/2014/main" val="1758782627"/>
                  </a:ext>
                </a:extLst>
              </a:tr>
            </a:tbl>
          </a:graphicData>
        </a:graphic>
      </p:graphicFrame>
    </p:spTree>
    <p:extLst>
      <p:ext uri="{BB962C8B-B14F-4D97-AF65-F5344CB8AC3E}">
        <p14:creationId xmlns:p14="http://schemas.microsoft.com/office/powerpoint/2010/main" val="226148194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FCE03-C1ED-32DA-3B0B-A968D83FBE93}"/>
              </a:ext>
            </a:extLst>
          </p:cNvPr>
          <p:cNvSpPr>
            <a:spLocks noGrp="1"/>
          </p:cNvSpPr>
          <p:nvPr>
            <p:ph type="title"/>
          </p:nvPr>
        </p:nvSpPr>
        <p:spPr/>
        <p:txBody>
          <a:bodyPr/>
          <a:lstStyle/>
          <a:p>
            <a:r>
              <a:rPr lang="en-US" dirty="0"/>
              <a:t>Sea lions </a:t>
            </a:r>
            <a:r>
              <a:rPr lang="en-US"/>
              <a:t>JOIN migrations</a:t>
            </a:r>
          </a:p>
        </p:txBody>
      </p:sp>
      <p:graphicFrame>
        <p:nvGraphicFramePr>
          <p:cNvPr id="3" name="Table 2">
            <a:extLst>
              <a:ext uri="{FF2B5EF4-FFF2-40B4-BE49-F238E27FC236}">
                <a16:creationId xmlns:a16="http://schemas.microsoft.com/office/drawing/2014/main" id="{D25902EC-31D7-59BB-FFC5-F2DE7BE49EA1}"/>
              </a:ext>
            </a:extLst>
          </p:cNvPr>
          <p:cNvGraphicFramePr>
            <a:graphicFrameLocks noGrp="1"/>
          </p:cNvGraphicFramePr>
          <p:nvPr>
            <p:extLst>
              <p:ext uri="{D42A27DB-BD31-4B8C-83A1-F6EECF244321}">
                <p14:modId xmlns:p14="http://schemas.microsoft.com/office/powerpoint/2010/main" val="1021511092"/>
              </p:ext>
            </p:extLst>
          </p:nvPr>
        </p:nvGraphicFramePr>
        <p:xfrm>
          <a:off x="2713565" y="1736091"/>
          <a:ext cx="6764870" cy="3385818"/>
        </p:xfrm>
        <a:graphic>
          <a:graphicData uri="http://schemas.openxmlformats.org/drawingml/2006/table">
            <a:tbl>
              <a:tblPr firstRow="1" bandRow="1">
                <a:tableStyleId>{073A0DAA-6AF3-43AB-8588-CEC1D06C72B9}</a:tableStyleId>
              </a:tblPr>
              <a:tblGrid>
                <a:gridCol w="1352974">
                  <a:extLst>
                    <a:ext uri="{9D8B030D-6E8A-4147-A177-3AD203B41FA5}">
                      <a16:colId xmlns:a16="http://schemas.microsoft.com/office/drawing/2014/main" val="107931219"/>
                    </a:ext>
                  </a:extLst>
                </a:gridCol>
                <a:gridCol w="1352974">
                  <a:extLst>
                    <a:ext uri="{9D8B030D-6E8A-4147-A177-3AD203B41FA5}">
                      <a16:colId xmlns:a16="http://schemas.microsoft.com/office/drawing/2014/main" val="3734608608"/>
                    </a:ext>
                  </a:extLst>
                </a:gridCol>
                <a:gridCol w="1352974">
                  <a:extLst>
                    <a:ext uri="{9D8B030D-6E8A-4147-A177-3AD203B41FA5}">
                      <a16:colId xmlns:a16="http://schemas.microsoft.com/office/drawing/2014/main" val="1599615292"/>
                    </a:ext>
                  </a:extLst>
                </a:gridCol>
                <a:gridCol w="1352974">
                  <a:extLst>
                    <a:ext uri="{9D8B030D-6E8A-4147-A177-3AD203B41FA5}">
                      <a16:colId xmlns:a16="http://schemas.microsoft.com/office/drawing/2014/main" val="2719289257"/>
                    </a:ext>
                  </a:extLst>
                </a:gridCol>
                <a:gridCol w="1352974">
                  <a:extLst>
                    <a:ext uri="{9D8B030D-6E8A-4147-A177-3AD203B41FA5}">
                      <a16:colId xmlns:a16="http://schemas.microsoft.com/office/drawing/2014/main" val="4229193601"/>
                    </a:ext>
                  </a:extLst>
                </a:gridCol>
              </a:tblGrid>
              <a:tr h="564303">
                <a:tc>
                  <a:txBody>
                    <a:bodyPr/>
                    <a:lstStyle/>
                    <a:p>
                      <a:pPr algn="ctr"/>
                      <a:r>
                        <a:rPr lang="en-US"/>
                        <a:t>id</a:t>
                      </a:r>
                      <a:endParaRPr lang="en-US" dirty="0"/>
                    </a:p>
                  </a:txBody>
                  <a:tcPr>
                    <a:solidFill>
                      <a:srgbClr val="007680"/>
                    </a:solidFill>
                  </a:tcPr>
                </a:tc>
                <a:tc>
                  <a:txBody>
                    <a:bodyPr/>
                    <a:lstStyle/>
                    <a:p>
                      <a:pPr algn="ctr"/>
                      <a:r>
                        <a:rPr lang="en-US"/>
                        <a:t>name</a:t>
                      </a:r>
                      <a:endParaRPr lang="en-US" dirty="0"/>
                    </a:p>
                  </a:txBody>
                  <a:tcPr/>
                </a:tc>
                <a:tc>
                  <a:txBody>
                    <a:bodyPr/>
                    <a:lstStyle/>
                    <a:p>
                      <a:pPr algn="ctr"/>
                      <a:r>
                        <a:rPr lang="en-US"/>
                        <a:t>id</a:t>
                      </a:r>
                      <a:endParaRPr lang="en-US" dirty="0"/>
                    </a:p>
                  </a:txBody>
                  <a:tcPr>
                    <a:solidFill>
                      <a:srgbClr val="007680"/>
                    </a:solidFill>
                  </a:tcPr>
                </a:tc>
                <a:tc>
                  <a:txBody>
                    <a:bodyPr/>
                    <a:lstStyle/>
                    <a:p>
                      <a:pPr algn="ctr"/>
                      <a:r>
                        <a:rPr lang="en-US"/>
                        <a:t>distance</a:t>
                      </a:r>
                      <a:endParaRPr lang="en-US" dirty="0"/>
                    </a:p>
                  </a:txBody>
                  <a:tcPr/>
                </a:tc>
                <a:tc>
                  <a:txBody>
                    <a:bodyPr/>
                    <a:lstStyle/>
                    <a:p>
                      <a:pPr algn="ctr"/>
                      <a:r>
                        <a:rPr lang="en-US"/>
                        <a:t>days</a:t>
                      </a:r>
                      <a:endParaRPr lang="en-US" dirty="0"/>
                    </a:p>
                  </a:txBody>
                  <a:tcPr/>
                </a:tc>
                <a:extLst>
                  <a:ext uri="{0D108BD9-81ED-4DB2-BD59-A6C34878D82A}">
                    <a16:rowId xmlns:a16="http://schemas.microsoft.com/office/drawing/2014/main" val="390070836"/>
                  </a:ext>
                </a:extLst>
              </a:tr>
              <a:tr h="564303">
                <a:tc>
                  <a:txBody>
                    <a:bodyPr/>
                    <a:lstStyle/>
                    <a:p>
                      <a:pPr algn="ctr"/>
                      <a:r>
                        <a:rPr lang="en-US"/>
                        <a:t>10484</a:t>
                      </a:r>
                      <a:endParaRPr lang="en-US" dirty="0"/>
                    </a:p>
                  </a:txBody>
                  <a:tcPr>
                    <a:solidFill>
                      <a:srgbClr val="007680"/>
                    </a:solidFill>
                  </a:tcPr>
                </a:tc>
                <a:tc>
                  <a:txBody>
                    <a:bodyPr/>
                    <a:lstStyle/>
                    <a:p>
                      <a:pPr algn="ctr"/>
                      <a:r>
                        <a:rPr lang="en-US"/>
                        <a:t>Ayah</a:t>
                      </a:r>
                      <a:endParaRPr lang="en-US" dirty="0"/>
                    </a:p>
                  </a:txBody>
                  <a:tcPr/>
                </a:tc>
                <a:tc>
                  <a:txBody>
                    <a:bodyPr/>
                    <a:lstStyle/>
                    <a:p>
                      <a:pPr algn="ctr"/>
                      <a:r>
                        <a:rPr lang="en-US"/>
                        <a:t>10484</a:t>
                      </a:r>
                      <a:endParaRPr lang="en-US" dirty="0"/>
                    </a:p>
                  </a:txBody>
                  <a:tcPr>
                    <a:solidFill>
                      <a:srgbClr val="007680"/>
                    </a:solidFill>
                  </a:tcPr>
                </a:tc>
                <a:tc>
                  <a:txBody>
                    <a:bodyPr/>
                    <a:lstStyle/>
                    <a:p>
                      <a:pPr algn="ctr"/>
                      <a:r>
                        <a:rPr lang="en-US"/>
                        <a:t>1000</a:t>
                      </a:r>
                      <a:endParaRPr lang="en-US" dirty="0"/>
                    </a:p>
                  </a:txBody>
                  <a:tcPr/>
                </a:tc>
                <a:tc>
                  <a:txBody>
                    <a:bodyPr/>
                    <a:lstStyle/>
                    <a:p>
                      <a:pPr algn="ctr"/>
                      <a:r>
                        <a:rPr lang="en-US"/>
                        <a:t>107</a:t>
                      </a:r>
                      <a:endParaRPr lang="en-US" dirty="0"/>
                    </a:p>
                  </a:txBody>
                  <a:tcPr/>
                </a:tc>
                <a:extLst>
                  <a:ext uri="{0D108BD9-81ED-4DB2-BD59-A6C34878D82A}">
                    <a16:rowId xmlns:a16="http://schemas.microsoft.com/office/drawing/2014/main" val="153851116"/>
                  </a:ext>
                </a:extLst>
              </a:tr>
              <a:tr h="564303">
                <a:tc>
                  <a:txBody>
                    <a:bodyPr/>
                    <a:lstStyle/>
                    <a:p>
                      <a:pPr algn="ctr"/>
                      <a:r>
                        <a:rPr lang="en-US"/>
                        <a:t>11728</a:t>
                      </a:r>
                      <a:endParaRPr lang="en-US" dirty="0"/>
                    </a:p>
                  </a:txBody>
                  <a:tcPr>
                    <a:solidFill>
                      <a:srgbClr val="007680"/>
                    </a:solidFill>
                  </a:tcPr>
                </a:tc>
                <a:tc>
                  <a:txBody>
                    <a:bodyPr/>
                    <a:lstStyle/>
                    <a:p>
                      <a:pPr algn="ctr"/>
                      <a:r>
                        <a:rPr lang="en-US"/>
                        <a:t>Spot</a:t>
                      </a:r>
                      <a:endParaRPr lang="en-US" dirty="0"/>
                    </a:p>
                  </a:txBody>
                  <a:tcPr/>
                </a:tc>
                <a:tc>
                  <a:txBody>
                    <a:bodyPr/>
                    <a:lstStyle/>
                    <a:p>
                      <a:pPr algn="ctr"/>
                      <a:r>
                        <a:rPr lang="en-US"/>
                        <a:t>11728</a:t>
                      </a:r>
                      <a:endParaRPr lang="en-US" dirty="0"/>
                    </a:p>
                  </a:txBody>
                  <a:tcPr>
                    <a:solidFill>
                      <a:srgbClr val="007680"/>
                    </a:solidFill>
                  </a:tcPr>
                </a:tc>
                <a:tc>
                  <a:txBody>
                    <a:bodyPr/>
                    <a:lstStyle/>
                    <a:p>
                      <a:pPr algn="ctr"/>
                      <a:r>
                        <a:rPr lang="en-US"/>
                        <a:t>1531</a:t>
                      </a:r>
                      <a:endParaRPr lang="en-US" dirty="0"/>
                    </a:p>
                  </a:txBody>
                  <a:tcPr/>
                </a:tc>
                <a:tc>
                  <a:txBody>
                    <a:bodyPr/>
                    <a:lstStyle/>
                    <a:p>
                      <a:pPr algn="ctr"/>
                      <a:r>
                        <a:rPr lang="en-US"/>
                        <a:t>56</a:t>
                      </a:r>
                      <a:endParaRPr lang="en-US" dirty="0"/>
                    </a:p>
                  </a:txBody>
                  <a:tcPr/>
                </a:tc>
                <a:extLst>
                  <a:ext uri="{0D108BD9-81ED-4DB2-BD59-A6C34878D82A}">
                    <a16:rowId xmlns:a16="http://schemas.microsoft.com/office/drawing/2014/main" val="1211893475"/>
                  </a:ext>
                </a:extLst>
              </a:tr>
              <a:tr h="564303">
                <a:tc>
                  <a:txBody>
                    <a:bodyPr/>
                    <a:lstStyle/>
                    <a:p>
                      <a:pPr algn="ctr"/>
                      <a:r>
                        <a:rPr lang="en-US"/>
                        <a:t>11729</a:t>
                      </a:r>
                      <a:endParaRPr lang="en-US" dirty="0"/>
                    </a:p>
                  </a:txBody>
                  <a:tcPr>
                    <a:solidFill>
                      <a:srgbClr val="007680"/>
                    </a:solidFill>
                  </a:tcPr>
                </a:tc>
                <a:tc>
                  <a:txBody>
                    <a:bodyPr/>
                    <a:lstStyle/>
                    <a:p>
                      <a:pPr algn="ctr"/>
                      <a:r>
                        <a:rPr lang="en-US"/>
                        <a:t>Tiger</a:t>
                      </a:r>
                      <a:endParaRPr lang="en-US" dirty="0"/>
                    </a:p>
                  </a:txBody>
                  <a:tcPr/>
                </a:tc>
                <a:tc>
                  <a:txBody>
                    <a:bodyPr/>
                    <a:lstStyle/>
                    <a:p>
                      <a:pPr algn="ctr"/>
                      <a:r>
                        <a:rPr lang="en-US"/>
                        <a:t>11729</a:t>
                      </a:r>
                      <a:endParaRPr lang="en-US" dirty="0"/>
                    </a:p>
                  </a:txBody>
                  <a:tcPr>
                    <a:solidFill>
                      <a:srgbClr val="007680"/>
                    </a:solidFill>
                  </a:tcPr>
                </a:tc>
                <a:tc>
                  <a:txBody>
                    <a:bodyPr/>
                    <a:lstStyle/>
                    <a:p>
                      <a:pPr algn="ctr"/>
                      <a:r>
                        <a:rPr lang="en-US"/>
                        <a:t>1370</a:t>
                      </a:r>
                      <a:endParaRPr lang="en-US" dirty="0"/>
                    </a:p>
                  </a:txBody>
                  <a:tcPr/>
                </a:tc>
                <a:tc>
                  <a:txBody>
                    <a:bodyPr/>
                    <a:lstStyle/>
                    <a:p>
                      <a:pPr algn="ctr"/>
                      <a:r>
                        <a:rPr lang="en-US"/>
                        <a:t>37</a:t>
                      </a:r>
                      <a:endParaRPr lang="en-US" dirty="0"/>
                    </a:p>
                  </a:txBody>
                  <a:tcPr/>
                </a:tc>
                <a:extLst>
                  <a:ext uri="{0D108BD9-81ED-4DB2-BD59-A6C34878D82A}">
                    <a16:rowId xmlns:a16="http://schemas.microsoft.com/office/drawing/2014/main" val="3794633519"/>
                  </a:ext>
                </a:extLst>
              </a:tr>
              <a:tr h="564303">
                <a:tc>
                  <a:txBody>
                    <a:bodyPr/>
                    <a:lstStyle/>
                    <a:p>
                      <a:pPr algn="ctr"/>
                      <a:r>
                        <a:rPr lang="en-US"/>
                        <a:t>11732</a:t>
                      </a:r>
                      <a:endParaRPr lang="en-US" dirty="0"/>
                    </a:p>
                  </a:txBody>
                  <a:tcPr>
                    <a:solidFill>
                      <a:srgbClr val="007680"/>
                    </a:solidFill>
                  </a:tcPr>
                </a:tc>
                <a:tc>
                  <a:txBody>
                    <a:bodyPr/>
                    <a:lstStyle/>
                    <a:p>
                      <a:pPr algn="ctr"/>
                      <a:r>
                        <a:rPr lang="en-US"/>
                        <a:t>Mabel</a:t>
                      </a:r>
                      <a:endParaRPr lang="en-US" dirty="0"/>
                    </a:p>
                  </a:txBody>
                  <a:tcPr/>
                </a:tc>
                <a:tc>
                  <a:txBody>
                    <a:bodyPr/>
                    <a:lstStyle/>
                    <a:p>
                      <a:pPr algn="ctr"/>
                      <a:r>
                        <a:rPr lang="en-US"/>
                        <a:t>11732</a:t>
                      </a:r>
                      <a:endParaRPr lang="en-US" dirty="0"/>
                    </a:p>
                  </a:txBody>
                  <a:tcPr>
                    <a:solidFill>
                      <a:srgbClr val="007680"/>
                    </a:solidFill>
                  </a:tcPr>
                </a:tc>
                <a:tc>
                  <a:txBody>
                    <a:bodyPr/>
                    <a:lstStyle/>
                    <a:p>
                      <a:pPr algn="ctr"/>
                      <a:r>
                        <a:rPr lang="en-US"/>
                        <a:t>1622</a:t>
                      </a:r>
                      <a:endParaRPr lang="en-US" dirty="0"/>
                    </a:p>
                  </a:txBody>
                  <a:tcPr/>
                </a:tc>
                <a:tc>
                  <a:txBody>
                    <a:bodyPr/>
                    <a:lstStyle/>
                    <a:p>
                      <a:pPr algn="ctr"/>
                      <a:r>
                        <a:rPr lang="en-US"/>
                        <a:t>62</a:t>
                      </a:r>
                      <a:endParaRPr lang="en-US" dirty="0"/>
                    </a:p>
                  </a:txBody>
                  <a:tcPr/>
                </a:tc>
                <a:extLst>
                  <a:ext uri="{0D108BD9-81ED-4DB2-BD59-A6C34878D82A}">
                    <a16:rowId xmlns:a16="http://schemas.microsoft.com/office/drawing/2014/main" val="1225113021"/>
                  </a:ext>
                </a:extLst>
              </a:tr>
              <a:tr h="564303">
                <a:tc>
                  <a:txBody>
                    <a:bodyPr/>
                    <a:lstStyle/>
                    <a:p>
                      <a:pPr algn="ctr"/>
                      <a:r>
                        <a:rPr lang="en-US"/>
                        <a:t>11734</a:t>
                      </a:r>
                      <a:endParaRPr lang="en-US" dirty="0"/>
                    </a:p>
                  </a:txBody>
                  <a:tcPr>
                    <a:solidFill>
                      <a:srgbClr val="007680"/>
                    </a:solidFill>
                  </a:tcPr>
                </a:tc>
                <a:tc>
                  <a:txBody>
                    <a:bodyPr/>
                    <a:lstStyle/>
                    <a:p>
                      <a:pPr algn="ctr"/>
                      <a:r>
                        <a:rPr lang="en-US"/>
                        <a:t>Rick</a:t>
                      </a:r>
                      <a:endParaRPr lang="en-US" dirty="0"/>
                    </a:p>
                  </a:txBody>
                  <a:tcPr/>
                </a:tc>
                <a:tc>
                  <a:txBody>
                    <a:bodyPr/>
                    <a:lstStyle/>
                    <a:p>
                      <a:pPr algn="ctr"/>
                      <a:r>
                        <a:rPr lang="en-US"/>
                        <a:t>11734</a:t>
                      </a:r>
                      <a:endParaRPr lang="en-US" dirty="0"/>
                    </a:p>
                  </a:txBody>
                  <a:tcPr>
                    <a:solidFill>
                      <a:srgbClr val="007680"/>
                    </a:solidFill>
                  </a:tcPr>
                </a:tc>
                <a:tc>
                  <a:txBody>
                    <a:bodyPr/>
                    <a:lstStyle/>
                    <a:p>
                      <a:pPr algn="ctr"/>
                      <a:r>
                        <a:rPr lang="en-US"/>
                        <a:t>1491</a:t>
                      </a:r>
                      <a:endParaRPr lang="en-US" dirty="0"/>
                    </a:p>
                  </a:txBody>
                  <a:tcPr/>
                </a:tc>
                <a:tc>
                  <a:txBody>
                    <a:bodyPr/>
                    <a:lstStyle/>
                    <a:p>
                      <a:pPr algn="ctr"/>
                      <a:r>
                        <a:rPr lang="en-US"/>
                        <a:t>58</a:t>
                      </a:r>
                      <a:endParaRPr lang="en-US" dirty="0"/>
                    </a:p>
                  </a:txBody>
                  <a:tcPr/>
                </a:tc>
                <a:extLst>
                  <a:ext uri="{0D108BD9-81ED-4DB2-BD59-A6C34878D82A}">
                    <a16:rowId xmlns:a16="http://schemas.microsoft.com/office/drawing/2014/main" val="3728492861"/>
                  </a:ext>
                </a:extLst>
              </a:tr>
            </a:tbl>
          </a:graphicData>
        </a:graphic>
      </p:graphicFrame>
    </p:spTree>
    <p:extLst>
      <p:ext uri="{BB962C8B-B14F-4D97-AF65-F5344CB8AC3E}">
        <p14:creationId xmlns:p14="http://schemas.microsoft.com/office/powerpoint/2010/main" val="2681776844"/>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C70E0-9CF8-AE32-788E-82F8438D2A4C}"/>
              </a:ext>
            </a:extLst>
          </p:cNvPr>
          <p:cNvSpPr>
            <a:spLocks noGrp="1"/>
          </p:cNvSpPr>
          <p:nvPr>
            <p:ph type="title"/>
          </p:nvPr>
        </p:nvSpPr>
        <p:spPr/>
        <p:txBody>
          <a:bodyPr/>
          <a:lstStyle/>
          <a:p>
            <a:r>
              <a:rPr lang="en-US" dirty="0"/>
              <a:t>INNER JOIN</a:t>
            </a:r>
            <a:endParaRPr lang="en-US"/>
          </a:p>
        </p:txBody>
      </p:sp>
      <p:graphicFrame>
        <p:nvGraphicFramePr>
          <p:cNvPr id="3" name="Table 2">
            <a:extLst>
              <a:ext uri="{FF2B5EF4-FFF2-40B4-BE49-F238E27FC236}">
                <a16:creationId xmlns:a16="http://schemas.microsoft.com/office/drawing/2014/main" id="{81593EEF-DD7E-722C-44C0-4349972DA528}"/>
              </a:ext>
            </a:extLst>
          </p:cNvPr>
          <p:cNvGraphicFramePr>
            <a:graphicFrameLocks noGrp="1"/>
          </p:cNvGraphicFramePr>
          <p:nvPr>
            <p:extLst>
              <p:ext uri="{D42A27DB-BD31-4B8C-83A1-F6EECF244321}">
                <p14:modId xmlns:p14="http://schemas.microsoft.com/office/powerpoint/2010/main" val="65540000"/>
              </p:ext>
            </p:extLst>
          </p:nvPr>
        </p:nvGraphicFramePr>
        <p:xfrm>
          <a:off x="3325532" y="1648966"/>
          <a:ext cx="5540936" cy="3560068"/>
        </p:xfrm>
        <a:graphic>
          <a:graphicData uri="http://schemas.openxmlformats.org/drawingml/2006/table">
            <a:tbl>
              <a:tblPr firstRow="1" bandRow="1">
                <a:tableStyleId>{073A0DAA-6AF3-43AB-8588-CEC1D06C72B9}</a:tableStyleId>
              </a:tblPr>
              <a:tblGrid>
                <a:gridCol w="1385234">
                  <a:extLst>
                    <a:ext uri="{9D8B030D-6E8A-4147-A177-3AD203B41FA5}">
                      <a16:colId xmlns:a16="http://schemas.microsoft.com/office/drawing/2014/main" val="2122969253"/>
                    </a:ext>
                  </a:extLst>
                </a:gridCol>
                <a:gridCol w="1385234">
                  <a:extLst>
                    <a:ext uri="{9D8B030D-6E8A-4147-A177-3AD203B41FA5}">
                      <a16:colId xmlns:a16="http://schemas.microsoft.com/office/drawing/2014/main" val="74095351"/>
                    </a:ext>
                  </a:extLst>
                </a:gridCol>
                <a:gridCol w="1385234">
                  <a:extLst>
                    <a:ext uri="{9D8B030D-6E8A-4147-A177-3AD203B41FA5}">
                      <a16:colId xmlns:a16="http://schemas.microsoft.com/office/drawing/2014/main" val="4277164056"/>
                    </a:ext>
                  </a:extLst>
                </a:gridCol>
                <a:gridCol w="1385234">
                  <a:extLst>
                    <a:ext uri="{9D8B030D-6E8A-4147-A177-3AD203B41FA5}">
                      <a16:colId xmlns:a16="http://schemas.microsoft.com/office/drawing/2014/main" val="1911941043"/>
                    </a:ext>
                  </a:extLst>
                </a:gridCol>
              </a:tblGrid>
              <a:tr h="890017">
                <a:tc>
                  <a:txBody>
                    <a:bodyPr/>
                    <a:lstStyle/>
                    <a:p>
                      <a:pPr algn="ctr"/>
                      <a:r>
                        <a:rPr lang="en-US"/>
                        <a:t>Id </a:t>
                      </a:r>
                      <a:endParaRPr lang="en-US" dirty="0"/>
                    </a:p>
                  </a:txBody>
                  <a:tcPr/>
                </a:tc>
                <a:tc>
                  <a:txBody>
                    <a:bodyPr/>
                    <a:lstStyle/>
                    <a:p>
                      <a:pPr algn="ctr"/>
                      <a:r>
                        <a:rPr lang="en-US"/>
                        <a:t>name</a:t>
                      </a:r>
                      <a:endParaRPr lang="en-US" dirty="0"/>
                    </a:p>
                  </a:txBody>
                  <a:tcPr/>
                </a:tc>
                <a:tc>
                  <a:txBody>
                    <a:bodyPr/>
                    <a:lstStyle/>
                    <a:p>
                      <a:pPr algn="ctr"/>
                      <a:r>
                        <a:rPr lang="en-US"/>
                        <a:t>id</a:t>
                      </a:r>
                      <a:endParaRPr lang="en-US" dirty="0"/>
                    </a:p>
                  </a:txBody>
                  <a:tcPr/>
                </a:tc>
                <a:tc>
                  <a:txBody>
                    <a:bodyPr/>
                    <a:lstStyle/>
                    <a:p>
                      <a:pPr algn="ctr"/>
                      <a:r>
                        <a:rPr lang="en-US"/>
                        <a:t>distance</a:t>
                      </a:r>
                      <a:endParaRPr lang="en-US" dirty="0"/>
                    </a:p>
                  </a:txBody>
                  <a:tcPr/>
                </a:tc>
                <a:extLst>
                  <a:ext uri="{0D108BD9-81ED-4DB2-BD59-A6C34878D82A}">
                    <a16:rowId xmlns:a16="http://schemas.microsoft.com/office/drawing/2014/main" val="3771512010"/>
                  </a:ext>
                </a:extLst>
              </a:tr>
              <a:tr h="890017">
                <a:tc>
                  <a:txBody>
                    <a:bodyPr/>
                    <a:lstStyle/>
                    <a:p>
                      <a:pPr algn="ctr"/>
                      <a:r>
                        <a:rPr lang="en-US"/>
                        <a:t>10484</a:t>
                      </a:r>
                      <a:endParaRPr lang="en-US" dirty="0"/>
                    </a:p>
                  </a:txBody>
                  <a:tcPr/>
                </a:tc>
                <a:tc>
                  <a:txBody>
                    <a:bodyPr/>
                    <a:lstStyle/>
                    <a:p>
                      <a:pPr algn="ctr"/>
                      <a:r>
                        <a:rPr lang="en-US"/>
                        <a:t>Ayah</a:t>
                      </a:r>
                      <a:endParaRPr lang="en-US" dirty="0"/>
                    </a:p>
                  </a:txBody>
                  <a:tcPr/>
                </a:tc>
                <a:tc>
                  <a:txBody>
                    <a:bodyPr/>
                    <a:lstStyle/>
                    <a:p>
                      <a:pPr algn="ctr"/>
                      <a:r>
                        <a:rPr lang="en-US"/>
                        <a:t>10484</a:t>
                      </a:r>
                      <a:endParaRPr lang="en-US" dirty="0"/>
                    </a:p>
                  </a:txBody>
                  <a:tcPr/>
                </a:tc>
                <a:tc>
                  <a:txBody>
                    <a:bodyPr/>
                    <a:lstStyle/>
                    <a:p>
                      <a:pPr algn="ctr"/>
                      <a:r>
                        <a:rPr lang="en-US"/>
                        <a:t>1000</a:t>
                      </a:r>
                      <a:endParaRPr lang="en-US" dirty="0"/>
                    </a:p>
                  </a:txBody>
                  <a:tcPr/>
                </a:tc>
                <a:extLst>
                  <a:ext uri="{0D108BD9-81ED-4DB2-BD59-A6C34878D82A}">
                    <a16:rowId xmlns:a16="http://schemas.microsoft.com/office/drawing/2014/main" val="3726879129"/>
                  </a:ext>
                </a:extLst>
              </a:tr>
              <a:tr h="890017">
                <a:tc>
                  <a:txBody>
                    <a:bodyPr/>
                    <a:lstStyle/>
                    <a:p>
                      <a:pPr algn="ctr"/>
                      <a:r>
                        <a:rPr lang="en-US"/>
                        <a:t>11728</a:t>
                      </a:r>
                      <a:endParaRPr lang="en-US" dirty="0"/>
                    </a:p>
                  </a:txBody>
                  <a:tcPr/>
                </a:tc>
                <a:tc>
                  <a:txBody>
                    <a:bodyPr/>
                    <a:lstStyle/>
                    <a:p>
                      <a:pPr algn="ctr"/>
                      <a:r>
                        <a:rPr lang="en-US"/>
                        <a:t>Spot</a:t>
                      </a:r>
                      <a:endParaRPr lang="en-US" dirty="0"/>
                    </a:p>
                  </a:txBody>
                  <a:tcPr/>
                </a:tc>
                <a:tc>
                  <a:txBody>
                    <a:bodyPr/>
                    <a:lstStyle/>
                    <a:p>
                      <a:pPr algn="ctr"/>
                      <a:r>
                        <a:rPr lang="en-US"/>
                        <a:t>11728</a:t>
                      </a:r>
                      <a:endParaRPr lang="en-US" dirty="0"/>
                    </a:p>
                  </a:txBody>
                  <a:tcPr/>
                </a:tc>
                <a:tc>
                  <a:txBody>
                    <a:bodyPr/>
                    <a:lstStyle/>
                    <a:p>
                      <a:pPr algn="ctr"/>
                      <a:r>
                        <a:rPr lang="en-US"/>
                        <a:t>1531</a:t>
                      </a:r>
                      <a:endParaRPr lang="en-US" dirty="0"/>
                    </a:p>
                  </a:txBody>
                  <a:tcPr/>
                </a:tc>
                <a:extLst>
                  <a:ext uri="{0D108BD9-81ED-4DB2-BD59-A6C34878D82A}">
                    <a16:rowId xmlns:a16="http://schemas.microsoft.com/office/drawing/2014/main" val="1566874104"/>
                  </a:ext>
                </a:extLst>
              </a:tr>
              <a:tr h="890017">
                <a:tc>
                  <a:txBody>
                    <a:bodyPr/>
                    <a:lstStyle/>
                    <a:p>
                      <a:pPr algn="ctr"/>
                      <a:r>
                        <a:rPr lang="en-US"/>
                        <a:t>11790</a:t>
                      </a:r>
                      <a:endParaRPr lang="en-US" dirty="0"/>
                    </a:p>
                  </a:txBody>
                  <a:tcPr>
                    <a:solidFill>
                      <a:srgbClr val="007680"/>
                    </a:solidFill>
                  </a:tcPr>
                </a:tc>
                <a:tc>
                  <a:txBody>
                    <a:bodyPr/>
                    <a:lstStyle/>
                    <a:p>
                      <a:pPr algn="ctr"/>
                      <a:r>
                        <a:rPr lang="en-US"/>
                        <a:t>Jolee</a:t>
                      </a:r>
                      <a:endParaRPr lang="en-US" dirty="0"/>
                    </a:p>
                  </a:txBody>
                  <a:tcPr/>
                </a:tc>
                <a:tc>
                  <a:txBody>
                    <a:bodyPr/>
                    <a:lstStyle/>
                    <a:p>
                      <a:pPr algn="ctr"/>
                      <a:r>
                        <a:rPr lang="en-US"/>
                        <a:t>11735</a:t>
                      </a:r>
                      <a:endParaRPr lang="en-US" dirty="0"/>
                    </a:p>
                  </a:txBody>
                  <a:tcPr>
                    <a:solidFill>
                      <a:srgbClr val="7030A0"/>
                    </a:solidFill>
                  </a:tcPr>
                </a:tc>
                <a:tc>
                  <a:txBody>
                    <a:bodyPr/>
                    <a:lstStyle/>
                    <a:p>
                      <a:pPr algn="ctr"/>
                      <a:r>
                        <a:rPr lang="en-US"/>
                        <a:t>2723</a:t>
                      </a:r>
                      <a:endParaRPr lang="en-US" dirty="0"/>
                    </a:p>
                  </a:txBody>
                  <a:tcPr/>
                </a:tc>
                <a:extLst>
                  <a:ext uri="{0D108BD9-81ED-4DB2-BD59-A6C34878D82A}">
                    <a16:rowId xmlns:a16="http://schemas.microsoft.com/office/drawing/2014/main" val="1758782627"/>
                  </a:ext>
                </a:extLst>
              </a:tr>
            </a:tbl>
          </a:graphicData>
        </a:graphic>
      </p:graphicFrame>
    </p:spTree>
    <p:extLst>
      <p:ext uri="{BB962C8B-B14F-4D97-AF65-F5344CB8AC3E}">
        <p14:creationId xmlns:p14="http://schemas.microsoft.com/office/powerpoint/2010/main" val="2878564114"/>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218B0E-CF70-5043-1F75-DFCD3653F04C}"/>
              </a:ext>
            </a:extLst>
          </p:cNvPr>
          <p:cNvSpPr>
            <a:spLocks noGrp="1"/>
          </p:cNvSpPr>
          <p:nvPr>
            <p:ph type="title"/>
          </p:nvPr>
        </p:nvSpPr>
        <p:spPr/>
        <p:txBody>
          <a:bodyPr/>
          <a:lstStyle/>
          <a:p>
            <a:r>
              <a:rPr lang="en-US" dirty="0"/>
              <a:t>INNER JOIN</a:t>
            </a:r>
            <a:endParaRPr lang="en-US"/>
          </a:p>
        </p:txBody>
      </p:sp>
      <p:graphicFrame>
        <p:nvGraphicFramePr>
          <p:cNvPr id="3" name="Table 2">
            <a:extLst>
              <a:ext uri="{FF2B5EF4-FFF2-40B4-BE49-F238E27FC236}">
                <a16:creationId xmlns:a16="http://schemas.microsoft.com/office/drawing/2014/main" id="{FE82878C-2C8F-F128-88E9-3C22964AE0A5}"/>
              </a:ext>
            </a:extLst>
          </p:cNvPr>
          <p:cNvGraphicFramePr>
            <a:graphicFrameLocks noGrp="1"/>
          </p:cNvGraphicFramePr>
          <p:nvPr>
            <p:extLst>
              <p:ext uri="{D42A27DB-BD31-4B8C-83A1-F6EECF244321}">
                <p14:modId xmlns:p14="http://schemas.microsoft.com/office/powerpoint/2010/main" val="147612152"/>
              </p:ext>
            </p:extLst>
          </p:nvPr>
        </p:nvGraphicFramePr>
        <p:xfrm>
          <a:off x="3714190" y="1947544"/>
          <a:ext cx="4763620" cy="2962911"/>
        </p:xfrm>
        <a:graphic>
          <a:graphicData uri="http://schemas.openxmlformats.org/drawingml/2006/table">
            <a:tbl>
              <a:tblPr firstRow="1" bandRow="1">
                <a:tableStyleId>{073A0DAA-6AF3-43AB-8588-CEC1D06C72B9}</a:tableStyleId>
              </a:tblPr>
              <a:tblGrid>
                <a:gridCol w="1190905">
                  <a:extLst>
                    <a:ext uri="{9D8B030D-6E8A-4147-A177-3AD203B41FA5}">
                      <a16:colId xmlns:a16="http://schemas.microsoft.com/office/drawing/2014/main" val="129636810"/>
                    </a:ext>
                  </a:extLst>
                </a:gridCol>
                <a:gridCol w="1190905">
                  <a:extLst>
                    <a:ext uri="{9D8B030D-6E8A-4147-A177-3AD203B41FA5}">
                      <a16:colId xmlns:a16="http://schemas.microsoft.com/office/drawing/2014/main" val="1064433711"/>
                    </a:ext>
                  </a:extLst>
                </a:gridCol>
                <a:gridCol w="1190905">
                  <a:extLst>
                    <a:ext uri="{9D8B030D-6E8A-4147-A177-3AD203B41FA5}">
                      <a16:colId xmlns:a16="http://schemas.microsoft.com/office/drawing/2014/main" val="2364392274"/>
                    </a:ext>
                  </a:extLst>
                </a:gridCol>
                <a:gridCol w="1190905">
                  <a:extLst>
                    <a:ext uri="{9D8B030D-6E8A-4147-A177-3AD203B41FA5}">
                      <a16:colId xmlns:a16="http://schemas.microsoft.com/office/drawing/2014/main" val="926152509"/>
                    </a:ext>
                  </a:extLst>
                </a:gridCol>
              </a:tblGrid>
              <a:tr h="987637">
                <a:tc>
                  <a:txBody>
                    <a:bodyPr/>
                    <a:lstStyle/>
                    <a:p>
                      <a:pPr algn="ctr"/>
                      <a:r>
                        <a:rPr lang="en-US"/>
                        <a:t>id</a:t>
                      </a:r>
                      <a:endParaRPr lang="en-US" dirty="0"/>
                    </a:p>
                  </a:txBody>
                  <a:tcPr/>
                </a:tc>
                <a:tc>
                  <a:txBody>
                    <a:bodyPr/>
                    <a:lstStyle/>
                    <a:p>
                      <a:pPr algn="ctr"/>
                      <a:r>
                        <a:rPr lang="en-US"/>
                        <a:t>name</a:t>
                      </a:r>
                      <a:endParaRPr lang="en-US" dirty="0"/>
                    </a:p>
                  </a:txBody>
                  <a:tcPr/>
                </a:tc>
                <a:tc>
                  <a:txBody>
                    <a:bodyPr/>
                    <a:lstStyle/>
                    <a:p>
                      <a:pPr algn="ctr"/>
                      <a:r>
                        <a:rPr lang="en-US"/>
                        <a:t>Id </a:t>
                      </a:r>
                      <a:endParaRPr lang="en-US" dirty="0"/>
                    </a:p>
                  </a:txBody>
                  <a:tcPr/>
                </a:tc>
                <a:tc>
                  <a:txBody>
                    <a:bodyPr/>
                    <a:lstStyle/>
                    <a:p>
                      <a:pPr algn="ctr"/>
                      <a:r>
                        <a:rPr lang="en-US"/>
                        <a:t>distance</a:t>
                      </a:r>
                      <a:endParaRPr lang="en-US" dirty="0"/>
                    </a:p>
                  </a:txBody>
                  <a:tcPr/>
                </a:tc>
                <a:extLst>
                  <a:ext uri="{0D108BD9-81ED-4DB2-BD59-A6C34878D82A}">
                    <a16:rowId xmlns:a16="http://schemas.microsoft.com/office/drawing/2014/main" val="4125961805"/>
                  </a:ext>
                </a:extLst>
              </a:tr>
              <a:tr h="987637">
                <a:tc>
                  <a:txBody>
                    <a:bodyPr/>
                    <a:lstStyle/>
                    <a:p>
                      <a:pPr algn="ctr"/>
                      <a:r>
                        <a:rPr lang="en-US"/>
                        <a:t>10484</a:t>
                      </a:r>
                      <a:endParaRPr lang="en-US" dirty="0"/>
                    </a:p>
                  </a:txBody>
                  <a:tcPr/>
                </a:tc>
                <a:tc>
                  <a:txBody>
                    <a:bodyPr/>
                    <a:lstStyle/>
                    <a:p>
                      <a:pPr algn="ctr"/>
                      <a:r>
                        <a:rPr lang="en-US"/>
                        <a:t>Ayah</a:t>
                      </a:r>
                      <a:endParaRPr lang="en-US" dirty="0"/>
                    </a:p>
                  </a:txBody>
                  <a:tcPr/>
                </a:tc>
                <a:tc>
                  <a:txBody>
                    <a:bodyPr/>
                    <a:lstStyle/>
                    <a:p>
                      <a:pPr algn="ctr"/>
                      <a:r>
                        <a:rPr lang="en-US"/>
                        <a:t>10484</a:t>
                      </a:r>
                      <a:endParaRPr lang="en-US" dirty="0"/>
                    </a:p>
                  </a:txBody>
                  <a:tcPr/>
                </a:tc>
                <a:tc>
                  <a:txBody>
                    <a:bodyPr/>
                    <a:lstStyle/>
                    <a:p>
                      <a:pPr algn="ctr"/>
                      <a:r>
                        <a:rPr lang="en-US"/>
                        <a:t>1000</a:t>
                      </a:r>
                      <a:endParaRPr lang="en-US" dirty="0"/>
                    </a:p>
                  </a:txBody>
                  <a:tcPr/>
                </a:tc>
                <a:extLst>
                  <a:ext uri="{0D108BD9-81ED-4DB2-BD59-A6C34878D82A}">
                    <a16:rowId xmlns:a16="http://schemas.microsoft.com/office/drawing/2014/main" val="2838715431"/>
                  </a:ext>
                </a:extLst>
              </a:tr>
              <a:tr h="987637">
                <a:tc>
                  <a:txBody>
                    <a:bodyPr/>
                    <a:lstStyle/>
                    <a:p>
                      <a:pPr algn="ctr"/>
                      <a:r>
                        <a:rPr lang="en-US"/>
                        <a:t>11728</a:t>
                      </a:r>
                      <a:endParaRPr lang="en-US" dirty="0"/>
                    </a:p>
                  </a:txBody>
                  <a:tcPr/>
                </a:tc>
                <a:tc>
                  <a:txBody>
                    <a:bodyPr/>
                    <a:lstStyle/>
                    <a:p>
                      <a:pPr algn="ctr"/>
                      <a:r>
                        <a:rPr lang="en-US"/>
                        <a:t>Spot</a:t>
                      </a:r>
                      <a:endParaRPr lang="en-US" dirty="0"/>
                    </a:p>
                  </a:txBody>
                  <a:tcPr/>
                </a:tc>
                <a:tc>
                  <a:txBody>
                    <a:bodyPr/>
                    <a:lstStyle/>
                    <a:p>
                      <a:pPr algn="ctr"/>
                      <a:r>
                        <a:rPr lang="en-US"/>
                        <a:t>11728</a:t>
                      </a:r>
                      <a:endParaRPr lang="en-US" dirty="0"/>
                    </a:p>
                  </a:txBody>
                  <a:tcPr/>
                </a:tc>
                <a:tc>
                  <a:txBody>
                    <a:bodyPr/>
                    <a:lstStyle/>
                    <a:p>
                      <a:pPr algn="ctr"/>
                      <a:r>
                        <a:rPr lang="en-US"/>
                        <a:t>1531</a:t>
                      </a:r>
                      <a:endParaRPr lang="en-US" dirty="0"/>
                    </a:p>
                  </a:txBody>
                  <a:tcPr/>
                </a:tc>
                <a:extLst>
                  <a:ext uri="{0D108BD9-81ED-4DB2-BD59-A6C34878D82A}">
                    <a16:rowId xmlns:a16="http://schemas.microsoft.com/office/drawing/2014/main" val="2145217894"/>
                  </a:ext>
                </a:extLst>
              </a:tr>
            </a:tbl>
          </a:graphicData>
        </a:graphic>
      </p:graphicFrame>
    </p:spTree>
    <p:extLst>
      <p:ext uri="{BB962C8B-B14F-4D97-AF65-F5344CB8AC3E}">
        <p14:creationId xmlns:p14="http://schemas.microsoft.com/office/powerpoint/2010/main" val="1766319043"/>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55DCD-7FD0-1070-5570-ABC0D22DF4EF}"/>
              </a:ext>
            </a:extLst>
          </p:cNvPr>
          <p:cNvSpPr>
            <a:spLocks noGrp="1"/>
          </p:cNvSpPr>
          <p:nvPr>
            <p:ph type="title"/>
          </p:nvPr>
        </p:nvSpPr>
        <p:spPr/>
        <p:txBody>
          <a:bodyPr/>
          <a:lstStyle/>
          <a:p>
            <a:r>
              <a:rPr lang="en-US" dirty="0"/>
              <a:t>LEFT OUTER JOIN</a:t>
            </a:r>
          </a:p>
        </p:txBody>
      </p:sp>
      <p:graphicFrame>
        <p:nvGraphicFramePr>
          <p:cNvPr id="3" name="Table 2">
            <a:extLst>
              <a:ext uri="{FF2B5EF4-FFF2-40B4-BE49-F238E27FC236}">
                <a16:creationId xmlns:a16="http://schemas.microsoft.com/office/drawing/2014/main" id="{D01E8F54-89CB-C6AD-EA20-D9794E74B008}"/>
              </a:ext>
            </a:extLst>
          </p:cNvPr>
          <p:cNvGraphicFramePr>
            <a:graphicFrameLocks noGrp="1"/>
          </p:cNvGraphicFramePr>
          <p:nvPr>
            <p:extLst>
              <p:ext uri="{D42A27DB-BD31-4B8C-83A1-F6EECF244321}">
                <p14:modId xmlns:p14="http://schemas.microsoft.com/office/powerpoint/2010/main" val="3349435891"/>
              </p:ext>
            </p:extLst>
          </p:nvPr>
        </p:nvGraphicFramePr>
        <p:xfrm>
          <a:off x="2265082" y="1622778"/>
          <a:ext cx="2880660" cy="3612444"/>
        </p:xfrm>
        <a:graphic>
          <a:graphicData uri="http://schemas.openxmlformats.org/drawingml/2006/table">
            <a:tbl>
              <a:tblPr firstRow="1" bandRow="1">
                <a:tableStyleId>{073A0DAA-6AF3-43AB-8588-CEC1D06C72B9}</a:tableStyleId>
              </a:tblPr>
              <a:tblGrid>
                <a:gridCol w="1440330">
                  <a:extLst>
                    <a:ext uri="{9D8B030D-6E8A-4147-A177-3AD203B41FA5}">
                      <a16:colId xmlns:a16="http://schemas.microsoft.com/office/drawing/2014/main" val="2122969253"/>
                    </a:ext>
                  </a:extLst>
                </a:gridCol>
                <a:gridCol w="1440330">
                  <a:extLst>
                    <a:ext uri="{9D8B030D-6E8A-4147-A177-3AD203B41FA5}">
                      <a16:colId xmlns:a16="http://schemas.microsoft.com/office/drawing/2014/main" val="74095351"/>
                    </a:ext>
                  </a:extLst>
                </a:gridCol>
              </a:tblGrid>
              <a:tr h="903111">
                <a:tc>
                  <a:txBody>
                    <a:bodyPr/>
                    <a:lstStyle/>
                    <a:p>
                      <a:pPr algn="ctr"/>
                      <a:r>
                        <a:rPr lang="en-US"/>
                        <a:t>Id </a:t>
                      </a:r>
                      <a:endParaRPr lang="en-US" dirty="0"/>
                    </a:p>
                  </a:txBody>
                  <a:tcPr/>
                </a:tc>
                <a:tc>
                  <a:txBody>
                    <a:bodyPr/>
                    <a:lstStyle/>
                    <a:p>
                      <a:pPr algn="ctr"/>
                      <a:r>
                        <a:rPr lang="en-US"/>
                        <a:t>name</a:t>
                      </a:r>
                      <a:endParaRPr lang="en-US" dirty="0"/>
                    </a:p>
                  </a:txBody>
                  <a:tcPr/>
                </a:tc>
                <a:extLst>
                  <a:ext uri="{0D108BD9-81ED-4DB2-BD59-A6C34878D82A}">
                    <a16:rowId xmlns:a16="http://schemas.microsoft.com/office/drawing/2014/main" val="3771512010"/>
                  </a:ext>
                </a:extLst>
              </a:tr>
              <a:tr h="903111">
                <a:tc>
                  <a:txBody>
                    <a:bodyPr/>
                    <a:lstStyle/>
                    <a:p>
                      <a:pPr algn="ctr"/>
                      <a:r>
                        <a:rPr lang="en-US"/>
                        <a:t>10484</a:t>
                      </a:r>
                      <a:endParaRPr lang="en-US" dirty="0"/>
                    </a:p>
                  </a:txBody>
                  <a:tcPr/>
                </a:tc>
                <a:tc>
                  <a:txBody>
                    <a:bodyPr/>
                    <a:lstStyle/>
                    <a:p>
                      <a:pPr algn="ctr"/>
                      <a:r>
                        <a:rPr lang="en-US"/>
                        <a:t>Ayah</a:t>
                      </a:r>
                      <a:endParaRPr lang="en-US" dirty="0"/>
                    </a:p>
                  </a:txBody>
                  <a:tcPr/>
                </a:tc>
                <a:extLst>
                  <a:ext uri="{0D108BD9-81ED-4DB2-BD59-A6C34878D82A}">
                    <a16:rowId xmlns:a16="http://schemas.microsoft.com/office/drawing/2014/main" val="3726879129"/>
                  </a:ext>
                </a:extLst>
              </a:tr>
              <a:tr h="903111">
                <a:tc>
                  <a:txBody>
                    <a:bodyPr/>
                    <a:lstStyle/>
                    <a:p>
                      <a:pPr algn="ctr"/>
                      <a:r>
                        <a:rPr lang="en-US"/>
                        <a:t>11728</a:t>
                      </a:r>
                      <a:endParaRPr lang="en-US" dirty="0"/>
                    </a:p>
                  </a:txBody>
                  <a:tcPr/>
                </a:tc>
                <a:tc>
                  <a:txBody>
                    <a:bodyPr/>
                    <a:lstStyle/>
                    <a:p>
                      <a:pPr algn="ctr"/>
                      <a:r>
                        <a:rPr lang="en-US"/>
                        <a:t>Spot</a:t>
                      </a:r>
                      <a:endParaRPr lang="en-US" dirty="0"/>
                    </a:p>
                  </a:txBody>
                  <a:tcPr/>
                </a:tc>
                <a:extLst>
                  <a:ext uri="{0D108BD9-81ED-4DB2-BD59-A6C34878D82A}">
                    <a16:rowId xmlns:a16="http://schemas.microsoft.com/office/drawing/2014/main" val="1566874104"/>
                  </a:ext>
                </a:extLst>
              </a:tr>
              <a:tr h="903111">
                <a:tc>
                  <a:txBody>
                    <a:bodyPr/>
                    <a:lstStyle/>
                    <a:p>
                      <a:pPr algn="ctr"/>
                      <a:r>
                        <a:rPr lang="en-US"/>
                        <a:t>11790</a:t>
                      </a:r>
                      <a:endParaRPr lang="en-US" dirty="0"/>
                    </a:p>
                  </a:txBody>
                  <a:tcPr/>
                </a:tc>
                <a:tc>
                  <a:txBody>
                    <a:bodyPr/>
                    <a:lstStyle/>
                    <a:p>
                      <a:pPr algn="ctr"/>
                      <a:r>
                        <a:rPr lang="en-US"/>
                        <a:t>Jolee</a:t>
                      </a:r>
                      <a:endParaRPr lang="en-US" dirty="0"/>
                    </a:p>
                  </a:txBody>
                  <a:tcPr/>
                </a:tc>
                <a:extLst>
                  <a:ext uri="{0D108BD9-81ED-4DB2-BD59-A6C34878D82A}">
                    <a16:rowId xmlns:a16="http://schemas.microsoft.com/office/drawing/2014/main" val="1758782627"/>
                  </a:ext>
                </a:extLst>
              </a:tr>
            </a:tbl>
          </a:graphicData>
        </a:graphic>
      </p:graphicFrame>
      <p:graphicFrame>
        <p:nvGraphicFramePr>
          <p:cNvPr id="4" name="Table 3">
            <a:extLst>
              <a:ext uri="{FF2B5EF4-FFF2-40B4-BE49-F238E27FC236}">
                <a16:creationId xmlns:a16="http://schemas.microsoft.com/office/drawing/2014/main" id="{40ECD5FB-C5A2-149F-1FCD-81F751152BE5}"/>
              </a:ext>
            </a:extLst>
          </p:cNvPr>
          <p:cNvGraphicFramePr>
            <a:graphicFrameLocks noGrp="1"/>
          </p:cNvGraphicFramePr>
          <p:nvPr>
            <p:extLst>
              <p:ext uri="{D42A27DB-BD31-4B8C-83A1-F6EECF244321}">
                <p14:modId xmlns:p14="http://schemas.microsoft.com/office/powerpoint/2010/main" val="3800064322"/>
              </p:ext>
            </p:extLst>
          </p:nvPr>
        </p:nvGraphicFramePr>
        <p:xfrm>
          <a:off x="7046258" y="1622778"/>
          <a:ext cx="2880660" cy="3612444"/>
        </p:xfrm>
        <a:graphic>
          <a:graphicData uri="http://schemas.openxmlformats.org/drawingml/2006/table">
            <a:tbl>
              <a:tblPr firstRow="1" bandRow="1">
                <a:tableStyleId>{073A0DAA-6AF3-43AB-8588-CEC1D06C72B9}</a:tableStyleId>
              </a:tblPr>
              <a:tblGrid>
                <a:gridCol w="1440330">
                  <a:extLst>
                    <a:ext uri="{9D8B030D-6E8A-4147-A177-3AD203B41FA5}">
                      <a16:colId xmlns:a16="http://schemas.microsoft.com/office/drawing/2014/main" val="2122969253"/>
                    </a:ext>
                  </a:extLst>
                </a:gridCol>
                <a:gridCol w="1440330">
                  <a:extLst>
                    <a:ext uri="{9D8B030D-6E8A-4147-A177-3AD203B41FA5}">
                      <a16:colId xmlns:a16="http://schemas.microsoft.com/office/drawing/2014/main" val="74095351"/>
                    </a:ext>
                  </a:extLst>
                </a:gridCol>
              </a:tblGrid>
              <a:tr h="903111">
                <a:tc>
                  <a:txBody>
                    <a:bodyPr/>
                    <a:lstStyle/>
                    <a:p>
                      <a:pPr algn="ctr"/>
                      <a:r>
                        <a:rPr lang="en-US"/>
                        <a:t>id</a:t>
                      </a:r>
                      <a:endParaRPr lang="en-US" dirty="0"/>
                    </a:p>
                  </a:txBody>
                  <a:tcPr/>
                </a:tc>
                <a:tc>
                  <a:txBody>
                    <a:bodyPr/>
                    <a:lstStyle/>
                    <a:p>
                      <a:pPr algn="ctr"/>
                      <a:r>
                        <a:rPr lang="en-US"/>
                        <a:t>distance</a:t>
                      </a:r>
                      <a:endParaRPr lang="en-US" dirty="0"/>
                    </a:p>
                  </a:txBody>
                  <a:tcPr/>
                </a:tc>
                <a:extLst>
                  <a:ext uri="{0D108BD9-81ED-4DB2-BD59-A6C34878D82A}">
                    <a16:rowId xmlns:a16="http://schemas.microsoft.com/office/drawing/2014/main" val="3771512010"/>
                  </a:ext>
                </a:extLst>
              </a:tr>
              <a:tr h="903111">
                <a:tc>
                  <a:txBody>
                    <a:bodyPr/>
                    <a:lstStyle/>
                    <a:p>
                      <a:pPr algn="ctr"/>
                      <a:r>
                        <a:rPr lang="en-US"/>
                        <a:t>10484</a:t>
                      </a:r>
                      <a:endParaRPr lang="en-US" dirty="0"/>
                    </a:p>
                  </a:txBody>
                  <a:tcPr/>
                </a:tc>
                <a:tc>
                  <a:txBody>
                    <a:bodyPr/>
                    <a:lstStyle/>
                    <a:p>
                      <a:pPr algn="ctr"/>
                      <a:r>
                        <a:rPr lang="en-US"/>
                        <a:t>1000</a:t>
                      </a:r>
                      <a:endParaRPr lang="en-US" dirty="0"/>
                    </a:p>
                  </a:txBody>
                  <a:tcPr/>
                </a:tc>
                <a:extLst>
                  <a:ext uri="{0D108BD9-81ED-4DB2-BD59-A6C34878D82A}">
                    <a16:rowId xmlns:a16="http://schemas.microsoft.com/office/drawing/2014/main" val="1566874104"/>
                  </a:ext>
                </a:extLst>
              </a:tr>
              <a:tr h="903111">
                <a:tc>
                  <a:txBody>
                    <a:bodyPr/>
                    <a:lstStyle/>
                    <a:p>
                      <a:pPr algn="ctr"/>
                      <a:r>
                        <a:rPr lang="en-US"/>
                        <a:t>11728</a:t>
                      </a:r>
                      <a:endParaRPr lang="en-US" dirty="0"/>
                    </a:p>
                  </a:txBody>
                  <a:tcPr/>
                </a:tc>
                <a:tc>
                  <a:txBody>
                    <a:bodyPr/>
                    <a:lstStyle/>
                    <a:p>
                      <a:pPr algn="ctr"/>
                      <a:r>
                        <a:rPr lang="en-US"/>
                        <a:t>1531</a:t>
                      </a:r>
                      <a:endParaRPr lang="en-US" dirty="0"/>
                    </a:p>
                  </a:txBody>
                  <a:tcPr/>
                </a:tc>
                <a:extLst>
                  <a:ext uri="{0D108BD9-81ED-4DB2-BD59-A6C34878D82A}">
                    <a16:rowId xmlns:a16="http://schemas.microsoft.com/office/drawing/2014/main" val="1156785174"/>
                  </a:ext>
                </a:extLst>
              </a:tr>
              <a:tr h="903111">
                <a:tc>
                  <a:txBody>
                    <a:bodyPr/>
                    <a:lstStyle/>
                    <a:p>
                      <a:pPr algn="ctr"/>
                      <a:r>
                        <a:rPr lang="en-US"/>
                        <a:t>11735</a:t>
                      </a:r>
                      <a:endParaRPr lang="en-US" dirty="0"/>
                    </a:p>
                  </a:txBody>
                  <a:tcPr/>
                </a:tc>
                <a:tc>
                  <a:txBody>
                    <a:bodyPr/>
                    <a:lstStyle/>
                    <a:p>
                      <a:pPr algn="ctr"/>
                      <a:r>
                        <a:rPr lang="en-US"/>
                        <a:t>2723</a:t>
                      </a:r>
                      <a:endParaRPr lang="en-US" dirty="0"/>
                    </a:p>
                  </a:txBody>
                  <a:tcPr/>
                </a:tc>
                <a:extLst>
                  <a:ext uri="{0D108BD9-81ED-4DB2-BD59-A6C34878D82A}">
                    <a16:rowId xmlns:a16="http://schemas.microsoft.com/office/drawing/2014/main" val="1758782627"/>
                  </a:ext>
                </a:extLst>
              </a:tr>
            </a:tbl>
          </a:graphicData>
        </a:graphic>
      </p:graphicFrame>
    </p:spTree>
    <p:extLst>
      <p:ext uri="{BB962C8B-B14F-4D97-AF65-F5344CB8AC3E}">
        <p14:creationId xmlns:p14="http://schemas.microsoft.com/office/powerpoint/2010/main" val="3749829058"/>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C3542-208D-23BC-22D3-03D0C566DACA}"/>
              </a:ext>
            </a:extLst>
          </p:cNvPr>
          <p:cNvSpPr>
            <a:spLocks noGrp="1"/>
          </p:cNvSpPr>
          <p:nvPr>
            <p:ph type="title"/>
          </p:nvPr>
        </p:nvSpPr>
        <p:spPr/>
        <p:txBody>
          <a:bodyPr/>
          <a:lstStyle/>
          <a:p>
            <a:r>
              <a:rPr lang="en-US" dirty="0"/>
              <a:t>LEFT OUTER JOIN</a:t>
            </a:r>
            <a:endParaRPr lang="en-US"/>
          </a:p>
        </p:txBody>
      </p:sp>
      <p:graphicFrame>
        <p:nvGraphicFramePr>
          <p:cNvPr id="3" name="Table 2">
            <a:extLst>
              <a:ext uri="{FF2B5EF4-FFF2-40B4-BE49-F238E27FC236}">
                <a16:creationId xmlns:a16="http://schemas.microsoft.com/office/drawing/2014/main" id="{C2CDB777-FD6A-05FF-8B39-78825B6F3AE1}"/>
              </a:ext>
            </a:extLst>
          </p:cNvPr>
          <p:cNvGraphicFramePr>
            <a:graphicFrameLocks noGrp="1"/>
          </p:cNvGraphicFramePr>
          <p:nvPr>
            <p:extLst>
              <p:ext uri="{D42A27DB-BD31-4B8C-83A1-F6EECF244321}">
                <p14:modId xmlns:p14="http://schemas.microsoft.com/office/powerpoint/2010/main" val="1915139007"/>
              </p:ext>
            </p:extLst>
          </p:nvPr>
        </p:nvGraphicFramePr>
        <p:xfrm>
          <a:off x="2032000" y="1597025"/>
          <a:ext cx="8128000" cy="366395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1617155842"/>
                    </a:ext>
                  </a:extLst>
                </a:gridCol>
                <a:gridCol w="2032000">
                  <a:extLst>
                    <a:ext uri="{9D8B030D-6E8A-4147-A177-3AD203B41FA5}">
                      <a16:colId xmlns:a16="http://schemas.microsoft.com/office/drawing/2014/main" val="4128430252"/>
                    </a:ext>
                  </a:extLst>
                </a:gridCol>
                <a:gridCol w="2032000">
                  <a:extLst>
                    <a:ext uri="{9D8B030D-6E8A-4147-A177-3AD203B41FA5}">
                      <a16:colId xmlns:a16="http://schemas.microsoft.com/office/drawing/2014/main" val="1745907187"/>
                    </a:ext>
                  </a:extLst>
                </a:gridCol>
                <a:gridCol w="2032000">
                  <a:extLst>
                    <a:ext uri="{9D8B030D-6E8A-4147-A177-3AD203B41FA5}">
                      <a16:colId xmlns:a16="http://schemas.microsoft.com/office/drawing/2014/main" val="858420078"/>
                    </a:ext>
                  </a:extLst>
                </a:gridCol>
              </a:tblGrid>
              <a:tr h="732790">
                <a:tc>
                  <a:txBody>
                    <a:bodyPr/>
                    <a:lstStyle/>
                    <a:p>
                      <a:pPr algn="ctr"/>
                      <a:r>
                        <a:rPr lang="en-US"/>
                        <a:t>id</a:t>
                      </a:r>
                      <a:endParaRPr lang="en-US" dirty="0"/>
                    </a:p>
                  </a:txBody>
                  <a:tcPr/>
                </a:tc>
                <a:tc>
                  <a:txBody>
                    <a:bodyPr/>
                    <a:lstStyle/>
                    <a:p>
                      <a:pPr algn="ctr"/>
                      <a:r>
                        <a:rPr lang="en-US"/>
                        <a:t>name</a:t>
                      </a:r>
                      <a:endParaRPr lang="en-US" dirty="0"/>
                    </a:p>
                  </a:txBody>
                  <a:tcPr/>
                </a:tc>
                <a:tc>
                  <a:txBody>
                    <a:bodyPr/>
                    <a:lstStyle/>
                    <a:p>
                      <a:pPr algn="ctr"/>
                      <a:r>
                        <a:rPr lang="en-US"/>
                        <a:t>id</a:t>
                      </a:r>
                      <a:endParaRPr lang="en-US" dirty="0"/>
                    </a:p>
                  </a:txBody>
                  <a:tcPr/>
                </a:tc>
                <a:tc>
                  <a:txBody>
                    <a:bodyPr/>
                    <a:lstStyle/>
                    <a:p>
                      <a:pPr algn="ctr"/>
                      <a:r>
                        <a:rPr lang="en-US"/>
                        <a:t>distance</a:t>
                      </a:r>
                      <a:endParaRPr lang="en-US" dirty="0"/>
                    </a:p>
                  </a:txBody>
                  <a:tcPr/>
                </a:tc>
                <a:extLst>
                  <a:ext uri="{0D108BD9-81ED-4DB2-BD59-A6C34878D82A}">
                    <a16:rowId xmlns:a16="http://schemas.microsoft.com/office/drawing/2014/main" val="1123357693"/>
                  </a:ext>
                </a:extLst>
              </a:tr>
              <a:tr h="732790">
                <a:tc>
                  <a:txBody>
                    <a:bodyPr/>
                    <a:lstStyle/>
                    <a:p>
                      <a:pPr algn="ctr"/>
                      <a:r>
                        <a:rPr lang="en-US"/>
                        <a:t>10484</a:t>
                      </a:r>
                      <a:endParaRPr lang="en-US" dirty="0"/>
                    </a:p>
                  </a:txBody>
                  <a:tcPr/>
                </a:tc>
                <a:tc>
                  <a:txBody>
                    <a:bodyPr/>
                    <a:lstStyle/>
                    <a:p>
                      <a:pPr algn="ctr"/>
                      <a:r>
                        <a:rPr lang="en-US"/>
                        <a:t>Ayah</a:t>
                      </a:r>
                      <a:endParaRPr lang="en-US" dirty="0"/>
                    </a:p>
                  </a:txBody>
                  <a:tcPr/>
                </a:tc>
                <a:tc>
                  <a:txBody>
                    <a:bodyPr/>
                    <a:lstStyle/>
                    <a:p>
                      <a:pPr algn="ctr"/>
                      <a:r>
                        <a:rPr lang="en-US"/>
                        <a:t>10484</a:t>
                      </a:r>
                      <a:endParaRPr lang="en-US" dirty="0"/>
                    </a:p>
                  </a:txBody>
                  <a:tcPr/>
                </a:tc>
                <a:tc>
                  <a:txBody>
                    <a:bodyPr/>
                    <a:lstStyle/>
                    <a:p>
                      <a:pPr algn="ctr"/>
                      <a:r>
                        <a:rPr lang="en-US"/>
                        <a:t>1000</a:t>
                      </a:r>
                      <a:endParaRPr lang="en-US" dirty="0"/>
                    </a:p>
                  </a:txBody>
                  <a:tcPr/>
                </a:tc>
                <a:extLst>
                  <a:ext uri="{0D108BD9-81ED-4DB2-BD59-A6C34878D82A}">
                    <a16:rowId xmlns:a16="http://schemas.microsoft.com/office/drawing/2014/main" val="703080539"/>
                  </a:ext>
                </a:extLst>
              </a:tr>
              <a:tr h="732790">
                <a:tc>
                  <a:txBody>
                    <a:bodyPr/>
                    <a:lstStyle/>
                    <a:p>
                      <a:pPr algn="ctr"/>
                      <a:r>
                        <a:rPr lang="en-US"/>
                        <a:t>11728</a:t>
                      </a:r>
                      <a:endParaRPr lang="en-US" dirty="0"/>
                    </a:p>
                  </a:txBody>
                  <a:tcPr/>
                </a:tc>
                <a:tc>
                  <a:txBody>
                    <a:bodyPr/>
                    <a:lstStyle/>
                    <a:p>
                      <a:pPr algn="ctr"/>
                      <a:r>
                        <a:rPr lang="en-US"/>
                        <a:t>Spot</a:t>
                      </a:r>
                      <a:endParaRPr lang="en-US" dirty="0"/>
                    </a:p>
                  </a:txBody>
                  <a:tcPr/>
                </a:tc>
                <a:tc>
                  <a:txBody>
                    <a:bodyPr/>
                    <a:lstStyle/>
                    <a:p>
                      <a:pPr algn="ctr"/>
                      <a:r>
                        <a:rPr lang="en-US"/>
                        <a:t>11728</a:t>
                      </a:r>
                      <a:endParaRPr lang="en-US" dirty="0"/>
                    </a:p>
                  </a:txBody>
                  <a:tcPr/>
                </a:tc>
                <a:tc>
                  <a:txBody>
                    <a:bodyPr/>
                    <a:lstStyle/>
                    <a:p>
                      <a:pPr algn="ctr"/>
                      <a:r>
                        <a:rPr lang="en-US"/>
                        <a:t>1531</a:t>
                      </a:r>
                      <a:endParaRPr lang="en-US" dirty="0"/>
                    </a:p>
                  </a:txBody>
                  <a:tcPr/>
                </a:tc>
                <a:extLst>
                  <a:ext uri="{0D108BD9-81ED-4DB2-BD59-A6C34878D82A}">
                    <a16:rowId xmlns:a16="http://schemas.microsoft.com/office/drawing/2014/main" val="3037207676"/>
                  </a:ext>
                </a:extLst>
              </a:tr>
              <a:tr h="732790">
                <a:tc>
                  <a:txBody>
                    <a:bodyPr/>
                    <a:lstStyle/>
                    <a:p>
                      <a:pPr algn="ctr"/>
                      <a:r>
                        <a:rPr lang="en-US"/>
                        <a:t>11790</a:t>
                      </a:r>
                      <a:endParaRPr lang="en-US" dirty="0"/>
                    </a:p>
                  </a:txBody>
                  <a:tcPr/>
                </a:tc>
                <a:tc>
                  <a:txBody>
                    <a:bodyPr/>
                    <a:lstStyle/>
                    <a:p>
                      <a:pPr algn="ctr"/>
                      <a:r>
                        <a:rPr lang="en-US"/>
                        <a:t>Jolee</a:t>
                      </a:r>
                      <a:endParaRPr lang="en-US" dirty="0"/>
                    </a:p>
                  </a:txBody>
                  <a:tcPr/>
                </a:tc>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1738419363"/>
                  </a:ext>
                </a:extLst>
              </a:tr>
              <a:tr h="732790">
                <a:tc>
                  <a:txBody>
                    <a:bodyPr/>
                    <a:lstStyle/>
                    <a:p>
                      <a:pPr algn="ctr"/>
                      <a:endParaRPr lang="en-US"/>
                    </a:p>
                  </a:txBody>
                  <a:tcPr/>
                </a:tc>
                <a:tc>
                  <a:txBody>
                    <a:bodyPr/>
                    <a:lstStyle/>
                    <a:p>
                      <a:pPr algn="ctr"/>
                      <a:endParaRPr lang="en-US"/>
                    </a:p>
                  </a:txBody>
                  <a:tcPr/>
                </a:tc>
                <a:tc>
                  <a:txBody>
                    <a:bodyPr/>
                    <a:lstStyle/>
                    <a:p>
                      <a:pPr algn="ctr"/>
                      <a:r>
                        <a:rPr lang="en-US"/>
                        <a:t>11735</a:t>
                      </a:r>
                      <a:endParaRPr lang="en-US" dirty="0"/>
                    </a:p>
                  </a:txBody>
                  <a:tcPr/>
                </a:tc>
                <a:tc>
                  <a:txBody>
                    <a:bodyPr/>
                    <a:lstStyle/>
                    <a:p>
                      <a:pPr algn="ctr"/>
                      <a:r>
                        <a:rPr lang="en-US"/>
                        <a:t>2723</a:t>
                      </a:r>
                      <a:endParaRPr lang="en-US" dirty="0"/>
                    </a:p>
                  </a:txBody>
                  <a:tcPr/>
                </a:tc>
                <a:extLst>
                  <a:ext uri="{0D108BD9-81ED-4DB2-BD59-A6C34878D82A}">
                    <a16:rowId xmlns:a16="http://schemas.microsoft.com/office/drawing/2014/main" val="802960697"/>
                  </a:ext>
                </a:extLst>
              </a:tr>
            </a:tbl>
          </a:graphicData>
        </a:graphic>
      </p:graphicFrame>
    </p:spTree>
    <p:extLst>
      <p:ext uri="{BB962C8B-B14F-4D97-AF65-F5344CB8AC3E}">
        <p14:creationId xmlns:p14="http://schemas.microsoft.com/office/powerpoint/2010/main" val="3242989138"/>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99657-9159-AA0E-A091-060309D49127}"/>
              </a:ext>
            </a:extLst>
          </p:cNvPr>
          <p:cNvSpPr>
            <a:spLocks noGrp="1"/>
          </p:cNvSpPr>
          <p:nvPr>
            <p:ph type="title"/>
          </p:nvPr>
        </p:nvSpPr>
        <p:spPr/>
        <p:txBody>
          <a:bodyPr/>
          <a:lstStyle/>
          <a:p>
            <a:r>
              <a:rPr lang="en-US" dirty="0"/>
              <a:t>LEFT OUTER JOIN</a:t>
            </a:r>
            <a:endParaRPr lang="en-US"/>
          </a:p>
        </p:txBody>
      </p:sp>
      <p:graphicFrame>
        <p:nvGraphicFramePr>
          <p:cNvPr id="3" name="Table 2">
            <a:extLst>
              <a:ext uri="{FF2B5EF4-FFF2-40B4-BE49-F238E27FC236}">
                <a16:creationId xmlns:a16="http://schemas.microsoft.com/office/drawing/2014/main" id="{E70F862B-DCFC-0704-A0D6-5DAB60596EF9}"/>
              </a:ext>
            </a:extLst>
          </p:cNvPr>
          <p:cNvGraphicFramePr>
            <a:graphicFrameLocks noGrp="1"/>
          </p:cNvGraphicFramePr>
          <p:nvPr>
            <p:extLst>
              <p:ext uri="{D42A27DB-BD31-4B8C-83A1-F6EECF244321}">
                <p14:modId xmlns:p14="http://schemas.microsoft.com/office/powerpoint/2010/main" val="21122903"/>
              </p:ext>
            </p:extLst>
          </p:nvPr>
        </p:nvGraphicFramePr>
        <p:xfrm>
          <a:off x="2108200" y="1778000"/>
          <a:ext cx="7975600" cy="3302000"/>
        </p:xfrm>
        <a:graphic>
          <a:graphicData uri="http://schemas.openxmlformats.org/drawingml/2006/table">
            <a:tbl>
              <a:tblPr firstRow="1" bandRow="1">
                <a:tableStyleId>{073A0DAA-6AF3-43AB-8588-CEC1D06C72B9}</a:tableStyleId>
              </a:tblPr>
              <a:tblGrid>
                <a:gridCol w="1993900">
                  <a:extLst>
                    <a:ext uri="{9D8B030D-6E8A-4147-A177-3AD203B41FA5}">
                      <a16:colId xmlns:a16="http://schemas.microsoft.com/office/drawing/2014/main" val="1617155842"/>
                    </a:ext>
                  </a:extLst>
                </a:gridCol>
                <a:gridCol w="1993900">
                  <a:extLst>
                    <a:ext uri="{9D8B030D-6E8A-4147-A177-3AD203B41FA5}">
                      <a16:colId xmlns:a16="http://schemas.microsoft.com/office/drawing/2014/main" val="4128430252"/>
                    </a:ext>
                  </a:extLst>
                </a:gridCol>
                <a:gridCol w="1993900">
                  <a:extLst>
                    <a:ext uri="{9D8B030D-6E8A-4147-A177-3AD203B41FA5}">
                      <a16:colId xmlns:a16="http://schemas.microsoft.com/office/drawing/2014/main" val="1745907187"/>
                    </a:ext>
                  </a:extLst>
                </a:gridCol>
                <a:gridCol w="1993900">
                  <a:extLst>
                    <a:ext uri="{9D8B030D-6E8A-4147-A177-3AD203B41FA5}">
                      <a16:colId xmlns:a16="http://schemas.microsoft.com/office/drawing/2014/main" val="858420078"/>
                    </a:ext>
                  </a:extLst>
                </a:gridCol>
              </a:tblGrid>
              <a:tr h="660400">
                <a:tc>
                  <a:txBody>
                    <a:bodyPr/>
                    <a:lstStyle/>
                    <a:p>
                      <a:pPr algn="ctr"/>
                      <a:r>
                        <a:rPr lang="en-US" dirty="0"/>
                        <a:t>id</a:t>
                      </a:r>
                    </a:p>
                  </a:txBody>
                  <a:tcPr/>
                </a:tc>
                <a:tc>
                  <a:txBody>
                    <a:bodyPr/>
                    <a:lstStyle/>
                    <a:p>
                      <a:pPr algn="ctr"/>
                      <a:r>
                        <a:rPr lang="en-US" dirty="0"/>
                        <a:t>name</a:t>
                      </a:r>
                    </a:p>
                  </a:txBody>
                  <a:tcPr/>
                </a:tc>
                <a:tc>
                  <a:txBody>
                    <a:bodyPr/>
                    <a:lstStyle/>
                    <a:p>
                      <a:pPr algn="ctr"/>
                      <a:r>
                        <a:rPr lang="en-US" dirty="0"/>
                        <a:t>id</a:t>
                      </a:r>
                    </a:p>
                  </a:txBody>
                  <a:tcPr/>
                </a:tc>
                <a:tc>
                  <a:txBody>
                    <a:bodyPr/>
                    <a:lstStyle/>
                    <a:p>
                      <a:pPr algn="ctr"/>
                      <a:r>
                        <a:rPr lang="en-US" dirty="0"/>
                        <a:t>distance</a:t>
                      </a:r>
                    </a:p>
                  </a:txBody>
                  <a:tcPr/>
                </a:tc>
                <a:extLst>
                  <a:ext uri="{0D108BD9-81ED-4DB2-BD59-A6C34878D82A}">
                    <a16:rowId xmlns:a16="http://schemas.microsoft.com/office/drawing/2014/main" val="1123357693"/>
                  </a:ext>
                </a:extLst>
              </a:tr>
              <a:tr h="660400">
                <a:tc>
                  <a:txBody>
                    <a:bodyPr/>
                    <a:lstStyle/>
                    <a:p>
                      <a:pPr algn="ctr"/>
                      <a:r>
                        <a:rPr lang="en-US" dirty="0"/>
                        <a:t>10484</a:t>
                      </a:r>
                    </a:p>
                  </a:txBody>
                  <a:tcPr/>
                </a:tc>
                <a:tc>
                  <a:txBody>
                    <a:bodyPr/>
                    <a:lstStyle/>
                    <a:p>
                      <a:pPr algn="ctr"/>
                      <a:r>
                        <a:rPr lang="en-US" dirty="0"/>
                        <a:t>Ayah</a:t>
                      </a:r>
                    </a:p>
                  </a:txBody>
                  <a:tcPr/>
                </a:tc>
                <a:tc>
                  <a:txBody>
                    <a:bodyPr/>
                    <a:lstStyle/>
                    <a:p>
                      <a:pPr algn="ctr"/>
                      <a:r>
                        <a:rPr lang="en-US" dirty="0"/>
                        <a:t>10484</a:t>
                      </a:r>
                    </a:p>
                  </a:txBody>
                  <a:tcPr/>
                </a:tc>
                <a:tc>
                  <a:txBody>
                    <a:bodyPr/>
                    <a:lstStyle/>
                    <a:p>
                      <a:pPr algn="ctr"/>
                      <a:r>
                        <a:rPr lang="en-US" dirty="0"/>
                        <a:t>1000</a:t>
                      </a:r>
                    </a:p>
                  </a:txBody>
                  <a:tcPr/>
                </a:tc>
                <a:extLst>
                  <a:ext uri="{0D108BD9-81ED-4DB2-BD59-A6C34878D82A}">
                    <a16:rowId xmlns:a16="http://schemas.microsoft.com/office/drawing/2014/main" val="703080539"/>
                  </a:ext>
                </a:extLst>
              </a:tr>
              <a:tr h="660400">
                <a:tc>
                  <a:txBody>
                    <a:bodyPr/>
                    <a:lstStyle/>
                    <a:p>
                      <a:pPr algn="ctr"/>
                      <a:r>
                        <a:rPr lang="en-US" dirty="0"/>
                        <a:t>11728</a:t>
                      </a:r>
                    </a:p>
                  </a:txBody>
                  <a:tcPr/>
                </a:tc>
                <a:tc>
                  <a:txBody>
                    <a:bodyPr/>
                    <a:lstStyle/>
                    <a:p>
                      <a:pPr algn="ctr"/>
                      <a:r>
                        <a:rPr lang="en-US" dirty="0"/>
                        <a:t>Spot</a:t>
                      </a:r>
                    </a:p>
                  </a:txBody>
                  <a:tcPr/>
                </a:tc>
                <a:tc>
                  <a:txBody>
                    <a:bodyPr/>
                    <a:lstStyle/>
                    <a:p>
                      <a:pPr algn="ctr"/>
                      <a:r>
                        <a:rPr lang="en-US" dirty="0"/>
                        <a:t>11728</a:t>
                      </a:r>
                    </a:p>
                  </a:txBody>
                  <a:tcPr/>
                </a:tc>
                <a:tc>
                  <a:txBody>
                    <a:bodyPr/>
                    <a:lstStyle/>
                    <a:p>
                      <a:pPr algn="ctr"/>
                      <a:r>
                        <a:rPr lang="en-US" dirty="0"/>
                        <a:t>1531</a:t>
                      </a:r>
                    </a:p>
                  </a:txBody>
                  <a:tcPr/>
                </a:tc>
                <a:extLst>
                  <a:ext uri="{0D108BD9-81ED-4DB2-BD59-A6C34878D82A}">
                    <a16:rowId xmlns:a16="http://schemas.microsoft.com/office/drawing/2014/main" val="3037207676"/>
                  </a:ext>
                </a:extLst>
              </a:tr>
              <a:tr h="660400">
                <a:tc>
                  <a:txBody>
                    <a:bodyPr/>
                    <a:lstStyle/>
                    <a:p>
                      <a:pPr algn="ctr"/>
                      <a:r>
                        <a:rPr lang="en-US" dirty="0"/>
                        <a:t>11790</a:t>
                      </a:r>
                    </a:p>
                  </a:txBody>
                  <a:tcPr>
                    <a:solidFill>
                      <a:srgbClr val="7030A0"/>
                    </a:solidFill>
                  </a:tcPr>
                </a:tc>
                <a:tc>
                  <a:txBody>
                    <a:bodyPr/>
                    <a:lstStyle/>
                    <a:p>
                      <a:pPr algn="ctr"/>
                      <a:r>
                        <a:rPr lang="en-US" dirty="0" err="1"/>
                        <a:t>Jolee</a:t>
                      </a:r>
                      <a:endParaRPr lang="en-US" dirty="0"/>
                    </a:p>
                  </a:txBody>
                  <a:tcPr/>
                </a:tc>
                <a:tc>
                  <a:txBody>
                    <a:bodyPr/>
                    <a:lstStyle/>
                    <a:p>
                      <a:pPr algn="ctr"/>
                      <a:r>
                        <a:rPr lang="en-US" dirty="0"/>
                        <a:t>NULL</a:t>
                      </a:r>
                    </a:p>
                  </a:txBody>
                  <a:tcPr/>
                </a:tc>
                <a:tc>
                  <a:txBody>
                    <a:bodyPr/>
                    <a:lstStyle/>
                    <a:p>
                      <a:pPr algn="ctr"/>
                      <a:r>
                        <a:rPr lang="en-US" dirty="0"/>
                        <a:t>NULL</a:t>
                      </a:r>
                    </a:p>
                  </a:txBody>
                  <a:tcPr/>
                </a:tc>
                <a:extLst>
                  <a:ext uri="{0D108BD9-81ED-4DB2-BD59-A6C34878D82A}">
                    <a16:rowId xmlns:a16="http://schemas.microsoft.com/office/drawing/2014/main" val="1738419363"/>
                  </a:ext>
                </a:extLst>
              </a:tr>
              <a:tr h="660400">
                <a:tc>
                  <a:txBody>
                    <a:bodyPr/>
                    <a:lstStyle/>
                    <a:p>
                      <a:pPr algn="ctr"/>
                      <a:r>
                        <a:rPr lang="en-US" dirty="0"/>
                        <a:t>NULL</a:t>
                      </a:r>
                    </a:p>
                  </a:txBody>
                  <a:tcPr/>
                </a:tc>
                <a:tc>
                  <a:txBody>
                    <a:bodyPr/>
                    <a:lstStyle/>
                    <a:p>
                      <a:pPr algn="ctr"/>
                      <a:r>
                        <a:rPr lang="en-US" dirty="0"/>
                        <a:t>NULL</a:t>
                      </a:r>
                    </a:p>
                  </a:txBody>
                  <a:tcPr/>
                </a:tc>
                <a:tc>
                  <a:txBody>
                    <a:bodyPr/>
                    <a:lstStyle/>
                    <a:p>
                      <a:pPr algn="ctr"/>
                      <a:r>
                        <a:rPr lang="en-US" dirty="0"/>
                        <a:t>11735</a:t>
                      </a:r>
                    </a:p>
                  </a:txBody>
                  <a:tcPr>
                    <a:solidFill>
                      <a:srgbClr val="0097A9"/>
                    </a:solidFill>
                  </a:tcPr>
                </a:tc>
                <a:tc>
                  <a:txBody>
                    <a:bodyPr/>
                    <a:lstStyle/>
                    <a:p>
                      <a:pPr algn="ctr"/>
                      <a:r>
                        <a:rPr lang="en-US" dirty="0"/>
                        <a:t>2723</a:t>
                      </a:r>
                    </a:p>
                  </a:txBody>
                  <a:tcPr/>
                </a:tc>
                <a:extLst>
                  <a:ext uri="{0D108BD9-81ED-4DB2-BD59-A6C34878D82A}">
                    <a16:rowId xmlns:a16="http://schemas.microsoft.com/office/drawing/2014/main" val="802960697"/>
                  </a:ext>
                </a:extLst>
              </a:tr>
            </a:tbl>
          </a:graphicData>
        </a:graphic>
      </p:graphicFrame>
    </p:spTree>
    <p:extLst>
      <p:ext uri="{BB962C8B-B14F-4D97-AF65-F5344CB8AC3E}">
        <p14:creationId xmlns:p14="http://schemas.microsoft.com/office/powerpoint/2010/main" val="1915618067"/>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69BE3-F0EE-6C96-0C3C-694B3790E2C0}"/>
              </a:ext>
            </a:extLst>
          </p:cNvPr>
          <p:cNvSpPr>
            <a:spLocks noGrp="1"/>
          </p:cNvSpPr>
          <p:nvPr>
            <p:ph type="title"/>
          </p:nvPr>
        </p:nvSpPr>
        <p:spPr/>
        <p:txBody>
          <a:bodyPr/>
          <a:lstStyle/>
          <a:p>
            <a:r>
              <a:rPr lang="en-US" dirty="0"/>
              <a:t>LEFT OUTER JOIN</a:t>
            </a:r>
            <a:endParaRPr lang="en-US"/>
          </a:p>
        </p:txBody>
      </p:sp>
      <p:graphicFrame>
        <p:nvGraphicFramePr>
          <p:cNvPr id="3" name="Table 2">
            <a:extLst>
              <a:ext uri="{FF2B5EF4-FFF2-40B4-BE49-F238E27FC236}">
                <a16:creationId xmlns:a16="http://schemas.microsoft.com/office/drawing/2014/main" id="{B3395E23-BDFE-79A3-C642-C29AF5E85ACC}"/>
              </a:ext>
            </a:extLst>
          </p:cNvPr>
          <p:cNvGraphicFramePr>
            <a:graphicFrameLocks noGrp="1"/>
          </p:cNvGraphicFramePr>
          <p:nvPr>
            <p:extLst>
              <p:ext uri="{D42A27DB-BD31-4B8C-83A1-F6EECF244321}">
                <p14:modId xmlns:p14="http://schemas.microsoft.com/office/powerpoint/2010/main" val="800238198"/>
              </p:ext>
            </p:extLst>
          </p:nvPr>
        </p:nvGraphicFramePr>
        <p:xfrm>
          <a:off x="2006600" y="2001520"/>
          <a:ext cx="8178800" cy="2854960"/>
        </p:xfrm>
        <a:graphic>
          <a:graphicData uri="http://schemas.openxmlformats.org/drawingml/2006/table">
            <a:tbl>
              <a:tblPr firstRow="1" bandRow="1">
                <a:tableStyleId>{073A0DAA-6AF3-43AB-8588-CEC1D06C72B9}</a:tableStyleId>
              </a:tblPr>
              <a:tblGrid>
                <a:gridCol w="2044700">
                  <a:extLst>
                    <a:ext uri="{9D8B030D-6E8A-4147-A177-3AD203B41FA5}">
                      <a16:colId xmlns:a16="http://schemas.microsoft.com/office/drawing/2014/main" val="1617155842"/>
                    </a:ext>
                  </a:extLst>
                </a:gridCol>
                <a:gridCol w="2044700">
                  <a:extLst>
                    <a:ext uri="{9D8B030D-6E8A-4147-A177-3AD203B41FA5}">
                      <a16:colId xmlns:a16="http://schemas.microsoft.com/office/drawing/2014/main" val="4128430252"/>
                    </a:ext>
                  </a:extLst>
                </a:gridCol>
                <a:gridCol w="2044700">
                  <a:extLst>
                    <a:ext uri="{9D8B030D-6E8A-4147-A177-3AD203B41FA5}">
                      <a16:colId xmlns:a16="http://schemas.microsoft.com/office/drawing/2014/main" val="1745907187"/>
                    </a:ext>
                  </a:extLst>
                </a:gridCol>
                <a:gridCol w="2044700">
                  <a:extLst>
                    <a:ext uri="{9D8B030D-6E8A-4147-A177-3AD203B41FA5}">
                      <a16:colId xmlns:a16="http://schemas.microsoft.com/office/drawing/2014/main" val="858420078"/>
                    </a:ext>
                  </a:extLst>
                </a:gridCol>
              </a:tblGrid>
              <a:tr h="713740">
                <a:tc>
                  <a:txBody>
                    <a:bodyPr/>
                    <a:lstStyle/>
                    <a:p>
                      <a:pPr algn="ctr"/>
                      <a:r>
                        <a:rPr lang="en-US" dirty="0"/>
                        <a:t>id</a:t>
                      </a:r>
                    </a:p>
                  </a:txBody>
                  <a:tcPr/>
                </a:tc>
                <a:tc>
                  <a:txBody>
                    <a:bodyPr/>
                    <a:lstStyle/>
                    <a:p>
                      <a:pPr algn="ctr"/>
                      <a:r>
                        <a:rPr lang="en-US" dirty="0"/>
                        <a:t>name</a:t>
                      </a:r>
                    </a:p>
                  </a:txBody>
                  <a:tcPr/>
                </a:tc>
                <a:tc>
                  <a:txBody>
                    <a:bodyPr/>
                    <a:lstStyle/>
                    <a:p>
                      <a:pPr algn="ctr"/>
                      <a:r>
                        <a:rPr lang="en-US" dirty="0"/>
                        <a:t>id</a:t>
                      </a:r>
                    </a:p>
                  </a:txBody>
                  <a:tcPr/>
                </a:tc>
                <a:tc>
                  <a:txBody>
                    <a:bodyPr/>
                    <a:lstStyle/>
                    <a:p>
                      <a:pPr algn="ctr"/>
                      <a:r>
                        <a:rPr lang="en-US" dirty="0"/>
                        <a:t>distance</a:t>
                      </a:r>
                    </a:p>
                  </a:txBody>
                  <a:tcPr/>
                </a:tc>
                <a:extLst>
                  <a:ext uri="{0D108BD9-81ED-4DB2-BD59-A6C34878D82A}">
                    <a16:rowId xmlns:a16="http://schemas.microsoft.com/office/drawing/2014/main" val="1123357693"/>
                  </a:ext>
                </a:extLst>
              </a:tr>
              <a:tr h="713740">
                <a:tc>
                  <a:txBody>
                    <a:bodyPr/>
                    <a:lstStyle/>
                    <a:p>
                      <a:pPr algn="ctr"/>
                      <a:r>
                        <a:rPr lang="en-US" dirty="0"/>
                        <a:t>10484</a:t>
                      </a:r>
                    </a:p>
                  </a:txBody>
                  <a:tcPr/>
                </a:tc>
                <a:tc>
                  <a:txBody>
                    <a:bodyPr/>
                    <a:lstStyle/>
                    <a:p>
                      <a:pPr algn="ctr"/>
                      <a:r>
                        <a:rPr lang="en-US" dirty="0"/>
                        <a:t>Ayah</a:t>
                      </a:r>
                    </a:p>
                  </a:txBody>
                  <a:tcPr/>
                </a:tc>
                <a:tc>
                  <a:txBody>
                    <a:bodyPr/>
                    <a:lstStyle/>
                    <a:p>
                      <a:pPr algn="ctr"/>
                      <a:r>
                        <a:rPr lang="en-US" dirty="0"/>
                        <a:t>10484</a:t>
                      </a:r>
                    </a:p>
                  </a:txBody>
                  <a:tcPr/>
                </a:tc>
                <a:tc>
                  <a:txBody>
                    <a:bodyPr/>
                    <a:lstStyle/>
                    <a:p>
                      <a:pPr algn="ctr"/>
                      <a:r>
                        <a:rPr lang="en-US" dirty="0"/>
                        <a:t>1000</a:t>
                      </a:r>
                    </a:p>
                  </a:txBody>
                  <a:tcPr/>
                </a:tc>
                <a:extLst>
                  <a:ext uri="{0D108BD9-81ED-4DB2-BD59-A6C34878D82A}">
                    <a16:rowId xmlns:a16="http://schemas.microsoft.com/office/drawing/2014/main" val="703080539"/>
                  </a:ext>
                </a:extLst>
              </a:tr>
              <a:tr h="713740">
                <a:tc>
                  <a:txBody>
                    <a:bodyPr/>
                    <a:lstStyle/>
                    <a:p>
                      <a:pPr algn="ctr"/>
                      <a:r>
                        <a:rPr lang="en-US" dirty="0"/>
                        <a:t>11728</a:t>
                      </a:r>
                    </a:p>
                  </a:txBody>
                  <a:tcPr/>
                </a:tc>
                <a:tc>
                  <a:txBody>
                    <a:bodyPr/>
                    <a:lstStyle/>
                    <a:p>
                      <a:pPr algn="ctr"/>
                      <a:r>
                        <a:rPr lang="en-US" dirty="0"/>
                        <a:t>Spot</a:t>
                      </a:r>
                    </a:p>
                  </a:txBody>
                  <a:tcPr/>
                </a:tc>
                <a:tc>
                  <a:txBody>
                    <a:bodyPr/>
                    <a:lstStyle/>
                    <a:p>
                      <a:pPr algn="ctr"/>
                      <a:r>
                        <a:rPr lang="en-US" dirty="0"/>
                        <a:t>11728</a:t>
                      </a:r>
                    </a:p>
                  </a:txBody>
                  <a:tcPr/>
                </a:tc>
                <a:tc>
                  <a:txBody>
                    <a:bodyPr/>
                    <a:lstStyle/>
                    <a:p>
                      <a:pPr algn="ctr"/>
                      <a:r>
                        <a:rPr lang="en-US" dirty="0"/>
                        <a:t>1531</a:t>
                      </a:r>
                    </a:p>
                  </a:txBody>
                  <a:tcPr/>
                </a:tc>
                <a:extLst>
                  <a:ext uri="{0D108BD9-81ED-4DB2-BD59-A6C34878D82A}">
                    <a16:rowId xmlns:a16="http://schemas.microsoft.com/office/drawing/2014/main" val="3037207676"/>
                  </a:ext>
                </a:extLst>
              </a:tr>
              <a:tr h="713740">
                <a:tc>
                  <a:txBody>
                    <a:bodyPr/>
                    <a:lstStyle/>
                    <a:p>
                      <a:pPr algn="ctr"/>
                      <a:r>
                        <a:rPr lang="en-US" dirty="0"/>
                        <a:t>11790</a:t>
                      </a:r>
                    </a:p>
                  </a:txBody>
                  <a:tcPr>
                    <a:solidFill>
                      <a:srgbClr val="7030A0"/>
                    </a:solidFill>
                  </a:tcPr>
                </a:tc>
                <a:tc>
                  <a:txBody>
                    <a:bodyPr/>
                    <a:lstStyle/>
                    <a:p>
                      <a:pPr algn="ctr"/>
                      <a:r>
                        <a:rPr lang="en-US" dirty="0" err="1"/>
                        <a:t>Jolee</a:t>
                      </a:r>
                      <a:endParaRPr lang="en-US" dirty="0"/>
                    </a:p>
                  </a:txBody>
                  <a:tcPr/>
                </a:tc>
                <a:tc>
                  <a:txBody>
                    <a:bodyPr/>
                    <a:lstStyle/>
                    <a:p>
                      <a:pPr algn="ctr"/>
                      <a:r>
                        <a:rPr lang="en-US" dirty="0"/>
                        <a:t>NULL</a:t>
                      </a:r>
                    </a:p>
                  </a:txBody>
                  <a:tcPr/>
                </a:tc>
                <a:tc>
                  <a:txBody>
                    <a:bodyPr/>
                    <a:lstStyle/>
                    <a:p>
                      <a:pPr algn="ctr"/>
                      <a:r>
                        <a:rPr lang="en-US" dirty="0"/>
                        <a:t>NULL</a:t>
                      </a:r>
                    </a:p>
                  </a:txBody>
                  <a:tcPr/>
                </a:tc>
                <a:extLst>
                  <a:ext uri="{0D108BD9-81ED-4DB2-BD59-A6C34878D82A}">
                    <a16:rowId xmlns:a16="http://schemas.microsoft.com/office/drawing/2014/main" val="1738419363"/>
                  </a:ext>
                </a:extLst>
              </a:tr>
            </a:tbl>
          </a:graphicData>
        </a:graphic>
      </p:graphicFrame>
    </p:spTree>
    <p:extLst>
      <p:ext uri="{BB962C8B-B14F-4D97-AF65-F5344CB8AC3E}">
        <p14:creationId xmlns:p14="http://schemas.microsoft.com/office/powerpoint/2010/main" val="4053273267"/>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309A1-63F9-45D3-27EE-D2D7D55F3B36}"/>
              </a:ext>
            </a:extLst>
          </p:cNvPr>
          <p:cNvSpPr>
            <a:spLocks noGrp="1"/>
          </p:cNvSpPr>
          <p:nvPr>
            <p:ph type="title"/>
          </p:nvPr>
        </p:nvSpPr>
        <p:spPr/>
        <p:txBody>
          <a:bodyPr/>
          <a:lstStyle/>
          <a:p>
            <a:r>
              <a:rPr lang="en-US" dirty="0"/>
              <a:t>RIGHT OUTER JOIN</a:t>
            </a:r>
          </a:p>
        </p:txBody>
      </p:sp>
      <p:graphicFrame>
        <p:nvGraphicFramePr>
          <p:cNvPr id="3" name="Table 2">
            <a:extLst>
              <a:ext uri="{FF2B5EF4-FFF2-40B4-BE49-F238E27FC236}">
                <a16:creationId xmlns:a16="http://schemas.microsoft.com/office/drawing/2014/main" id="{3E9455D5-032E-9CE9-39DF-F34DD084024D}"/>
              </a:ext>
            </a:extLst>
          </p:cNvPr>
          <p:cNvGraphicFramePr>
            <a:graphicFrameLocks noGrp="1"/>
          </p:cNvGraphicFramePr>
          <p:nvPr>
            <p:extLst>
              <p:ext uri="{D42A27DB-BD31-4B8C-83A1-F6EECF244321}">
                <p14:modId xmlns:p14="http://schemas.microsoft.com/office/powerpoint/2010/main" val="2397217123"/>
              </p:ext>
            </p:extLst>
          </p:nvPr>
        </p:nvGraphicFramePr>
        <p:xfrm>
          <a:off x="2265082" y="2225737"/>
          <a:ext cx="2880660" cy="3612444"/>
        </p:xfrm>
        <a:graphic>
          <a:graphicData uri="http://schemas.openxmlformats.org/drawingml/2006/table">
            <a:tbl>
              <a:tblPr firstRow="1" bandRow="1">
                <a:tableStyleId>{073A0DAA-6AF3-43AB-8588-CEC1D06C72B9}</a:tableStyleId>
              </a:tblPr>
              <a:tblGrid>
                <a:gridCol w="1440330">
                  <a:extLst>
                    <a:ext uri="{9D8B030D-6E8A-4147-A177-3AD203B41FA5}">
                      <a16:colId xmlns:a16="http://schemas.microsoft.com/office/drawing/2014/main" val="2122969253"/>
                    </a:ext>
                  </a:extLst>
                </a:gridCol>
                <a:gridCol w="1440330">
                  <a:extLst>
                    <a:ext uri="{9D8B030D-6E8A-4147-A177-3AD203B41FA5}">
                      <a16:colId xmlns:a16="http://schemas.microsoft.com/office/drawing/2014/main" val="74095351"/>
                    </a:ext>
                  </a:extLst>
                </a:gridCol>
              </a:tblGrid>
              <a:tr h="903111">
                <a:tc>
                  <a:txBody>
                    <a:bodyPr/>
                    <a:lstStyle/>
                    <a:p>
                      <a:pPr algn="ctr"/>
                      <a:r>
                        <a:rPr lang="en-US"/>
                        <a:t>Id </a:t>
                      </a:r>
                      <a:endParaRPr lang="en-US" dirty="0"/>
                    </a:p>
                  </a:txBody>
                  <a:tcPr/>
                </a:tc>
                <a:tc>
                  <a:txBody>
                    <a:bodyPr/>
                    <a:lstStyle/>
                    <a:p>
                      <a:pPr algn="ctr"/>
                      <a:r>
                        <a:rPr lang="en-US"/>
                        <a:t>name</a:t>
                      </a:r>
                      <a:endParaRPr lang="en-US" dirty="0"/>
                    </a:p>
                  </a:txBody>
                  <a:tcPr/>
                </a:tc>
                <a:extLst>
                  <a:ext uri="{0D108BD9-81ED-4DB2-BD59-A6C34878D82A}">
                    <a16:rowId xmlns:a16="http://schemas.microsoft.com/office/drawing/2014/main" val="3771512010"/>
                  </a:ext>
                </a:extLst>
              </a:tr>
              <a:tr h="903111">
                <a:tc>
                  <a:txBody>
                    <a:bodyPr/>
                    <a:lstStyle/>
                    <a:p>
                      <a:pPr algn="ctr"/>
                      <a:r>
                        <a:rPr lang="en-US"/>
                        <a:t>10484</a:t>
                      </a:r>
                      <a:endParaRPr lang="en-US" dirty="0"/>
                    </a:p>
                  </a:txBody>
                  <a:tcPr/>
                </a:tc>
                <a:tc>
                  <a:txBody>
                    <a:bodyPr/>
                    <a:lstStyle/>
                    <a:p>
                      <a:pPr algn="ctr"/>
                      <a:r>
                        <a:rPr lang="en-US"/>
                        <a:t>Ayah</a:t>
                      </a:r>
                      <a:endParaRPr lang="en-US" dirty="0"/>
                    </a:p>
                  </a:txBody>
                  <a:tcPr/>
                </a:tc>
                <a:extLst>
                  <a:ext uri="{0D108BD9-81ED-4DB2-BD59-A6C34878D82A}">
                    <a16:rowId xmlns:a16="http://schemas.microsoft.com/office/drawing/2014/main" val="3726879129"/>
                  </a:ext>
                </a:extLst>
              </a:tr>
              <a:tr h="903111">
                <a:tc>
                  <a:txBody>
                    <a:bodyPr/>
                    <a:lstStyle/>
                    <a:p>
                      <a:pPr algn="ctr"/>
                      <a:r>
                        <a:rPr lang="en-US"/>
                        <a:t>11728</a:t>
                      </a:r>
                      <a:endParaRPr lang="en-US" dirty="0"/>
                    </a:p>
                  </a:txBody>
                  <a:tcPr/>
                </a:tc>
                <a:tc>
                  <a:txBody>
                    <a:bodyPr/>
                    <a:lstStyle/>
                    <a:p>
                      <a:pPr algn="ctr"/>
                      <a:r>
                        <a:rPr lang="en-US"/>
                        <a:t>Spot</a:t>
                      </a:r>
                      <a:endParaRPr lang="en-US" dirty="0"/>
                    </a:p>
                  </a:txBody>
                  <a:tcPr/>
                </a:tc>
                <a:extLst>
                  <a:ext uri="{0D108BD9-81ED-4DB2-BD59-A6C34878D82A}">
                    <a16:rowId xmlns:a16="http://schemas.microsoft.com/office/drawing/2014/main" val="1566874104"/>
                  </a:ext>
                </a:extLst>
              </a:tr>
              <a:tr h="903111">
                <a:tc>
                  <a:txBody>
                    <a:bodyPr/>
                    <a:lstStyle/>
                    <a:p>
                      <a:pPr algn="ctr"/>
                      <a:r>
                        <a:rPr lang="en-US"/>
                        <a:t>11790</a:t>
                      </a:r>
                      <a:endParaRPr lang="en-US" dirty="0"/>
                    </a:p>
                  </a:txBody>
                  <a:tcPr/>
                </a:tc>
                <a:tc>
                  <a:txBody>
                    <a:bodyPr/>
                    <a:lstStyle/>
                    <a:p>
                      <a:pPr algn="ctr"/>
                      <a:r>
                        <a:rPr lang="en-US"/>
                        <a:t>Jolee</a:t>
                      </a:r>
                      <a:endParaRPr lang="en-US" dirty="0"/>
                    </a:p>
                  </a:txBody>
                  <a:tcPr/>
                </a:tc>
                <a:extLst>
                  <a:ext uri="{0D108BD9-81ED-4DB2-BD59-A6C34878D82A}">
                    <a16:rowId xmlns:a16="http://schemas.microsoft.com/office/drawing/2014/main" val="1758782627"/>
                  </a:ext>
                </a:extLst>
              </a:tr>
            </a:tbl>
          </a:graphicData>
        </a:graphic>
      </p:graphicFrame>
      <p:graphicFrame>
        <p:nvGraphicFramePr>
          <p:cNvPr id="4" name="Table 3">
            <a:extLst>
              <a:ext uri="{FF2B5EF4-FFF2-40B4-BE49-F238E27FC236}">
                <a16:creationId xmlns:a16="http://schemas.microsoft.com/office/drawing/2014/main" id="{878D151D-3AF0-E06E-8307-E1B825735B67}"/>
              </a:ext>
            </a:extLst>
          </p:cNvPr>
          <p:cNvGraphicFramePr>
            <a:graphicFrameLocks noGrp="1"/>
          </p:cNvGraphicFramePr>
          <p:nvPr>
            <p:extLst>
              <p:ext uri="{D42A27DB-BD31-4B8C-83A1-F6EECF244321}">
                <p14:modId xmlns:p14="http://schemas.microsoft.com/office/powerpoint/2010/main" val="2236214519"/>
              </p:ext>
            </p:extLst>
          </p:nvPr>
        </p:nvGraphicFramePr>
        <p:xfrm>
          <a:off x="7046258" y="2228227"/>
          <a:ext cx="2880660" cy="3612444"/>
        </p:xfrm>
        <a:graphic>
          <a:graphicData uri="http://schemas.openxmlformats.org/drawingml/2006/table">
            <a:tbl>
              <a:tblPr firstRow="1" bandRow="1">
                <a:tableStyleId>{073A0DAA-6AF3-43AB-8588-CEC1D06C72B9}</a:tableStyleId>
              </a:tblPr>
              <a:tblGrid>
                <a:gridCol w="1440330">
                  <a:extLst>
                    <a:ext uri="{9D8B030D-6E8A-4147-A177-3AD203B41FA5}">
                      <a16:colId xmlns:a16="http://schemas.microsoft.com/office/drawing/2014/main" val="2122969253"/>
                    </a:ext>
                  </a:extLst>
                </a:gridCol>
                <a:gridCol w="1440330">
                  <a:extLst>
                    <a:ext uri="{9D8B030D-6E8A-4147-A177-3AD203B41FA5}">
                      <a16:colId xmlns:a16="http://schemas.microsoft.com/office/drawing/2014/main" val="74095351"/>
                    </a:ext>
                  </a:extLst>
                </a:gridCol>
              </a:tblGrid>
              <a:tr h="903111">
                <a:tc>
                  <a:txBody>
                    <a:bodyPr/>
                    <a:lstStyle/>
                    <a:p>
                      <a:pPr algn="ctr"/>
                      <a:r>
                        <a:rPr lang="en-US"/>
                        <a:t>id</a:t>
                      </a:r>
                      <a:endParaRPr lang="en-US" dirty="0"/>
                    </a:p>
                  </a:txBody>
                  <a:tcPr/>
                </a:tc>
                <a:tc>
                  <a:txBody>
                    <a:bodyPr/>
                    <a:lstStyle/>
                    <a:p>
                      <a:pPr algn="ctr"/>
                      <a:r>
                        <a:rPr lang="en-US"/>
                        <a:t>distance</a:t>
                      </a:r>
                      <a:endParaRPr lang="en-US" dirty="0"/>
                    </a:p>
                  </a:txBody>
                  <a:tcPr/>
                </a:tc>
                <a:extLst>
                  <a:ext uri="{0D108BD9-81ED-4DB2-BD59-A6C34878D82A}">
                    <a16:rowId xmlns:a16="http://schemas.microsoft.com/office/drawing/2014/main" val="3771512010"/>
                  </a:ext>
                </a:extLst>
              </a:tr>
              <a:tr h="903111">
                <a:tc>
                  <a:txBody>
                    <a:bodyPr/>
                    <a:lstStyle/>
                    <a:p>
                      <a:pPr algn="ctr"/>
                      <a:r>
                        <a:rPr lang="en-US"/>
                        <a:t>10484</a:t>
                      </a:r>
                      <a:endParaRPr lang="en-US" dirty="0"/>
                    </a:p>
                  </a:txBody>
                  <a:tcPr/>
                </a:tc>
                <a:tc>
                  <a:txBody>
                    <a:bodyPr/>
                    <a:lstStyle/>
                    <a:p>
                      <a:pPr algn="ctr"/>
                      <a:r>
                        <a:rPr lang="en-US"/>
                        <a:t>1000</a:t>
                      </a:r>
                      <a:endParaRPr lang="en-US" dirty="0"/>
                    </a:p>
                  </a:txBody>
                  <a:tcPr/>
                </a:tc>
                <a:extLst>
                  <a:ext uri="{0D108BD9-81ED-4DB2-BD59-A6C34878D82A}">
                    <a16:rowId xmlns:a16="http://schemas.microsoft.com/office/drawing/2014/main" val="1566874104"/>
                  </a:ext>
                </a:extLst>
              </a:tr>
              <a:tr h="903111">
                <a:tc>
                  <a:txBody>
                    <a:bodyPr/>
                    <a:lstStyle/>
                    <a:p>
                      <a:pPr algn="ctr"/>
                      <a:r>
                        <a:rPr lang="en-US"/>
                        <a:t>11728</a:t>
                      </a:r>
                      <a:endParaRPr lang="en-US" dirty="0"/>
                    </a:p>
                  </a:txBody>
                  <a:tcPr/>
                </a:tc>
                <a:tc>
                  <a:txBody>
                    <a:bodyPr/>
                    <a:lstStyle/>
                    <a:p>
                      <a:pPr algn="ctr"/>
                      <a:r>
                        <a:rPr lang="en-US"/>
                        <a:t>1531</a:t>
                      </a:r>
                      <a:endParaRPr lang="en-US" dirty="0"/>
                    </a:p>
                  </a:txBody>
                  <a:tcPr/>
                </a:tc>
                <a:extLst>
                  <a:ext uri="{0D108BD9-81ED-4DB2-BD59-A6C34878D82A}">
                    <a16:rowId xmlns:a16="http://schemas.microsoft.com/office/drawing/2014/main" val="1156785174"/>
                  </a:ext>
                </a:extLst>
              </a:tr>
              <a:tr h="903111">
                <a:tc>
                  <a:txBody>
                    <a:bodyPr/>
                    <a:lstStyle/>
                    <a:p>
                      <a:pPr algn="ctr"/>
                      <a:r>
                        <a:rPr lang="en-US"/>
                        <a:t>11735</a:t>
                      </a:r>
                      <a:endParaRPr lang="en-US" dirty="0"/>
                    </a:p>
                  </a:txBody>
                  <a:tcPr/>
                </a:tc>
                <a:tc>
                  <a:txBody>
                    <a:bodyPr/>
                    <a:lstStyle/>
                    <a:p>
                      <a:pPr algn="ctr"/>
                      <a:r>
                        <a:rPr lang="en-US"/>
                        <a:t>2723</a:t>
                      </a:r>
                      <a:endParaRPr lang="en-US" dirty="0"/>
                    </a:p>
                  </a:txBody>
                  <a:tcPr/>
                </a:tc>
                <a:extLst>
                  <a:ext uri="{0D108BD9-81ED-4DB2-BD59-A6C34878D82A}">
                    <a16:rowId xmlns:a16="http://schemas.microsoft.com/office/drawing/2014/main" val="1758782627"/>
                  </a:ext>
                </a:extLst>
              </a:tr>
            </a:tbl>
          </a:graphicData>
        </a:graphic>
      </p:graphicFrame>
    </p:spTree>
    <p:extLst>
      <p:ext uri="{BB962C8B-B14F-4D97-AF65-F5344CB8AC3E}">
        <p14:creationId xmlns:p14="http://schemas.microsoft.com/office/powerpoint/2010/main" val="2187006213"/>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0554F-1873-95DD-1967-072A2A2995F4}"/>
              </a:ext>
            </a:extLst>
          </p:cNvPr>
          <p:cNvSpPr>
            <a:spLocks noGrp="1"/>
          </p:cNvSpPr>
          <p:nvPr>
            <p:ph type="title"/>
          </p:nvPr>
        </p:nvSpPr>
        <p:spPr>
          <a:xfrm>
            <a:off x="246888" y="157680"/>
            <a:ext cx="8239486" cy="454969"/>
          </a:xfrm>
        </p:spPr>
        <p:txBody>
          <a:bodyPr/>
          <a:lstStyle/>
          <a:p>
            <a:r>
              <a:rPr lang="en-AU" sz="3200" dirty="0"/>
              <a:t>Why should you learn SQL?</a:t>
            </a:r>
          </a:p>
        </p:txBody>
      </p:sp>
      <p:sp>
        <p:nvSpPr>
          <p:cNvPr id="3" name="Text Placeholder 2">
            <a:extLst>
              <a:ext uri="{FF2B5EF4-FFF2-40B4-BE49-F238E27FC236}">
                <a16:creationId xmlns:a16="http://schemas.microsoft.com/office/drawing/2014/main" id="{FFF56342-FDC0-33EE-358F-D22CB1765747}"/>
              </a:ext>
            </a:extLst>
          </p:cNvPr>
          <p:cNvSpPr>
            <a:spLocks noGrp="1"/>
          </p:cNvSpPr>
          <p:nvPr>
            <p:ph type="body" sz="quarter" idx="14"/>
          </p:nvPr>
        </p:nvSpPr>
        <p:spPr>
          <a:xfrm>
            <a:off x="782739" y="1724407"/>
            <a:ext cx="6427903" cy="3556230"/>
          </a:xfrm>
        </p:spPr>
        <p:txBody>
          <a:bodyPr/>
          <a:lstStyle/>
          <a:p>
            <a:pPr marL="342900" indent="-342900">
              <a:buFont typeface="Arial" panose="020B0604020202020204" pitchFamily="34" charset="0"/>
              <a:buChar char="•"/>
            </a:pPr>
            <a:r>
              <a:rPr lang="en-AU" sz="1800" dirty="0"/>
              <a:t>It's easy to learn.</a:t>
            </a:r>
          </a:p>
          <a:p>
            <a:pPr marL="342900" indent="-342900">
              <a:buFont typeface="Arial" panose="020B0604020202020204" pitchFamily="34" charset="0"/>
              <a:buChar char="•"/>
            </a:pPr>
            <a:r>
              <a:rPr lang="en-AU" sz="1800" dirty="0"/>
              <a:t>It's very standardised. </a:t>
            </a:r>
          </a:p>
          <a:p>
            <a:pPr marL="342900" indent="-342900">
              <a:buFont typeface="Arial" panose="020B0604020202020204" pitchFamily="34" charset="0"/>
              <a:buChar char="•"/>
            </a:pPr>
            <a:r>
              <a:rPr lang="en-AU" sz="1800" dirty="0"/>
              <a:t>It's useful in many Data and IT Roles</a:t>
            </a:r>
          </a:p>
          <a:p>
            <a:pPr marL="342900" indent="-342900">
              <a:buFont typeface="Arial" panose="020B0604020202020204" pitchFamily="34" charset="0"/>
              <a:buChar char="•"/>
            </a:pPr>
            <a:r>
              <a:rPr lang="en-AU" sz="1800" dirty="0"/>
              <a:t>Companies are dealing with larger and larger volumes of data and in many cases, it can’t be held on a local machine</a:t>
            </a:r>
          </a:p>
        </p:txBody>
      </p:sp>
      <p:cxnSp>
        <p:nvCxnSpPr>
          <p:cNvPr id="4" name="Straight Connector 3">
            <a:extLst>
              <a:ext uri="{FF2B5EF4-FFF2-40B4-BE49-F238E27FC236}">
                <a16:creationId xmlns:a16="http://schemas.microsoft.com/office/drawing/2014/main" id="{6142D088-BFA3-CAE8-C6EC-8E478EBBB58D}"/>
              </a:ext>
            </a:extLst>
          </p:cNvPr>
          <p:cNvCxnSpPr>
            <a:cxnSpLocks/>
          </p:cNvCxnSpPr>
          <p:nvPr/>
        </p:nvCxnSpPr>
        <p:spPr>
          <a:xfrm>
            <a:off x="246888" y="758952"/>
            <a:ext cx="935538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24578" name="Picture 2" descr="Glad I took the time to learn SQL...soft skills only get you so far : r/SQL">
            <a:extLst>
              <a:ext uri="{FF2B5EF4-FFF2-40B4-BE49-F238E27FC236}">
                <a16:creationId xmlns:a16="http://schemas.microsoft.com/office/drawing/2014/main" id="{6753308C-C03C-2A29-F74A-F3FFD4702F15}"/>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195310" y="1724407"/>
            <a:ext cx="3568782" cy="4396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955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FB0D5-C3C4-53B3-BB4E-E47ED6F7EACD}"/>
              </a:ext>
            </a:extLst>
          </p:cNvPr>
          <p:cNvSpPr>
            <a:spLocks noGrp="1"/>
          </p:cNvSpPr>
          <p:nvPr>
            <p:ph type="title"/>
          </p:nvPr>
        </p:nvSpPr>
        <p:spPr/>
        <p:txBody>
          <a:bodyPr/>
          <a:lstStyle/>
          <a:p>
            <a:r>
              <a:rPr lang="en-US" dirty="0"/>
              <a:t>RIGHT OUTER JOIN</a:t>
            </a:r>
          </a:p>
        </p:txBody>
      </p:sp>
      <p:graphicFrame>
        <p:nvGraphicFramePr>
          <p:cNvPr id="3" name="Table 2">
            <a:extLst>
              <a:ext uri="{FF2B5EF4-FFF2-40B4-BE49-F238E27FC236}">
                <a16:creationId xmlns:a16="http://schemas.microsoft.com/office/drawing/2014/main" id="{AA7002A3-8F12-C140-BDFC-3A45B53121E6}"/>
              </a:ext>
            </a:extLst>
          </p:cNvPr>
          <p:cNvGraphicFramePr>
            <a:graphicFrameLocks noGrp="1"/>
          </p:cNvGraphicFramePr>
          <p:nvPr>
            <p:extLst>
              <p:ext uri="{D42A27DB-BD31-4B8C-83A1-F6EECF244321}">
                <p14:modId xmlns:p14="http://schemas.microsoft.com/office/powerpoint/2010/main" val="4228572312"/>
              </p:ext>
            </p:extLst>
          </p:nvPr>
        </p:nvGraphicFramePr>
        <p:xfrm>
          <a:off x="2022951" y="1758950"/>
          <a:ext cx="8089900" cy="3340100"/>
        </p:xfrm>
        <a:graphic>
          <a:graphicData uri="http://schemas.openxmlformats.org/drawingml/2006/table">
            <a:tbl>
              <a:tblPr firstRow="1" bandRow="1">
                <a:tableStyleId>{073A0DAA-6AF3-43AB-8588-CEC1D06C72B9}</a:tableStyleId>
              </a:tblPr>
              <a:tblGrid>
                <a:gridCol w="2022475">
                  <a:extLst>
                    <a:ext uri="{9D8B030D-6E8A-4147-A177-3AD203B41FA5}">
                      <a16:colId xmlns:a16="http://schemas.microsoft.com/office/drawing/2014/main" val="1617155842"/>
                    </a:ext>
                  </a:extLst>
                </a:gridCol>
                <a:gridCol w="2022475">
                  <a:extLst>
                    <a:ext uri="{9D8B030D-6E8A-4147-A177-3AD203B41FA5}">
                      <a16:colId xmlns:a16="http://schemas.microsoft.com/office/drawing/2014/main" val="4128430252"/>
                    </a:ext>
                  </a:extLst>
                </a:gridCol>
                <a:gridCol w="2022475">
                  <a:extLst>
                    <a:ext uri="{9D8B030D-6E8A-4147-A177-3AD203B41FA5}">
                      <a16:colId xmlns:a16="http://schemas.microsoft.com/office/drawing/2014/main" val="1745907187"/>
                    </a:ext>
                  </a:extLst>
                </a:gridCol>
                <a:gridCol w="2022475">
                  <a:extLst>
                    <a:ext uri="{9D8B030D-6E8A-4147-A177-3AD203B41FA5}">
                      <a16:colId xmlns:a16="http://schemas.microsoft.com/office/drawing/2014/main" val="858420078"/>
                    </a:ext>
                  </a:extLst>
                </a:gridCol>
              </a:tblGrid>
              <a:tr h="668020">
                <a:tc>
                  <a:txBody>
                    <a:bodyPr/>
                    <a:lstStyle/>
                    <a:p>
                      <a:pPr algn="ctr"/>
                      <a:r>
                        <a:rPr lang="en-US" dirty="0"/>
                        <a:t>id</a:t>
                      </a:r>
                    </a:p>
                  </a:txBody>
                  <a:tcPr/>
                </a:tc>
                <a:tc>
                  <a:txBody>
                    <a:bodyPr/>
                    <a:lstStyle/>
                    <a:p>
                      <a:pPr algn="ctr"/>
                      <a:r>
                        <a:rPr lang="en-US" dirty="0"/>
                        <a:t>name</a:t>
                      </a:r>
                    </a:p>
                  </a:txBody>
                  <a:tcPr/>
                </a:tc>
                <a:tc>
                  <a:txBody>
                    <a:bodyPr/>
                    <a:lstStyle/>
                    <a:p>
                      <a:pPr algn="ctr"/>
                      <a:r>
                        <a:rPr lang="en-US" dirty="0"/>
                        <a:t>id</a:t>
                      </a:r>
                    </a:p>
                  </a:txBody>
                  <a:tcPr/>
                </a:tc>
                <a:tc>
                  <a:txBody>
                    <a:bodyPr/>
                    <a:lstStyle/>
                    <a:p>
                      <a:pPr algn="ctr"/>
                      <a:r>
                        <a:rPr lang="en-US" dirty="0"/>
                        <a:t>distance</a:t>
                      </a:r>
                    </a:p>
                  </a:txBody>
                  <a:tcPr/>
                </a:tc>
                <a:extLst>
                  <a:ext uri="{0D108BD9-81ED-4DB2-BD59-A6C34878D82A}">
                    <a16:rowId xmlns:a16="http://schemas.microsoft.com/office/drawing/2014/main" val="1123357693"/>
                  </a:ext>
                </a:extLst>
              </a:tr>
              <a:tr h="668020">
                <a:tc>
                  <a:txBody>
                    <a:bodyPr/>
                    <a:lstStyle/>
                    <a:p>
                      <a:pPr algn="ctr"/>
                      <a:r>
                        <a:rPr lang="en-US" dirty="0"/>
                        <a:t>10484</a:t>
                      </a:r>
                    </a:p>
                  </a:txBody>
                  <a:tcPr/>
                </a:tc>
                <a:tc>
                  <a:txBody>
                    <a:bodyPr/>
                    <a:lstStyle/>
                    <a:p>
                      <a:pPr algn="ctr"/>
                      <a:r>
                        <a:rPr lang="en-US" dirty="0"/>
                        <a:t>Ayah</a:t>
                      </a:r>
                    </a:p>
                  </a:txBody>
                  <a:tcPr/>
                </a:tc>
                <a:tc>
                  <a:txBody>
                    <a:bodyPr/>
                    <a:lstStyle/>
                    <a:p>
                      <a:pPr algn="ctr"/>
                      <a:r>
                        <a:rPr lang="en-US" dirty="0"/>
                        <a:t>10484</a:t>
                      </a:r>
                    </a:p>
                  </a:txBody>
                  <a:tcPr/>
                </a:tc>
                <a:tc>
                  <a:txBody>
                    <a:bodyPr/>
                    <a:lstStyle/>
                    <a:p>
                      <a:pPr algn="ctr"/>
                      <a:r>
                        <a:rPr lang="en-US" dirty="0"/>
                        <a:t>1000</a:t>
                      </a:r>
                    </a:p>
                  </a:txBody>
                  <a:tcPr/>
                </a:tc>
                <a:extLst>
                  <a:ext uri="{0D108BD9-81ED-4DB2-BD59-A6C34878D82A}">
                    <a16:rowId xmlns:a16="http://schemas.microsoft.com/office/drawing/2014/main" val="703080539"/>
                  </a:ext>
                </a:extLst>
              </a:tr>
              <a:tr h="668020">
                <a:tc>
                  <a:txBody>
                    <a:bodyPr/>
                    <a:lstStyle/>
                    <a:p>
                      <a:pPr algn="ctr"/>
                      <a:r>
                        <a:rPr lang="en-US" dirty="0"/>
                        <a:t>11728</a:t>
                      </a:r>
                    </a:p>
                  </a:txBody>
                  <a:tcPr/>
                </a:tc>
                <a:tc>
                  <a:txBody>
                    <a:bodyPr/>
                    <a:lstStyle/>
                    <a:p>
                      <a:pPr algn="ctr"/>
                      <a:r>
                        <a:rPr lang="en-US" dirty="0"/>
                        <a:t>Spot</a:t>
                      </a:r>
                    </a:p>
                  </a:txBody>
                  <a:tcPr/>
                </a:tc>
                <a:tc>
                  <a:txBody>
                    <a:bodyPr/>
                    <a:lstStyle/>
                    <a:p>
                      <a:pPr algn="ctr"/>
                      <a:r>
                        <a:rPr lang="en-US" dirty="0"/>
                        <a:t>11728</a:t>
                      </a:r>
                    </a:p>
                  </a:txBody>
                  <a:tcPr/>
                </a:tc>
                <a:tc>
                  <a:txBody>
                    <a:bodyPr/>
                    <a:lstStyle/>
                    <a:p>
                      <a:pPr algn="ctr"/>
                      <a:r>
                        <a:rPr lang="en-US" dirty="0"/>
                        <a:t>1531</a:t>
                      </a:r>
                    </a:p>
                  </a:txBody>
                  <a:tcPr/>
                </a:tc>
                <a:extLst>
                  <a:ext uri="{0D108BD9-81ED-4DB2-BD59-A6C34878D82A}">
                    <a16:rowId xmlns:a16="http://schemas.microsoft.com/office/drawing/2014/main" val="3037207676"/>
                  </a:ext>
                </a:extLst>
              </a:tr>
              <a:tr h="668020">
                <a:tc>
                  <a:txBody>
                    <a:bodyPr/>
                    <a:lstStyle/>
                    <a:p>
                      <a:pPr algn="ctr"/>
                      <a:r>
                        <a:rPr lang="en-US" dirty="0"/>
                        <a:t>11790</a:t>
                      </a:r>
                    </a:p>
                  </a:txBody>
                  <a:tcPr>
                    <a:solidFill>
                      <a:srgbClr val="7030A0"/>
                    </a:solidFill>
                  </a:tcPr>
                </a:tc>
                <a:tc>
                  <a:txBody>
                    <a:bodyPr/>
                    <a:lstStyle/>
                    <a:p>
                      <a:pPr algn="ctr"/>
                      <a:r>
                        <a:rPr lang="en-US" dirty="0" err="1"/>
                        <a:t>Jolee</a:t>
                      </a:r>
                      <a:endParaRPr lang="en-US" dirty="0"/>
                    </a:p>
                  </a:txBody>
                  <a:tcPr/>
                </a:tc>
                <a:tc>
                  <a:txBody>
                    <a:bodyPr/>
                    <a:lstStyle/>
                    <a:p>
                      <a:pPr algn="ctr"/>
                      <a:r>
                        <a:rPr lang="en-US" dirty="0"/>
                        <a:t>NULL</a:t>
                      </a:r>
                    </a:p>
                  </a:txBody>
                  <a:tcPr/>
                </a:tc>
                <a:tc>
                  <a:txBody>
                    <a:bodyPr/>
                    <a:lstStyle/>
                    <a:p>
                      <a:pPr algn="ctr"/>
                      <a:r>
                        <a:rPr lang="en-US" dirty="0"/>
                        <a:t>NULL</a:t>
                      </a:r>
                    </a:p>
                  </a:txBody>
                  <a:tcPr/>
                </a:tc>
                <a:extLst>
                  <a:ext uri="{0D108BD9-81ED-4DB2-BD59-A6C34878D82A}">
                    <a16:rowId xmlns:a16="http://schemas.microsoft.com/office/drawing/2014/main" val="1738419363"/>
                  </a:ext>
                </a:extLst>
              </a:tr>
              <a:tr h="668020">
                <a:tc>
                  <a:txBody>
                    <a:bodyPr/>
                    <a:lstStyle/>
                    <a:p>
                      <a:pPr algn="ctr"/>
                      <a:r>
                        <a:rPr lang="en-US" dirty="0"/>
                        <a:t>NULL</a:t>
                      </a:r>
                    </a:p>
                  </a:txBody>
                  <a:tcPr/>
                </a:tc>
                <a:tc>
                  <a:txBody>
                    <a:bodyPr/>
                    <a:lstStyle/>
                    <a:p>
                      <a:pPr algn="ctr"/>
                      <a:r>
                        <a:rPr lang="en-US" dirty="0"/>
                        <a:t>NULL</a:t>
                      </a:r>
                    </a:p>
                  </a:txBody>
                  <a:tcPr/>
                </a:tc>
                <a:tc>
                  <a:txBody>
                    <a:bodyPr/>
                    <a:lstStyle/>
                    <a:p>
                      <a:pPr algn="ctr"/>
                      <a:r>
                        <a:rPr lang="en-US" dirty="0"/>
                        <a:t>11735</a:t>
                      </a:r>
                    </a:p>
                  </a:txBody>
                  <a:tcPr>
                    <a:solidFill>
                      <a:srgbClr val="0097A9"/>
                    </a:solidFill>
                  </a:tcPr>
                </a:tc>
                <a:tc>
                  <a:txBody>
                    <a:bodyPr/>
                    <a:lstStyle/>
                    <a:p>
                      <a:pPr algn="ctr"/>
                      <a:r>
                        <a:rPr lang="en-US" dirty="0"/>
                        <a:t>2723</a:t>
                      </a:r>
                    </a:p>
                  </a:txBody>
                  <a:tcPr/>
                </a:tc>
                <a:extLst>
                  <a:ext uri="{0D108BD9-81ED-4DB2-BD59-A6C34878D82A}">
                    <a16:rowId xmlns:a16="http://schemas.microsoft.com/office/drawing/2014/main" val="802960697"/>
                  </a:ext>
                </a:extLst>
              </a:tr>
            </a:tbl>
          </a:graphicData>
        </a:graphic>
      </p:graphicFrame>
    </p:spTree>
    <p:extLst>
      <p:ext uri="{BB962C8B-B14F-4D97-AF65-F5344CB8AC3E}">
        <p14:creationId xmlns:p14="http://schemas.microsoft.com/office/powerpoint/2010/main" val="395907684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CD048-4714-1440-5025-60AB0D0A03E0}"/>
              </a:ext>
            </a:extLst>
          </p:cNvPr>
          <p:cNvSpPr>
            <a:spLocks noGrp="1"/>
          </p:cNvSpPr>
          <p:nvPr>
            <p:ph type="title"/>
          </p:nvPr>
        </p:nvSpPr>
        <p:spPr/>
        <p:txBody>
          <a:bodyPr/>
          <a:lstStyle/>
          <a:p>
            <a:r>
              <a:rPr lang="en-US" dirty="0"/>
              <a:t>RIGHT OUTER JOIN</a:t>
            </a:r>
          </a:p>
        </p:txBody>
      </p:sp>
      <p:graphicFrame>
        <p:nvGraphicFramePr>
          <p:cNvPr id="3" name="Table 2">
            <a:extLst>
              <a:ext uri="{FF2B5EF4-FFF2-40B4-BE49-F238E27FC236}">
                <a16:creationId xmlns:a16="http://schemas.microsoft.com/office/drawing/2014/main" id="{B647F09C-5796-1A65-07E4-787B771D6818}"/>
              </a:ext>
            </a:extLst>
          </p:cNvPr>
          <p:cNvGraphicFramePr>
            <a:graphicFrameLocks noGrp="1"/>
          </p:cNvGraphicFramePr>
          <p:nvPr>
            <p:extLst>
              <p:ext uri="{D42A27DB-BD31-4B8C-83A1-F6EECF244321}">
                <p14:modId xmlns:p14="http://schemas.microsoft.com/office/powerpoint/2010/main" val="1465942047"/>
              </p:ext>
            </p:extLst>
          </p:nvPr>
        </p:nvGraphicFramePr>
        <p:xfrm>
          <a:off x="2012950" y="1912620"/>
          <a:ext cx="8166100" cy="3032760"/>
        </p:xfrm>
        <a:graphic>
          <a:graphicData uri="http://schemas.openxmlformats.org/drawingml/2006/table">
            <a:tbl>
              <a:tblPr firstRow="1" bandRow="1">
                <a:tableStyleId>{073A0DAA-6AF3-43AB-8588-CEC1D06C72B9}</a:tableStyleId>
              </a:tblPr>
              <a:tblGrid>
                <a:gridCol w="2041525">
                  <a:extLst>
                    <a:ext uri="{9D8B030D-6E8A-4147-A177-3AD203B41FA5}">
                      <a16:colId xmlns:a16="http://schemas.microsoft.com/office/drawing/2014/main" val="1617155842"/>
                    </a:ext>
                  </a:extLst>
                </a:gridCol>
                <a:gridCol w="2041525">
                  <a:extLst>
                    <a:ext uri="{9D8B030D-6E8A-4147-A177-3AD203B41FA5}">
                      <a16:colId xmlns:a16="http://schemas.microsoft.com/office/drawing/2014/main" val="4128430252"/>
                    </a:ext>
                  </a:extLst>
                </a:gridCol>
                <a:gridCol w="2041525">
                  <a:extLst>
                    <a:ext uri="{9D8B030D-6E8A-4147-A177-3AD203B41FA5}">
                      <a16:colId xmlns:a16="http://schemas.microsoft.com/office/drawing/2014/main" val="1745907187"/>
                    </a:ext>
                  </a:extLst>
                </a:gridCol>
                <a:gridCol w="2041525">
                  <a:extLst>
                    <a:ext uri="{9D8B030D-6E8A-4147-A177-3AD203B41FA5}">
                      <a16:colId xmlns:a16="http://schemas.microsoft.com/office/drawing/2014/main" val="858420078"/>
                    </a:ext>
                  </a:extLst>
                </a:gridCol>
              </a:tblGrid>
              <a:tr h="758190">
                <a:tc>
                  <a:txBody>
                    <a:bodyPr/>
                    <a:lstStyle/>
                    <a:p>
                      <a:pPr algn="ctr"/>
                      <a:r>
                        <a:rPr lang="en-US" dirty="0"/>
                        <a:t>id</a:t>
                      </a:r>
                    </a:p>
                  </a:txBody>
                  <a:tcPr/>
                </a:tc>
                <a:tc>
                  <a:txBody>
                    <a:bodyPr/>
                    <a:lstStyle/>
                    <a:p>
                      <a:pPr algn="ctr"/>
                      <a:r>
                        <a:rPr lang="en-US" dirty="0"/>
                        <a:t>name</a:t>
                      </a:r>
                    </a:p>
                  </a:txBody>
                  <a:tcPr/>
                </a:tc>
                <a:tc>
                  <a:txBody>
                    <a:bodyPr/>
                    <a:lstStyle/>
                    <a:p>
                      <a:pPr algn="ctr"/>
                      <a:r>
                        <a:rPr lang="en-US" dirty="0"/>
                        <a:t>id</a:t>
                      </a:r>
                    </a:p>
                  </a:txBody>
                  <a:tcPr/>
                </a:tc>
                <a:tc>
                  <a:txBody>
                    <a:bodyPr/>
                    <a:lstStyle/>
                    <a:p>
                      <a:pPr algn="ctr"/>
                      <a:r>
                        <a:rPr lang="en-US" dirty="0"/>
                        <a:t>distance</a:t>
                      </a:r>
                    </a:p>
                  </a:txBody>
                  <a:tcPr/>
                </a:tc>
                <a:extLst>
                  <a:ext uri="{0D108BD9-81ED-4DB2-BD59-A6C34878D82A}">
                    <a16:rowId xmlns:a16="http://schemas.microsoft.com/office/drawing/2014/main" val="1123357693"/>
                  </a:ext>
                </a:extLst>
              </a:tr>
              <a:tr h="758190">
                <a:tc>
                  <a:txBody>
                    <a:bodyPr/>
                    <a:lstStyle/>
                    <a:p>
                      <a:pPr algn="ctr"/>
                      <a:r>
                        <a:rPr lang="en-US" dirty="0"/>
                        <a:t>10484</a:t>
                      </a:r>
                    </a:p>
                  </a:txBody>
                  <a:tcPr/>
                </a:tc>
                <a:tc>
                  <a:txBody>
                    <a:bodyPr/>
                    <a:lstStyle/>
                    <a:p>
                      <a:pPr algn="ctr"/>
                      <a:r>
                        <a:rPr lang="en-US" dirty="0"/>
                        <a:t>Ayah</a:t>
                      </a:r>
                    </a:p>
                  </a:txBody>
                  <a:tcPr/>
                </a:tc>
                <a:tc>
                  <a:txBody>
                    <a:bodyPr/>
                    <a:lstStyle/>
                    <a:p>
                      <a:pPr algn="ctr"/>
                      <a:r>
                        <a:rPr lang="en-US" dirty="0"/>
                        <a:t>10484</a:t>
                      </a:r>
                    </a:p>
                  </a:txBody>
                  <a:tcPr/>
                </a:tc>
                <a:tc>
                  <a:txBody>
                    <a:bodyPr/>
                    <a:lstStyle/>
                    <a:p>
                      <a:pPr algn="ctr"/>
                      <a:r>
                        <a:rPr lang="en-US" dirty="0"/>
                        <a:t>1000</a:t>
                      </a:r>
                    </a:p>
                  </a:txBody>
                  <a:tcPr/>
                </a:tc>
                <a:extLst>
                  <a:ext uri="{0D108BD9-81ED-4DB2-BD59-A6C34878D82A}">
                    <a16:rowId xmlns:a16="http://schemas.microsoft.com/office/drawing/2014/main" val="703080539"/>
                  </a:ext>
                </a:extLst>
              </a:tr>
              <a:tr h="758190">
                <a:tc>
                  <a:txBody>
                    <a:bodyPr/>
                    <a:lstStyle/>
                    <a:p>
                      <a:pPr algn="ctr"/>
                      <a:r>
                        <a:rPr lang="en-US" dirty="0"/>
                        <a:t>11728</a:t>
                      </a:r>
                    </a:p>
                  </a:txBody>
                  <a:tcPr/>
                </a:tc>
                <a:tc>
                  <a:txBody>
                    <a:bodyPr/>
                    <a:lstStyle/>
                    <a:p>
                      <a:pPr algn="ctr"/>
                      <a:r>
                        <a:rPr lang="en-US" dirty="0"/>
                        <a:t>Spot</a:t>
                      </a:r>
                    </a:p>
                  </a:txBody>
                  <a:tcPr/>
                </a:tc>
                <a:tc>
                  <a:txBody>
                    <a:bodyPr/>
                    <a:lstStyle/>
                    <a:p>
                      <a:pPr algn="ctr"/>
                      <a:r>
                        <a:rPr lang="en-US" dirty="0"/>
                        <a:t>11728</a:t>
                      </a:r>
                    </a:p>
                  </a:txBody>
                  <a:tcPr/>
                </a:tc>
                <a:tc>
                  <a:txBody>
                    <a:bodyPr/>
                    <a:lstStyle/>
                    <a:p>
                      <a:pPr algn="ctr"/>
                      <a:r>
                        <a:rPr lang="en-US" dirty="0"/>
                        <a:t>1531</a:t>
                      </a:r>
                    </a:p>
                  </a:txBody>
                  <a:tcPr/>
                </a:tc>
                <a:extLst>
                  <a:ext uri="{0D108BD9-81ED-4DB2-BD59-A6C34878D82A}">
                    <a16:rowId xmlns:a16="http://schemas.microsoft.com/office/drawing/2014/main" val="3037207676"/>
                  </a:ext>
                </a:extLst>
              </a:tr>
              <a:tr h="758190">
                <a:tc>
                  <a:txBody>
                    <a:bodyPr/>
                    <a:lstStyle/>
                    <a:p>
                      <a:pPr algn="ctr"/>
                      <a:r>
                        <a:rPr lang="en-US" dirty="0"/>
                        <a:t>NULL</a:t>
                      </a:r>
                    </a:p>
                  </a:txBody>
                  <a:tcPr/>
                </a:tc>
                <a:tc>
                  <a:txBody>
                    <a:bodyPr/>
                    <a:lstStyle/>
                    <a:p>
                      <a:pPr algn="ctr"/>
                      <a:r>
                        <a:rPr lang="en-US" dirty="0"/>
                        <a:t>NULL</a:t>
                      </a:r>
                    </a:p>
                  </a:txBody>
                  <a:tcPr/>
                </a:tc>
                <a:tc>
                  <a:txBody>
                    <a:bodyPr/>
                    <a:lstStyle/>
                    <a:p>
                      <a:pPr algn="ctr"/>
                      <a:r>
                        <a:rPr lang="en-US" dirty="0"/>
                        <a:t>11735</a:t>
                      </a:r>
                    </a:p>
                  </a:txBody>
                  <a:tcPr>
                    <a:solidFill>
                      <a:srgbClr val="0097A9"/>
                    </a:solidFill>
                  </a:tcPr>
                </a:tc>
                <a:tc>
                  <a:txBody>
                    <a:bodyPr/>
                    <a:lstStyle/>
                    <a:p>
                      <a:pPr algn="ctr"/>
                      <a:r>
                        <a:rPr lang="en-US" dirty="0"/>
                        <a:t>2723</a:t>
                      </a:r>
                    </a:p>
                  </a:txBody>
                  <a:tcPr/>
                </a:tc>
                <a:extLst>
                  <a:ext uri="{0D108BD9-81ED-4DB2-BD59-A6C34878D82A}">
                    <a16:rowId xmlns:a16="http://schemas.microsoft.com/office/drawing/2014/main" val="802960697"/>
                  </a:ext>
                </a:extLst>
              </a:tr>
            </a:tbl>
          </a:graphicData>
        </a:graphic>
      </p:graphicFrame>
    </p:spTree>
    <p:extLst>
      <p:ext uri="{BB962C8B-B14F-4D97-AF65-F5344CB8AC3E}">
        <p14:creationId xmlns:p14="http://schemas.microsoft.com/office/powerpoint/2010/main" val="1276226726"/>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B4CAB-0C72-DB76-4002-0458E67B7C72}"/>
              </a:ext>
            </a:extLst>
          </p:cNvPr>
          <p:cNvSpPr>
            <a:spLocks noGrp="1"/>
          </p:cNvSpPr>
          <p:nvPr>
            <p:ph type="title"/>
          </p:nvPr>
        </p:nvSpPr>
        <p:spPr/>
        <p:txBody>
          <a:bodyPr/>
          <a:lstStyle/>
          <a:p>
            <a:r>
              <a:rPr lang="en-US" dirty="0"/>
              <a:t>FULL JOIN</a:t>
            </a:r>
          </a:p>
        </p:txBody>
      </p:sp>
      <p:graphicFrame>
        <p:nvGraphicFramePr>
          <p:cNvPr id="3" name="Table 2">
            <a:extLst>
              <a:ext uri="{FF2B5EF4-FFF2-40B4-BE49-F238E27FC236}">
                <a16:creationId xmlns:a16="http://schemas.microsoft.com/office/drawing/2014/main" id="{A49458C8-64D4-AFE3-F86F-8183042B86C4}"/>
              </a:ext>
            </a:extLst>
          </p:cNvPr>
          <p:cNvGraphicFramePr>
            <a:graphicFrameLocks noGrp="1"/>
          </p:cNvGraphicFramePr>
          <p:nvPr>
            <p:extLst>
              <p:ext uri="{D42A27DB-BD31-4B8C-83A1-F6EECF244321}">
                <p14:modId xmlns:p14="http://schemas.microsoft.com/office/powerpoint/2010/main" val="996203562"/>
              </p:ext>
            </p:extLst>
          </p:nvPr>
        </p:nvGraphicFramePr>
        <p:xfrm>
          <a:off x="2265082" y="2225737"/>
          <a:ext cx="2880660" cy="3612444"/>
        </p:xfrm>
        <a:graphic>
          <a:graphicData uri="http://schemas.openxmlformats.org/drawingml/2006/table">
            <a:tbl>
              <a:tblPr firstRow="1" bandRow="1">
                <a:tableStyleId>{073A0DAA-6AF3-43AB-8588-CEC1D06C72B9}</a:tableStyleId>
              </a:tblPr>
              <a:tblGrid>
                <a:gridCol w="1440330">
                  <a:extLst>
                    <a:ext uri="{9D8B030D-6E8A-4147-A177-3AD203B41FA5}">
                      <a16:colId xmlns:a16="http://schemas.microsoft.com/office/drawing/2014/main" val="2122969253"/>
                    </a:ext>
                  </a:extLst>
                </a:gridCol>
                <a:gridCol w="1440330">
                  <a:extLst>
                    <a:ext uri="{9D8B030D-6E8A-4147-A177-3AD203B41FA5}">
                      <a16:colId xmlns:a16="http://schemas.microsoft.com/office/drawing/2014/main" val="74095351"/>
                    </a:ext>
                  </a:extLst>
                </a:gridCol>
              </a:tblGrid>
              <a:tr h="903111">
                <a:tc>
                  <a:txBody>
                    <a:bodyPr/>
                    <a:lstStyle/>
                    <a:p>
                      <a:r>
                        <a:rPr lang="en-US" dirty="0"/>
                        <a:t>Id </a:t>
                      </a:r>
                    </a:p>
                  </a:txBody>
                  <a:tcPr/>
                </a:tc>
                <a:tc>
                  <a:txBody>
                    <a:bodyPr/>
                    <a:lstStyle/>
                    <a:p>
                      <a:r>
                        <a:rPr lang="en-US" dirty="0"/>
                        <a:t>name</a:t>
                      </a:r>
                    </a:p>
                  </a:txBody>
                  <a:tcPr/>
                </a:tc>
                <a:extLst>
                  <a:ext uri="{0D108BD9-81ED-4DB2-BD59-A6C34878D82A}">
                    <a16:rowId xmlns:a16="http://schemas.microsoft.com/office/drawing/2014/main" val="3771512010"/>
                  </a:ext>
                </a:extLst>
              </a:tr>
              <a:tr h="903111">
                <a:tc>
                  <a:txBody>
                    <a:bodyPr/>
                    <a:lstStyle/>
                    <a:p>
                      <a:r>
                        <a:rPr lang="en-US" dirty="0"/>
                        <a:t>10484</a:t>
                      </a:r>
                    </a:p>
                  </a:txBody>
                  <a:tcPr/>
                </a:tc>
                <a:tc>
                  <a:txBody>
                    <a:bodyPr/>
                    <a:lstStyle/>
                    <a:p>
                      <a:r>
                        <a:rPr lang="en-US" dirty="0"/>
                        <a:t>Ayah</a:t>
                      </a:r>
                    </a:p>
                  </a:txBody>
                  <a:tcPr/>
                </a:tc>
                <a:extLst>
                  <a:ext uri="{0D108BD9-81ED-4DB2-BD59-A6C34878D82A}">
                    <a16:rowId xmlns:a16="http://schemas.microsoft.com/office/drawing/2014/main" val="3726879129"/>
                  </a:ext>
                </a:extLst>
              </a:tr>
              <a:tr h="903111">
                <a:tc>
                  <a:txBody>
                    <a:bodyPr/>
                    <a:lstStyle/>
                    <a:p>
                      <a:r>
                        <a:rPr lang="en-US" dirty="0"/>
                        <a:t>11728</a:t>
                      </a:r>
                    </a:p>
                  </a:txBody>
                  <a:tcPr/>
                </a:tc>
                <a:tc>
                  <a:txBody>
                    <a:bodyPr/>
                    <a:lstStyle/>
                    <a:p>
                      <a:r>
                        <a:rPr lang="en-US" dirty="0"/>
                        <a:t>Spot</a:t>
                      </a:r>
                    </a:p>
                  </a:txBody>
                  <a:tcPr/>
                </a:tc>
                <a:extLst>
                  <a:ext uri="{0D108BD9-81ED-4DB2-BD59-A6C34878D82A}">
                    <a16:rowId xmlns:a16="http://schemas.microsoft.com/office/drawing/2014/main" val="1566874104"/>
                  </a:ext>
                </a:extLst>
              </a:tr>
              <a:tr h="903111">
                <a:tc>
                  <a:txBody>
                    <a:bodyPr/>
                    <a:lstStyle/>
                    <a:p>
                      <a:r>
                        <a:rPr lang="en-US" dirty="0"/>
                        <a:t>11790</a:t>
                      </a:r>
                    </a:p>
                  </a:txBody>
                  <a:tcPr/>
                </a:tc>
                <a:tc>
                  <a:txBody>
                    <a:bodyPr/>
                    <a:lstStyle/>
                    <a:p>
                      <a:r>
                        <a:rPr lang="en-US" dirty="0" err="1"/>
                        <a:t>Jolee</a:t>
                      </a:r>
                      <a:endParaRPr lang="en-US" dirty="0"/>
                    </a:p>
                  </a:txBody>
                  <a:tcPr/>
                </a:tc>
                <a:extLst>
                  <a:ext uri="{0D108BD9-81ED-4DB2-BD59-A6C34878D82A}">
                    <a16:rowId xmlns:a16="http://schemas.microsoft.com/office/drawing/2014/main" val="1758782627"/>
                  </a:ext>
                </a:extLst>
              </a:tr>
            </a:tbl>
          </a:graphicData>
        </a:graphic>
      </p:graphicFrame>
      <p:graphicFrame>
        <p:nvGraphicFramePr>
          <p:cNvPr id="4" name="Table 3">
            <a:extLst>
              <a:ext uri="{FF2B5EF4-FFF2-40B4-BE49-F238E27FC236}">
                <a16:creationId xmlns:a16="http://schemas.microsoft.com/office/drawing/2014/main" id="{ABBE2965-9C4E-BCF6-6CCD-E9B25362B3EC}"/>
              </a:ext>
            </a:extLst>
          </p:cNvPr>
          <p:cNvGraphicFramePr>
            <a:graphicFrameLocks noGrp="1"/>
          </p:cNvGraphicFramePr>
          <p:nvPr>
            <p:extLst>
              <p:ext uri="{D42A27DB-BD31-4B8C-83A1-F6EECF244321}">
                <p14:modId xmlns:p14="http://schemas.microsoft.com/office/powerpoint/2010/main" val="889709728"/>
              </p:ext>
            </p:extLst>
          </p:nvPr>
        </p:nvGraphicFramePr>
        <p:xfrm>
          <a:off x="7046258" y="2228227"/>
          <a:ext cx="2880660" cy="3612444"/>
        </p:xfrm>
        <a:graphic>
          <a:graphicData uri="http://schemas.openxmlformats.org/drawingml/2006/table">
            <a:tbl>
              <a:tblPr firstRow="1" bandRow="1">
                <a:tableStyleId>{073A0DAA-6AF3-43AB-8588-CEC1D06C72B9}</a:tableStyleId>
              </a:tblPr>
              <a:tblGrid>
                <a:gridCol w="1440330">
                  <a:extLst>
                    <a:ext uri="{9D8B030D-6E8A-4147-A177-3AD203B41FA5}">
                      <a16:colId xmlns:a16="http://schemas.microsoft.com/office/drawing/2014/main" val="2122969253"/>
                    </a:ext>
                  </a:extLst>
                </a:gridCol>
                <a:gridCol w="1440330">
                  <a:extLst>
                    <a:ext uri="{9D8B030D-6E8A-4147-A177-3AD203B41FA5}">
                      <a16:colId xmlns:a16="http://schemas.microsoft.com/office/drawing/2014/main" val="74095351"/>
                    </a:ext>
                  </a:extLst>
                </a:gridCol>
              </a:tblGrid>
              <a:tr h="903111">
                <a:tc>
                  <a:txBody>
                    <a:bodyPr/>
                    <a:lstStyle/>
                    <a:p>
                      <a:r>
                        <a:rPr lang="en-US" dirty="0"/>
                        <a:t>id</a:t>
                      </a:r>
                    </a:p>
                  </a:txBody>
                  <a:tcPr/>
                </a:tc>
                <a:tc>
                  <a:txBody>
                    <a:bodyPr/>
                    <a:lstStyle/>
                    <a:p>
                      <a:r>
                        <a:rPr lang="en-US" dirty="0"/>
                        <a:t>distance</a:t>
                      </a:r>
                    </a:p>
                  </a:txBody>
                  <a:tcPr/>
                </a:tc>
                <a:extLst>
                  <a:ext uri="{0D108BD9-81ED-4DB2-BD59-A6C34878D82A}">
                    <a16:rowId xmlns:a16="http://schemas.microsoft.com/office/drawing/2014/main" val="3771512010"/>
                  </a:ext>
                </a:extLst>
              </a:tr>
              <a:tr h="903111">
                <a:tc>
                  <a:txBody>
                    <a:bodyPr/>
                    <a:lstStyle/>
                    <a:p>
                      <a:r>
                        <a:rPr lang="en-US" dirty="0"/>
                        <a:t>10484</a:t>
                      </a:r>
                    </a:p>
                  </a:txBody>
                  <a:tcPr/>
                </a:tc>
                <a:tc>
                  <a:txBody>
                    <a:bodyPr/>
                    <a:lstStyle/>
                    <a:p>
                      <a:r>
                        <a:rPr lang="en-US" dirty="0"/>
                        <a:t>1000</a:t>
                      </a:r>
                    </a:p>
                  </a:txBody>
                  <a:tcPr/>
                </a:tc>
                <a:extLst>
                  <a:ext uri="{0D108BD9-81ED-4DB2-BD59-A6C34878D82A}">
                    <a16:rowId xmlns:a16="http://schemas.microsoft.com/office/drawing/2014/main" val="1566874104"/>
                  </a:ext>
                </a:extLst>
              </a:tr>
              <a:tr h="903111">
                <a:tc>
                  <a:txBody>
                    <a:bodyPr/>
                    <a:lstStyle/>
                    <a:p>
                      <a:r>
                        <a:rPr lang="en-US" dirty="0"/>
                        <a:t>11728</a:t>
                      </a:r>
                    </a:p>
                  </a:txBody>
                  <a:tcPr/>
                </a:tc>
                <a:tc>
                  <a:txBody>
                    <a:bodyPr/>
                    <a:lstStyle/>
                    <a:p>
                      <a:r>
                        <a:rPr lang="en-US" dirty="0"/>
                        <a:t>1531</a:t>
                      </a:r>
                    </a:p>
                  </a:txBody>
                  <a:tcPr/>
                </a:tc>
                <a:extLst>
                  <a:ext uri="{0D108BD9-81ED-4DB2-BD59-A6C34878D82A}">
                    <a16:rowId xmlns:a16="http://schemas.microsoft.com/office/drawing/2014/main" val="1156785174"/>
                  </a:ext>
                </a:extLst>
              </a:tr>
              <a:tr h="903111">
                <a:tc>
                  <a:txBody>
                    <a:bodyPr/>
                    <a:lstStyle/>
                    <a:p>
                      <a:r>
                        <a:rPr lang="en-US" dirty="0"/>
                        <a:t>11735</a:t>
                      </a:r>
                    </a:p>
                  </a:txBody>
                  <a:tcPr/>
                </a:tc>
                <a:tc>
                  <a:txBody>
                    <a:bodyPr/>
                    <a:lstStyle/>
                    <a:p>
                      <a:r>
                        <a:rPr lang="en-US" dirty="0"/>
                        <a:t>2723</a:t>
                      </a:r>
                    </a:p>
                  </a:txBody>
                  <a:tcPr/>
                </a:tc>
                <a:extLst>
                  <a:ext uri="{0D108BD9-81ED-4DB2-BD59-A6C34878D82A}">
                    <a16:rowId xmlns:a16="http://schemas.microsoft.com/office/drawing/2014/main" val="1758782627"/>
                  </a:ext>
                </a:extLst>
              </a:tr>
            </a:tbl>
          </a:graphicData>
        </a:graphic>
      </p:graphicFrame>
    </p:spTree>
    <p:extLst>
      <p:ext uri="{BB962C8B-B14F-4D97-AF65-F5344CB8AC3E}">
        <p14:creationId xmlns:p14="http://schemas.microsoft.com/office/powerpoint/2010/main" val="2918951634"/>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FB302-4F84-E85F-A553-3CBAF09587A2}"/>
              </a:ext>
            </a:extLst>
          </p:cNvPr>
          <p:cNvSpPr>
            <a:spLocks noGrp="1"/>
          </p:cNvSpPr>
          <p:nvPr>
            <p:ph type="title"/>
          </p:nvPr>
        </p:nvSpPr>
        <p:spPr/>
        <p:txBody>
          <a:bodyPr/>
          <a:lstStyle/>
          <a:p>
            <a:r>
              <a:rPr lang="en-US" dirty="0"/>
              <a:t>FULL JOIN</a:t>
            </a:r>
            <a:endParaRPr lang="en-US"/>
          </a:p>
        </p:txBody>
      </p:sp>
      <p:graphicFrame>
        <p:nvGraphicFramePr>
          <p:cNvPr id="3" name="Table 2">
            <a:extLst>
              <a:ext uri="{FF2B5EF4-FFF2-40B4-BE49-F238E27FC236}">
                <a16:creationId xmlns:a16="http://schemas.microsoft.com/office/drawing/2014/main" id="{6645FB4D-9C68-69BB-EF23-CAB1A0E69F40}"/>
              </a:ext>
            </a:extLst>
          </p:cNvPr>
          <p:cNvGraphicFramePr>
            <a:graphicFrameLocks noGrp="1"/>
          </p:cNvGraphicFramePr>
          <p:nvPr>
            <p:extLst>
              <p:ext uri="{D42A27DB-BD31-4B8C-83A1-F6EECF244321}">
                <p14:modId xmlns:p14="http://schemas.microsoft.com/office/powerpoint/2010/main" val="2344436391"/>
              </p:ext>
            </p:extLst>
          </p:nvPr>
        </p:nvGraphicFramePr>
        <p:xfrm>
          <a:off x="2032000" y="1644650"/>
          <a:ext cx="8128000" cy="3568700"/>
        </p:xfrm>
        <a:graphic>
          <a:graphicData uri="http://schemas.openxmlformats.org/drawingml/2006/table">
            <a:tbl>
              <a:tblPr firstRow="1" bandRow="1">
                <a:tableStyleId>{073A0DAA-6AF3-43AB-8588-CEC1D06C72B9}</a:tableStyleId>
              </a:tblPr>
              <a:tblGrid>
                <a:gridCol w="2032000">
                  <a:extLst>
                    <a:ext uri="{9D8B030D-6E8A-4147-A177-3AD203B41FA5}">
                      <a16:colId xmlns:a16="http://schemas.microsoft.com/office/drawing/2014/main" val="1617155842"/>
                    </a:ext>
                  </a:extLst>
                </a:gridCol>
                <a:gridCol w="2032000">
                  <a:extLst>
                    <a:ext uri="{9D8B030D-6E8A-4147-A177-3AD203B41FA5}">
                      <a16:colId xmlns:a16="http://schemas.microsoft.com/office/drawing/2014/main" val="4128430252"/>
                    </a:ext>
                  </a:extLst>
                </a:gridCol>
                <a:gridCol w="2032000">
                  <a:extLst>
                    <a:ext uri="{9D8B030D-6E8A-4147-A177-3AD203B41FA5}">
                      <a16:colId xmlns:a16="http://schemas.microsoft.com/office/drawing/2014/main" val="1745907187"/>
                    </a:ext>
                  </a:extLst>
                </a:gridCol>
                <a:gridCol w="2032000">
                  <a:extLst>
                    <a:ext uri="{9D8B030D-6E8A-4147-A177-3AD203B41FA5}">
                      <a16:colId xmlns:a16="http://schemas.microsoft.com/office/drawing/2014/main" val="858420078"/>
                    </a:ext>
                  </a:extLst>
                </a:gridCol>
              </a:tblGrid>
              <a:tr h="713740">
                <a:tc>
                  <a:txBody>
                    <a:bodyPr/>
                    <a:lstStyle/>
                    <a:p>
                      <a:r>
                        <a:rPr lang="en-US" dirty="0"/>
                        <a:t>id</a:t>
                      </a:r>
                    </a:p>
                  </a:txBody>
                  <a:tcPr/>
                </a:tc>
                <a:tc>
                  <a:txBody>
                    <a:bodyPr/>
                    <a:lstStyle/>
                    <a:p>
                      <a:r>
                        <a:rPr lang="en-US" dirty="0"/>
                        <a:t>name</a:t>
                      </a:r>
                    </a:p>
                  </a:txBody>
                  <a:tcPr/>
                </a:tc>
                <a:tc>
                  <a:txBody>
                    <a:bodyPr/>
                    <a:lstStyle/>
                    <a:p>
                      <a:r>
                        <a:rPr lang="en-US" dirty="0"/>
                        <a:t>id</a:t>
                      </a:r>
                    </a:p>
                  </a:txBody>
                  <a:tcPr/>
                </a:tc>
                <a:tc>
                  <a:txBody>
                    <a:bodyPr/>
                    <a:lstStyle/>
                    <a:p>
                      <a:r>
                        <a:rPr lang="en-US" dirty="0"/>
                        <a:t>distance</a:t>
                      </a:r>
                    </a:p>
                  </a:txBody>
                  <a:tcPr/>
                </a:tc>
                <a:extLst>
                  <a:ext uri="{0D108BD9-81ED-4DB2-BD59-A6C34878D82A}">
                    <a16:rowId xmlns:a16="http://schemas.microsoft.com/office/drawing/2014/main" val="1123357693"/>
                  </a:ext>
                </a:extLst>
              </a:tr>
              <a:tr h="713740">
                <a:tc>
                  <a:txBody>
                    <a:bodyPr/>
                    <a:lstStyle/>
                    <a:p>
                      <a:r>
                        <a:rPr lang="en-US" dirty="0"/>
                        <a:t>10484</a:t>
                      </a:r>
                    </a:p>
                  </a:txBody>
                  <a:tcPr/>
                </a:tc>
                <a:tc>
                  <a:txBody>
                    <a:bodyPr/>
                    <a:lstStyle/>
                    <a:p>
                      <a:r>
                        <a:rPr lang="en-US" dirty="0"/>
                        <a:t>Ayah</a:t>
                      </a:r>
                    </a:p>
                  </a:txBody>
                  <a:tcPr/>
                </a:tc>
                <a:tc>
                  <a:txBody>
                    <a:bodyPr/>
                    <a:lstStyle/>
                    <a:p>
                      <a:r>
                        <a:rPr lang="en-US" dirty="0"/>
                        <a:t>10484</a:t>
                      </a:r>
                    </a:p>
                  </a:txBody>
                  <a:tcPr/>
                </a:tc>
                <a:tc>
                  <a:txBody>
                    <a:bodyPr/>
                    <a:lstStyle/>
                    <a:p>
                      <a:r>
                        <a:rPr lang="en-US" dirty="0"/>
                        <a:t>1000</a:t>
                      </a:r>
                    </a:p>
                  </a:txBody>
                  <a:tcPr/>
                </a:tc>
                <a:extLst>
                  <a:ext uri="{0D108BD9-81ED-4DB2-BD59-A6C34878D82A}">
                    <a16:rowId xmlns:a16="http://schemas.microsoft.com/office/drawing/2014/main" val="703080539"/>
                  </a:ext>
                </a:extLst>
              </a:tr>
              <a:tr h="713740">
                <a:tc>
                  <a:txBody>
                    <a:bodyPr/>
                    <a:lstStyle/>
                    <a:p>
                      <a:r>
                        <a:rPr lang="en-US" dirty="0"/>
                        <a:t>11728</a:t>
                      </a:r>
                    </a:p>
                  </a:txBody>
                  <a:tcPr/>
                </a:tc>
                <a:tc>
                  <a:txBody>
                    <a:bodyPr/>
                    <a:lstStyle/>
                    <a:p>
                      <a:r>
                        <a:rPr lang="en-US" dirty="0"/>
                        <a:t>Spot</a:t>
                      </a:r>
                    </a:p>
                  </a:txBody>
                  <a:tcPr/>
                </a:tc>
                <a:tc>
                  <a:txBody>
                    <a:bodyPr/>
                    <a:lstStyle/>
                    <a:p>
                      <a:r>
                        <a:rPr lang="en-US" dirty="0"/>
                        <a:t>11728</a:t>
                      </a:r>
                    </a:p>
                  </a:txBody>
                  <a:tcPr/>
                </a:tc>
                <a:tc>
                  <a:txBody>
                    <a:bodyPr/>
                    <a:lstStyle/>
                    <a:p>
                      <a:r>
                        <a:rPr lang="en-US" dirty="0"/>
                        <a:t>1531</a:t>
                      </a:r>
                    </a:p>
                  </a:txBody>
                  <a:tcPr/>
                </a:tc>
                <a:extLst>
                  <a:ext uri="{0D108BD9-81ED-4DB2-BD59-A6C34878D82A}">
                    <a16:rowId xmlns:a16="http://schemas.microsoft.com/office/drawing/2014/main" val="3037207676"/>
                  </a:ext>
                </a:extLst>
              </a:tr>
              <a:tr h="713740">
                <a:tc>
                  <a:txBody>
                    <a:bodyPr/>
                    <a:lstStyle/>
                    <a:p>
                      <a:r>
                        <a:rPr lang="en-US" dirty="0"/>
                        <a:t>11790</a:t>
                      </a:r>
                    </a:p>
                  </a:txBody>
                  <a:tcPr>
                    <a:solidFill>
                      <a:srgbClr val="7030A0"/>
                    </a:solidFill>
                  </a:tcPr>
                </a:tc>
                <a:tc>
                  <a:txBody>
                    <a:bodyPr/>
                    <a:lstStyle/>
                    <a:p>
                      <a:r>
                        <a:rPr lang="en-US" dirty="0" err="1"/>
                        <a:t>Jolee</a:t>
                      </a:r>
                      <a:endParaRPr lang="en-US" dirty="0"/>
                    </a:p>
                  </a:txBody>
                  <a:tcPr/>
                </a:tc>
                <a:tc>
                  <a:txBody>
                    <a:bodyPr/>
                    <a:lstStyle/>
                    <a:p>
                      <a:r>
                        <a:rPr lang="en-US" dirty="0"/>
                        <a:t>NULL</a:t>
                      </a:r>
                    </a:p>
                  </a:txBody>
                  <a:tcPr/>
                </a:tc>
                <a:tc>
                  <a:txBody>
                    <a:bodyPr/>
                    <a:lstStyle/>
                    <a:p>
                      <a:r>
                        <a:rPr lang="en-US" dirty="0"/>
                        <a:t>NULL</a:t>
                      </a:r>
                    </a:p>
                  </a:txBody>
                  <a:tcPr/>
                </a:tc>
                <a:extLst>
                  <a:ext uri="{0D108BD9-81ED-4DB2-BD59-A6C34878D82A}">
                    <a16:rowId xmlns:a16="http://schemas.microsoft.com/office/drawing/2014/main" val="1738419363"/>
                  </a:ext>
                </a:extLst>
              </a:tr>
              <a:tr h="713740">
                <a:tc>
                  <a:txBody>
                    <a:bodyPr/>
                    <a:lstStyle/>
                    <a:p>
                      <a:r>
                        <a:rPr lang="en-US" dirty="0"/>
                        <a:t>NULL</a:t>
                      </a:r>
                    </a:p>
                  </a:txBody>
                  <a:tcPr/>
                </a:tc>
                <a:tc>
                  <a:txBody>
                    <a:bodyPr/>
                    <a:lstStyle/>
                    <a:p>
                      <a:r>
                        <a:rPr lang="en-US" dirty="0"/>
                        <a:t>NULL</a:t>
                      </a:r>
                    </a:p>
                  </a:txBody>
                  <a:tcPr/>
                </a:tc>
                <a:tc>
                  <a:txBody>
                    <a:bodyPr/>
                    <a:lstStyle/>
                    <a:p>
                      <a:r>
                        <a:rPr lang="en-US" dirty="0"/>
                        <a:t>11735</a:t>
                      </a:r>
                    </a:p>
                  </a:txBody>
                  <a:tcPr>
                    <a:solidFill>
                      <a:srgbClr val="0097A9"/>
                    </a:solidFill>
                  </a:tcPr>
                </a:tc>
                <a:tc>
                  <a:txBody>
                    <a:bodyPr/>
                    <a:lstStyle/>
                    <a:p>
                      <a:r>
                        <a:rPr lang="en-US" dirty="0"/>
                        <a:t>2723</a:t>
                      </a:r>
                    </a:p>
                  </a:txBody>
                  <a:tcPr/>
                </a:tc>
                <a:extLst>
                  <a:ext uri="{0D108BD9-81ED-4DB2-BD59-A6C34878D82A}">
                    <a16:rowId xmlns:a16="http://schemas.microsoft.com/office/drawing/2014/main" val="802960697"/>
                  </a:ext>
                </a:extLst>
              </a:tr>
            </a:tbl>
          </a:graphicData>
        </a:graphic>
      </p:graphicFrame>
    </p:spTree>
    <p:extLst>
      <p:ext uri="{BB962C8B-B14F-4D97-AF65-F5344CB8AC3E}">
        <p14:creationId xmlns:p14="http://schemas.microsoft.com/office/powerpoint/2010/main" val="366281372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FC617-8BD3-86CB-4B18-96C6A303B08E}"/>
              </a:ext>
            </a:extLst>
          </p:cNvPr>
          <p:cNvSpPr>
            <a:spLocks noGrp="1"/>
          </p:cNvSpPr>
          <p:nvPr>
            <p:ph type="title"/>
          </p:nvPr>
        </p:nvSpPr>
        <p:spPr/>
        <p:txBody>
          <a:bodyPr/>
          <a:lstStyle/>
          <a:p>
            <a:r>
              <a:rPr lang="en-US" dirty="0">
                <a:cs typeface="Calibri Light"/>
              </a:rPr>
              <a:t>Summary</a:t>
            </a:r>
            <a:endParaRPr lang="en-US"/>
          </a:p>
        </p:txBody>
      </p:sp>
      <p:pic>
        <p:nvPicPr>
          <p:cNvPr id="3" name="Picture 2" descr="A group of white cards with orange and blue circles&#10;&#10;Description automatically generated">
            <a:extLst>
              <a:ext uri="{FF2B5EF4-FFF2-40B4-BE49-F238E27FC236}">
                <a16:creationId xmlns:a16="http://schemas.microsoft.com/office/drawing/2014/main" id="{22289FC9-7046-2EAE-7350-B421480A439E}"/>
              </a:ext>
            </a:extLst>
          </p:cNvPr>
          <p:cNvPicPr>
            <a:picLocks noChangeAspect="1"/>
          </p:cNvPicPr>
          <p:nvPr/>
        </p:nvPicPr>
        <p:blipFill>
          <a:blip r:embed="rId2"/>
          <a:stretch>
            <a:fillRect/>
          </a:stretch>
        </p:blipFill>
        <p:spPr>
          <a:xfrm>
            <a:off x="470518" y="867712"/>
            <a:ext cx="11002197" cy="5139970"/>
          </a:xfrm>
          <a:prstGeom prst="rect">
            <a:avLst/>
          </a:prstGeom>
        </p:spPr>
      </p:pic>
    </p:spTree>
    <p:extLst>
      <p:ext uri="{BB962C8B-B14F-4D97-AF65-F5344CB8AC3E}">
        <p14:creationId xmlns:p14="http://schemas.microsoft.com/office/powerpoint/2010/main" val="379090395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99C4-524A-2815-B75F-0BA21E66BB0E}"/>
              </a:ext>
            </a:extLst>
          </p:cNvPr>
          <p:cNvSpPr>
            <a:spLocks noGrp="1"/>
          </p:cNvSpPr>
          <p:nvPr>
            <p:ph type="title"/>
          </p:nvPr>
        </p:nvSpPr>
        <p:spPr/>
        <p:txBody>
          <a:bodyPr/>
          <a:lstStyle/>
          <a:p>
            <a:r>
              <a:rPr lang="en-US" dirty="0"/>
              <a:t>Practical Questions</a:t>
            </a:r>
          </a:p>
        </p:txBody>
      </p:sp>
      <p:sp>
        <p:nvSpPr>
          <p:cNvPr id="4" name="TextBox 3">
            <a:extLst>
              <a:ext uri="{FF2B5EF4-FFF2-40B4-BE49-F238E27FC236}">
                <a16:creationId xmlns:a16="http://schemas.microsoft.com/office/drawing/2014/main" id="{24285AB3-7C75-01C8-762C-F28E0ECD00B6}"/>
              </a:ext>
            </a:extLst>
          </p:cNvPr>
          <p:cNvSpPr txBox="1"/>
          <p:nvPr/>
        </p:nvSpPr>
        <p:spPr>
          <a:xfrm>
            <a:off x="467201" y="1155700"/>
            <a:ext cx="8676799" cy="4204356"/>
          </a:xfrm>
          <a:prstGeom prst="rect">
            <a:avLst/>
          </a:prstGeom>
          <a:noFill/>
        </p:spPr>
        <p:txBody>
          <a:bodyPr wrap="square">
            <a:spAutoFit/>
          </a:bodyPr>
          <a:lstStyle/>
          <a:p>
            <a:pPr marL="342900" indent="-342900" algn="l">
              <a:lnSpc>
                <a:spcPct val="150000"/>
              </a:lnSpc>
              <a:buAutoNum type="alphaLcPeriod"/>
            </a:pPr>
            <a:r>
              <a:rPr lang="en-AU" dirty="0">
                <a:solidFill>
                  <a:srgbClr val="666666"/>
                </a:solidFill>
                <a:cs typeface="Arial"/>
              </a:rPr>
              <a:t>Retrieve a list of all albums and their corresponding artists, including albums that do not have associated artists. </a:t>
            </a:r>
          </a:p>
          <a:p>
            <a:pPr marL="342900" indent="-342900" algn="l">
              <a:lnSpc>
                <a:spcPct val="150000"/>
              </a:lnSpc>
              <a:buAutoNum type="alphaLcPeriod"/>
            </a:pPr>
            <a:r>
              <a:rPr lang="en-AU" dirty="0">
                <a:solidFill>
                  <a:srgbClr val="666666"/>
                </a:solidFill>
                <a:cs typeface="Arial"/>
              </a:rPr>
              <a:t>Show the first and last names of all employees along with their titles, even if they don't manage anyone. </a:t>
            </a:r>
          </a:p>
          <a:p>
            <a:pPr marL="342900" indent="-342900" algn="l">
              <a:lnSpc>
                <a:spcPct val="150000"/>
              </a:lnSpc>
              <a:buAutoNum type="alphaLcPeriod"/>
            </a:pPr>
            <a:r>
              <a:rPr lang="en-AU" dirty="0">
                <a:solidFill>
                  <a:srgbClr val="666666"/>
                </a:solidFill>
                <a:cs typeface="Arial"/>
              </a:rPr>
              <a:t>Display a list of all customers and their invoices, including customers who have not made any purchases (invoices). </a:t>
            </a:r>
          </a:p>
          <a:p>
            <a:pPr marL="342900" indent="-342900" algn="l">
              <a:lnSpc>
                <a:spcPct val="150000"/>
              </a:lnSpc>
              <a:buAutoNum type="alphaLcPeriod"/>
            </a:pPr>
            <a:r>
              <a:rPr lang="en-AU" dirty="0">
                <a:solidFill>
                  <a:srgbClr val="666666"/>
                </a:solidFill>
                <a:cs typeface="Arial"/>
              </a:rPr>
              <a:t>List all media types along with the tracks that use them, even if there are no tracks for a particular media type.</a:t>
            </a:r>
          </a:p>
          <a:p>
            <a:pPr marL="342900" indent="-342900" algn="l">
              <a:lnSpc>
                <a:spcPct val="150000"/>
              </a:lnSpc>
              <a:buAutoNum type="alphaLcPeriod"/>
            </a:pPr>
            <a:r>
              <a:rPr lang="en-AU" dirty="0">
                <a:solidFill>
                  <a:srgbClr val="666666"/>
                </a:solidFill>
                <a:cs typeface="Arial"/>
              </a:rPr>
              <a:t>Show a list of all albums and their associated artists, as well as artists with no associated albums. </a:t>
            </a:r>
          </a:p>
        </p:txBody>
      </p:sp>
    </p:spTree>
    <p:extLst>
      <p:ext uri="{BB962C8B-B14F-4D97-AF65-F5344CB8AC3E}">
        <p14:creationId xmlns:p14="http://schemas.microsoft.com/office/powerpoint/2010/main" val="34597705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36479-8BA5-E1E6-C27B-7F95C77DFAFD}"/>
              </a:ext>
            </a:extLst>
          </p:cNvPr>
          <p:cNvSpPr>
            <a:spLocks noGrp="1"/>
          </p:cNvSpPr>
          <p:nvPr>
            <p:ph type="title"/>
          </p:nvPr>
        </p:nvSpPr>
        <p:spPr/>
        <p:txBody>
          <a:bodyPr/>
          <a:lstStyle/>
          <a:p>
            <a:r>
              <a:rPr lang="en-US" dirty="0"/>
              <a:t>Answers</a:t>
            </a:r>
          </a:p>
        </p:txBody>
      </p:sp>
      <p:sp>
        <p:nvSpPr>
          <p:cNvPr id="3" name="TextBox 2">
            <a:extLst>
              <a:ext uri="{FF2B5EF4-FFF2-40B4-BE49-F238E27FC236}">
                <a16:creationId xmlns:a16="http://schemas.microsoft.com/office/drawing/2014/main" id="{04E2B257-9472-510C-76A4-6AA570C8A23C}"/>
              </a:ext>
            </a:extLst>
          </p:cNvPr>
          <p:cNvSpPr txBox="1"/>
          <p:nvPr/>
        </p:nvSpPr>
        <p:spPr>
          <a:xfrm>
            <a:off x="467201" y="990600"/>
            <a:ext cx="11521599" cy="5370701"/>
          </a:xfrm>
          <a:prstGeom prst="rect">
            <a:avLst/>
          </a:prstGeom>
          <a:noFill/>
        </p:spPr>
        <p:txBody>
          <a:bodyPr wrap="square" lIns="0" tIns="0" rIns="0" bIns="0" rtlCol="0">
            <a:spAutoFit/>
          </a:bodyPr>
          <a:lstStyle/>
          <a:p>
            <a:r>
              <a:rPr lang="en-AU" dirty="0">
                <a:solidFill>
                  <a:srgbClr val="666666"/>
                </a:solidFill>
                <a:cs typeface="Arial"/>
              </a:rPr>
              <a:t>Retrieve a list of all albums and their corresponding artists, including albums that do not have associated artists. </a:t>
            </a:r>
            <a:endParaRPr lang="en-AU" sz="1800" b="1" dirty="0">
              <a:solidFill>
                <a:srgbClr val="739ECA"/>
              </a:solidFill>
              <a:effectLst/>
              <a:latin typeface="Menlo" panose="020B0609030804020204" pitchFamily="49" charset="0"/>
            </a:endParaRPr>
          </a:p>
          <a:p>
            <a:pPr marL="0" marR="0">
              <a:spcBef>
                <a:spcPts val="0"/>
              </a:spcBef>
              <a:spcAft>
                <a:spcPts val="0"/>
              </a:spcAft>
            </a:pPr>
            <a:r>
              <a:rPr lang="en-AU" sz="1800" b="1" dirty="0">
                <a:solidFill>
                  <a:srgbClr val="739ECA"/>
                </a:solidFill>
                <a:effectLst/>
                <a:latin typeface="Menlo" panose="020B0609030804020204" pitchFamily="49" charset="0"/>
              </a:rPr>
              <a:t>SELECT</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Album</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AlbumId</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Album</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Title</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Artist</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Name</a:t>
            </a:r>
            <a:endParaRPr lang="en-AU" sz="1800" dirty="0">
              <a:solidFill>
                <a:srgbClr val="AAAAAA"/>
              </a:solidFill>
              <a:effectLst/>
              <a:latin typeface="Menlo" panose="020B0609030804020204" pitchFamily="49" charset="0"/>
            </a:endParaRPr>
          </a:p>
          <a:p>
            <a:pPr marL="0" marR="0">
              <a:spcBef>
                <a:spcPts val="0"/>
              </a:spcBef>
              <a:spcAft>
                <a:spcPts val="0"/>
              </a:spcAft>
            </a:pPr>
            <a:r>
              <a:rPr lang="en-AU" sz="1800" b="1" dirty="0">
                <a:solidFill>
                  <a:srgbClr val="739ECA"/>
                </a:solidFill>
                <a:effectLst/>
                <a:latin typeface="Menlo" panose="020B0609030804020204" pitchFamily="49" charset="0"/>
              </a:rPr>
              <a:t>FROM</a:t>
            </a:r>
            <a:r>
              <a:rPr lang="en-AU" sz="1800" dirty="0">
                <a:solidFill>
                  <a:srgbClr val="AAAAAA"/>
                </a:solidFill>
                <a:effectLst/>
                <a:latin typeface="Menlo" panose="020B0609030804020204" pitchFamily="49" charset="0"/>
              </a:rPr>
              <a:t> </a:t>
            </a:r>
            <a:r>
              <a:rPr lang="en-AU" sz="1800" dirty="0">
                <a:solidFill>
                  <a:srgbClr val="9E9E9E"/>
                </a:solidFill>
                <a:effectLst/>
                <a:latin typeface="Menlo" panose="020B0609030804020204" pitchFamily="49" charset="0"/>
              </a:rPr>
              <a:t>Album</a:t>
            </a:r>
            <a:endParaRPr lang="en-AU" sz="1800" dirty="0">
              <a:solidFill>
                <a:srgbClr val="AAAAAA"/>
              </a:solidFill>
              <a:effectLst/>
              <a:latin typeface="Menlo" panose="020B0609030804020204" pitchFamily="49" charset="0"/>
            </a:endParaRPr>
          </a:p>
          <a:p>
            <a:pPr marL="0" marR="0">
              <a:spcBef>
                <a:spcPts val="0"/>
              </a:spcBef>
              <a:spcAft>
                <a:spcPts val="0"/>
              </a:spcAft>
            </a:pPr>
            <a:r>
              <a:rPr lang="en-AU" sz="1800" b="1" dirty="0">
                <a:solidFill>
                  <a:srgbClr val="739ECA"/>
                </a:solidFill>
                <a:effectLst/>
                <a:latin typeface="Menlo" panose="020B0609030804020204" pitchFamily="49" charset="0"/>
              </a:rPr>
              <a:t>LEFT</a:t>
            </a:r>
            <a:r>
              <a:rPr lang="en-AU" sz="1800" dirty="0">
                <a:solidFill>
                  <a:srgbClr val="AAAAAA"/>
                </a:solidFill>
                <a:effectLst/>
                <a:latin typeface="Menlo" panose="020B0609030804020204" pitchFamily="49" charset="0"/>
              </a:rPr>
              <a:t> </a:t>
            </a:r>
            <a:r>
              <a:rPr lang="en-AU" sz="1800" b="1" dirty="0">
                <a:solidFill>
                  <a:srgbClr val="739ECA"/>
                </a:solidFill>
                <a:effectLst/>
                <a:latin typeface="Menlo" panose="020B0609030804020204" pitchFamily="49" charset="0"/>
              </a:rPr>
              <a:t>JOIN</a:t>
            </a:r>
            <a:r>
              <a:rPr lang="en-AU" sz="1800" dirty="0">
                <a:solidFill>
                  <a:srgbClr val="AAAAAA"/>
                </a:solidFill>
                <a:effectLst/>
                <a:latin typeface="Menlo" panose="020B0609030804020204" pitchFamily="49" charset="0"/>
              </a:rPr>
              <a:t> </a:t>
            </a:r>
            <a:r>
              <a:rPr lang="en-AU" sz="1800" dirty="0">
                <a:solidFill>
                  <a:srgbClr val="9E9E9E"/>
                </a:solidFill>
                <a:effectLst/>
                <a:latin typeface="Menlo" panose="020B0609030804020204" pitchFamily="49" charset="0"/>
              </a:rPr>
              <a:t>Artist</a:t>
            </a:r>
            <a:r>
              <a:rPr lang="en-AU" sz="1800" dirty="0">
                <a:solidFill>
                  <a:srgbClr val="AAAAAA"/>
                </a:solidFill>
                <a:effectLst/>
                <a:latin typeface="Menlo" panose="020B0609030804020204" pitchFamily="49" charset="0"/>
              </a:rPr>
              <a:t> </a:t>
            </a:r>
            <a:r>
              <a:rPr lang="en-AU" sz="1800" b="1" dirty="0">
                <a:solidFill>
                  <a:srgbClr val="739ECA"/>
                </a:solidFill>
                <a:effectLst/>
                <a:latin typeface="Menlo" panose="020B0609030804020204" pitchFamily="49" charset="0"/>
              </a:rPr>
              <a:t>ON</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Album</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ArtistId</a:t>
            </a:r>
            <a:r>
              <a:rPr lang="en-AU" sz="1800" dirty="0">
                <a:solidFill>
                  <a:srgbClr val="AAAAAA"/>
                </a:solidFill>
                <a:effectLst/>
                <a:latin typeface="Menlo" panose="020B0609030804020204" pitchFamily="49" charset="0"/>
              </a:rPr>
              <a:t> = </a:t>
            </a:r>
            <a:r>
              <a:rPr lang="en-AU" sz="1800" dirty="0" err="1">
                <a:solidFill>
                  <a:srgbClr val="9E9E9E"/>
                </a:solidFill>
                <a:effectLst/>
                <a:latin typeface="Menlo" panose="020B0609030804020204" pitchFamily="49" charset="0"/>
              </a:rPr>
              <a:t>Artist</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ArtistId</a:t>
            </a:r>
            <a:r>
              <a:rPr lang="en-AU" sz="1800" dirty="0">
                <a:solidFill>
                  <a:srgbClr val="EECC64"/>
                </a:solidFill>
                <a:effectLst/>
                <a:latin typeface="Menlo" panose="020B0609030804020204" pitchFamily="49" charset="0"/>
              </a:rPr>
              <a:t>;</a:t>
            </a:r>
          </a:p>
          <a:p>
            <a:pPr marL="0" marR="0">
              <a:spcBef>
                <a:spcPts val="0"/>
              </a:spcBef>
              <a:spcAft>
                <a:spcPts val="0"/>
              </a:spcAft>
            </a:pPr>
            <a:endParaRPr lang="en-AU" dirty="0">
              <a:solidFill>
                <a:srgbClr val="666666"/>
              </a:solidFill>
              <a:cs typeface="Arial"/>
            </a:endParaRPr>
          </a:p>
          <a:p>
            <a:pPr>
              <a:spcBef>
                <a:spcPts val="600"/>
              </a:spcBef>
              <a:buSzPct val="100000"/>
            </a:pPr>
            <a:r>
              <a:rPr lang="en-AU" dirty="0">
                <a:solidFill>
                  <a:srgbClr val="666666"/>
                </a:solidFill>
                <a:cs typeface="Arial"/>
              </a:rPr>
              <a:t>Show the first and last names of all employees along with their titles, even if they don't manage anyone. </a:t>
            </a:r>
            <a:endParaRPr lang="en-US" dirty="0">
              <a:solidFill>
                <a:srgbClr val="313131"/>
              </a:solidFill>
            </a:endParaRPr>
          </a:p>
          <a:p>
            <a:pPr marL="0" marR="0">
              <a:spcBef>
                <a:spcPts val="0"/>
              </a:spcBef>
              <a:spcAft>
                <a:spcPts val="0"/>
              </a:spcAft>
            </a:pPr>
            <a:r>
              <a:rPr lang="en-AU" sz="1800" b="1" dirty="0">
                <a:solidFill>
                  <a:srgbClr val="739ECA"/>
                </a:solidFill>
                <a:effectLst/>
                <a:latin typeface="Menlo" panose="020B0609030804020204" pitchFamily="49" charset="0"/>
              </a:rPr>
              <a:t>SELECT</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Employee</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EmployeeId</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Employee</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FirstName</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Employee</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LastName</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Employee</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Title</a:t>
            </a:r>
            <a:endParaRPr lang="en-AU" sz="1800" dirty="0">
              <a:solidFill>
                <a:srgbClr val="AAAAAA"/>
              </a:solidFill>
              <a:effectLst/>
              <a:latin typeface="Menlo" panose="020B0609030804020204" pitchFamily="49" charset="0"/>
            </a:endParaRPr>
          </a:p>
          <a:p>
            <a:pPr marL="0" marR="0">
              <a:spcBef>
                <a:spcPts val="0"/>
              </a:spcBef>
              <a:spcAft>
                <a:spcPts val="0"/>
              </a:spcAft>
            </a:pPr>
            <a:r>
              <a:rPr lang="en-AU" sz="1800" b="1" dirty="0">
                <a:solidFill>
                  <a:srgbClr val="739ECA"/>
                </a:solidFill>
                <a:effectLst/>
                <a:latin typeface="Menlo" panose="020B0609030804020204" pitchFamily="49" charset="0"/>
              </a:rPr>
              <a:t>FROM</a:t>
            </a:r>
            <a:r>
              <a:rPr lang="en-AU" sz="1800" dirty="0">
                <a:solidFill>
                  <a:srgbClr val="AAAAAA"/>
                </a:solidFill>
                <a:effectLst/>
                <a:latin typeface="Menlo" panose="020B0609030804020204" pitchFamily="49" charset="0"/>
              </a:rPr>
              <a:t> </a:t>
            </a:r>
            <a:r>
              <a:rPr lang="en-AU" sz="1800" dirty="0">
                <a:solidFill>
                  <a:srgbClr val="9E9E9E"/>
                </a:solidFill>
                <a:effectLst/>
                <a:latin typeface="Menlo" panose="020B0609030804020204" pitchFamily="49" charset="0"/>
              </a:rPr>
              <a:t>Employee</a:t>
            </a:r>
            <a:endParaRPr lang="en-AU" sz="1800" dirty="0">
              <a:solidFill>
                <a:srgbClr val="AAAAAA"/>
              </a:solidFill>
              <a:effectLst/>
              <a:latin typeface="Menlo" panose="020B0609030804020204" pitchFamily="49" charset="0"/>
            </a:endParaRPr>
          </a:p>
          <a:p>
            <a:pPr marL="0" marR="0">
              <a:spcBef>
                <a:spcPts val="0"/>
              </a:spcBef>
              <a:spcAft>
                <a:spcPts val="0"/>
              </a:spcAft>
            </a:pPr>
            <a:r>
              <a:rPr lang="en-AU" sz="1800" b="1" dirty="0">
                <a:solidFill>
                  <a:srgbClr val="739ECA"/>
                </a:solidFill>
                <a:effectLst/>
                <a:latin typeface="Menlo" panose="020B0609030804020204" pitchFamily="49" charset="0"/>
              </a:rPr>
              <a:t>LEFT</a:t>
            </a:r>
            <a:r>
              <a:rPr lang="en-AU" sz="1800" dirty="0">
                <a:solidFill>
                  <a:srgbClr val="AAAAAA"/>
                </a:solidFill>
                <a:effectLst/>
                <a:latin typeface="Menlo" panose="020B0609030804020204" pitchFamily="49" charset="0"/>
              </a:rPr>
              <a:t> </a:t>
            </a:r>
            <a:r>
              <a:rPr lang="en-AU" sz="1800" b="1" dirty="0">
                <a:solidFill>
                  <a:srgbClr val="739ECA"/>
                </a:solidFill>
                <a:effectLst/>
                <a:latin typeface="Menlo" panose="020B0609030804020204" pitchFamily="49" charset="0"/>
              </a:rPr>
              <a:t>JOIN</a:t>
            </a:r>
            <a:r>
              <a:rPr lang="en-AU" sz="1800" dirty="0">
                <a:solidFill>
                  <a:srgbClr val="AAAAAA"/>
                </a:solidFill>
                <a:effectLst/>
                <a:latin typeface="Menlo" panose="020B0609030804020204" pitchFamily="49" charset="0"/>
              </a:rPr>
              <a:t> </a:t>
            </a:r>
            <a:r>
              <a:rPr lang="en-AU" sz="1800" dirty="0">
                <a:solidFill>
                  <a:srgbClr val="9E9E9E"/>
                </a:solidFill>
                <a:effectLst/>
                <a:latin typeface="Menlo" panose="020B0609030804020204" pitchFamily="49" charset="0"/>
              </a:rPr>
              <a:t>Employee</a:t>
            </a:r>
            <a:r>
              <a:rPr lang="en-AU" sz="1800" dirty="0">
                <a:solidFill>
                  <a:srgbClr val="AAAAAA"/>
                </a:solidFill>
                <a:effectLst/>
                <a:latin typeface="Menlo" panose="020B0609030804020204" pitchFamily="49" charset="0"/>
              </a:rPr>
              <a:t> </a:t>
            </a:r>
            <a:r>
              <a:rPr lang="en-AU" sz="1800" b="1" dirty="0">
                <a:solidFill>
                  <a:srgbClr val="739ECA"/>
                </a:solidFill>
                <a:effectLst/>
                <a:latin typeface="Menlo" panose="020B0609030804020204" pitchFamily="49" charset="0"/>
              </a:rPr>
              <a:t>AS</a:t>
            </a:r>
            <a:r>
              <a:rPr lang="en-AU" sz="1800" dirty="0">
                <a:solidFill>
                  <a:srgbClr val="AAAAAA"/>
                </a:solidFill>
                <a:effectLst/>
                <a:latin typeface="Menlo" panose="020B0609030804020204" pitchFamily="49" charset="0"/>
              </a:rPr>
              <a:t> </a:t>
            </a:r>
            <a:r>
              <a:rPr lang="en-AU" sz="1800" dirty="0">
                <a:solidFill>
                  <a:srgbClr val="9E9E9E"/>
                </a:solidFill>
                <a:effectLst/>
                <a:latin typeface="Menlo" panose="020B0609030804020204" pitchFamily="49" charset="0"/>
              </a:rPr>
              <a:t>Managers</a:t>
            </a:r>
            <a:r>
              <a:rPr lang="en-AU" sz="1800" dirty="0">
                <a:solidFill>
                  <a:srgbClr val="AAAAAA"/>
                </a:solidFill>
                <a:effectLst/>
                <a:latin typeface="Menlo" panose="020B0609030804020204" pitchFamily="49" charset="0"/>
              </a:rPr>
              <a:t> </a:t>
            </a:r>
            <a:r>
              <a:rPr lang="en-AU" sz="1800" b="1" dirty="0">
                <a:solidFill>
                  <a:srgbClr val="739ECA"/>
                </a:solidFill>
                <a:effectLst/>
                <a:latin typeface="Menlo" panose="020B0609030804020204" pitchFamily="49" charset="0"/>
              </a:rPr>
              <a:t>ON</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Employee</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EmployeeId</a:t>
            </a:r>
            <a:r>
              <a:rPr lang="en-AU" sz="1800" dirty="0">
                <a:solidFill>
                  <a:srgbClr val="AAAAAA"/>
                </a:solidFill>
                <a:effectLst/>
                <a:latin typeface="Menlo" panose="020B0609030804020204" pitchFamily="49" charset="0"/>
              </a:rPr>
              <a:t> = </a:t>
            </a:r>
            <a:r>
              <a:rPr lang="en-AU" sz="1800" dirty="0" err="1">
                <a:solidFill>
                  <a:srgbClr val="9E9E9E"/>
                </a:solidFill>
                <a:effectLst/>
                <a:latin typeface="Menlo" panose="020B0609030804020204" pitchFamily="49" charset="0"/>
              </a:rPr>
              <a:t>Managers</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ReportsTo</a:t>
            </a:r>
            <a:r>
              <a:rPr lang="en-AU" sz="1800" dirty="0">
                <a:solidFill>
                  <a:srgbClr val="EECC64"/>
                </a:solidFill>
                <a:effectLst/>
                <a:latin typeface="Menlo" panose="020B0609030804020204" pitchFamily="49" charset="0"/>
              </a:rPr>
              <a:t>;</a:t>
            </a:r>
          </a:p>
          <a:p>
            <a:pPr marL="0" marR="0">
              <a:spcBef>
                <a:spcPts val="0"/>
              </a:spcBef>
              <a:spcAft>
                <a:spcPts val="0"/>
              </a:spcAft>
            </a:pPr>
            <a:endParaRPr lang="en-AU" dirty="0">
              <a:solidFill>
                <a:srgbClr val="666666"/>
              </a:solidFill>
              <a:cs typeface="Arial"/>
            </a:endParaRPr>
          </a:p>
          <a:p>
            <a:pPr>
              <a:spcBef>
                <a:spcPts val="600"/>
              </a:spcBef>
              <a:buSzPct val="100000"/>
            </a:pPr>
            <a:r>
              <a:rPr lang="en-AU">
                <a:solidFill>
                  <a:srgbClr val="666666"/>
                </a:solidFill>
                <a:cs typeface="Arial"/>
              </a:rPr>
              <a:t>Display a list of all customers and their invoices, including customers who have not made any purchases (invoices). </a:t>
            </a:r>
            <a:endParaRPr lang="en-US" dirty="0">
              <a:solidFill>
                <a:srgbClr val="313131"/>
              </a:solidFill>
            </a:endParaRPr>
          </a:p>
          <a:p>
            <a:pPr marL="0" marR="0">
              <a:spcBef>
                <a:spcPts val="0"/>
              </a:spcBef>
              <a:spcAft>
                <a:spcPts val="0"/>
              </a:spcAft>
            </a:pPr>
            <a:r>
              <a:rPr lang="en-AU" sz="1800" b="1" dirty="0">
                <a:solidFill>
                  <a:srgbClr val="739ECA"/>
                </a:solidFill>
                <a:effectLst/>
                <a:latin typeface="Menlo" panose="020B0609030804020204" pitchFamily="49" charset="0"/>
              </a:rPr>
              <a:t>SELECT</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Customer</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CustomerId</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Customer</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FirstName</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Customer</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LastName</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Invoice</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InvoiceId</a:t>
            </a:r>
            <a:endParaRPr lang="en-AU" sz="1800" dirty="0">
              <a:solidFill>
                <a:srgbClr val="AAAAAA"/>
              </a:solidFill>
              <a:effectLst/>
              <a:latin typeface="Menlo" panose="020B0609030804020204" pitchFamily="49" charset="0"/>
            </a:endParaRPr>
          </a:p>
          <a:p>
            <a:pPr marL="0" marR="0">
              <a:spcBef>
                <a:spcPts val="0"/>
              </a:spcBef>
              <a:spcAft>
                <a:spcPts val="0"/>
              </a:spcAft>
            </a:pPr>
            <a:r>
              <a:rPr lang="en-AU" sz="1800" b="1" dirty="0">
                <a:solidFill>
                  <a:srgbClr val="739ECA"/>
                </a:solidFill>
                <a:effectLst/>
                <a:latin typeface="Menlo" panose="020B0609030804020204" pitchFamily="49" charset="0"/>
              </a:rPr>
              <a:t>FROM</a:t>
            </a:r>
            <a:r>
              <a:rPr lang="en-AU" sz="1800" dirty="0">
                <a:solidFill>
                  <a:srgbClr val="AAAAAA"/>
                </a:solidFill>
                <a:effectLst/>
                <a:latin typeface="Menlo" panose="020B0609030804020204" pitchFamily="49" charset="0"/>
              </a:rPr>
              <a:t> </a:t>
            </a:r>
            <a:r>
              <a:rPr lang="en-AU" sz="1800" dirty="0">
                <a:solidFill>
                  <a:srgbClr val="9E9E9E"/>
                </a:solidFill>
                <a:effectLst/>
                <a:latin typeface="Menlo" panose="020B0609030804020204" pitchFamily="49" charset="0"/>
              </a:rPr>
              <a:t>Customer</a:t>
            </a:r>
            <a:endParaRPr lang="en-AU" sz="1800" dirty="0">
              <a:solidFill>
                <a:srgbClr val="AAAAAA"/>
              </a:solidFill>
              <a:effectLst/>
              <a:latin typeface="Menlo" panose="020B0609030804020204" pitchFamily="49" charset="0"/>
            </a:endParaRPr>
          </a:p>
          <a:p>
            <a:pPr marL="0" marR="0">
              <a:spcBef>
                <a:spcPts val="0"/>
              </a:spcBef>
              <a:spcAft>
                <a:spcPts val="0"/>
              </a:spcAft>
            </a:pPr>
            <a:r>
              <a:rPr lang="en-AU" sz="1800" b="1" dirty="0">
                <a:solidFill>
                  <a:srgbClr val="739ECA"/>
                </a:solidFill>
                <a:effectLst/>
                <a:latin typeface="Menlo" panose="020B0609030804020204" pitchFamily="49" charset="0"/>
              </a:rPr>
              <a:t>RIGHT</a:t>
            </a:r>
            <a:r>
              <a:rPr lang="en-AU" sz="1800" dirty="0">
                <a:solidFill>
                  <a:srgbClr val="AAAAAA"/>
                </a:solidFill>
                <a:effectLst/>
                <a:latin typeface="Menlo" panose="020B0609030804020204" pitchFamily="49" charset="0"/>
              </a:rPr>
              <a:t> </a:t>
            </a:r>
            <a:r>
              <a:rPr lang="en-AU" sz="1800" b="1" dirty="0">
                <a:solidFill>
                  <a:srgbClr val="739ECA"/>
                </a:solidFill>
                <a:effectLst/>
                <a:latin typeface="Menlo" panose="020B0609030804020204" pitchFamily="49" charset="0"/>
              </a:rPr>
              <a:t>JOIN</a:t>
            </a:r>
            <a:r>
              <a:rPr lang="en-AU" sz="1800" dirty="0">
                <a:solidFill>
                  <a:srgbClr val="AAAAAA"/>
                </a:solidFill>
                <a:effectLst/>
                <a:latin typeface="Menlo" panose="020B0609030804020204" pitchFamily="49" charset="0"/>
              </a:rPr>
              <a:t> </a:t>
            </a:r>
            <a:r>
              <a:rPr lang="en-AU" sz="1800" dirty="0">
                <a:solidFill>
                  <a:srgbClr val="9E9E9E"/>
                </a:solidFill>
                <a:effectLst/>
                <a:latin typeface="Menlo" panose="020B0609030804020204" pitchFamily="49" charset="0"/>
              </a:rPr>
              <a:t>Invoice</a:t>
            </a:r>
            <a:r>
              <a:rPr lang="en-AU" sz="1800" dirty="0">
                <a:solidFill>
                  <a:srgbClr val="AAAAAA"/>
                </a:solidFill>
                <a:effectLst/>
                <a:latin typeface="Menlo" panose="020B0609030804020204" pitchFamily="49" charset="0"/>
              </a:rPr>
              <a:t> </a:t>
            </a:r>
            <a:r>
              <a:rPr lang="en-AU" sz="1800" b="1" dirty="0">
                <a:solidFill>
                  <a:srgbClr val="739ECA"/>
                </a:solidFill>
                <a:effectLst/>
                <a:latin typeface="Menlo" panose="020B0609030804020204" pitchFamily="49" charset="0"/>
              </a:rPr>
              <a:t>ON</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Customer</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CustomerId</a:t>
            </a:r>
            <a:r>
              <a:rPr lang="en-AU" sz="1800" dirty="0">
                <a:solidFill>
                  <a:srgbClr val="AAAAAA"/>
                </a:solidFill>
                <a:effectLst/>
                <a:latin typeface="Menlo" panose="020B0609030804020204" pitchFamily="49" charset="0"/>
              </a:rPr>
              <a:t> = </a:t>
            </a:r>
            <a:r>
              <a:rPr lang="en-AU" sz="1800" dirty="0" err="1">
                <a:solidFill>
                  <a:srgbClr val="9E9E9E"/>
                </a:solidFill>
                <a:effectLst/>
                <a:latin typeface="Menlo" panose="020B0609030804020204" pitchFamily="49" charset="0"/>
              </a:rPr>
              <a:t>Invoice</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CustomerId</a:t>
            </a:r>
            <a:r>
              <a:rPr lang="en-AU" sz="1800" dirty="0">
                <a:solidFill>
                  <a:srgbClr val="EECC64"/>
                </a:solidFill>
                <a:effectLst/>
                <a:latin typeface="Menlo" panose="020B0609030804020204" pitchFamily="49" charset="0"/>
              </a:rPr>
              <a:t>;</a:t>
            </a:r>
            <a:endParaRPr lang="en-AU" sz="1800" dirty="0">
              <a:solidFill>
                <a:srgbClr val="AAAAAA"/>
              </a:solidFill>
              <a:effectLst/>
              <a:latin typeface="Menlo" panose="020B0609030804020204" pitchFamily="49" charset="0"/>
            </a:endParaRPr>
          </a:p>
          <a:p>
            <a:pPr marL="203200" indent="-203200">
              <a:spcBef>
                <a:spcPts val="600"/>
              </a:spcBef>
              <a:buSzPct val="100000"/>
              <a:buFont typeface="Arial"/>
              <a:buChar char="•"/>
            </a:pPr>
            <a:endParaRPr lang="en-US" dirty="0">
              <a:solidFill>
                <a:srgbClr val="313131"/>
              </a:solidFill>
            </a:endParaRPr>
          </a:p>
          <a:p>
            <a:pPr marL="203200" indent="-203200">
              <a:spcBef>
                <a:spcPts val="600"/>
              </a:spcBef>
              <a:buSzPct val="100000"/>
              <a:buFont typeface="Arial"/>
              <a:buChar char="•"/>
            </a:pPr>
            <a:endParaRPr lang="en-US">
              <a:solidFill>
                <a:srgbClr val="313131"/>
              </a:solidFill>
            </a:endParaRPr>
          </a:p>
          <a:p>
            <a:pPr marL="203200" indent="-203200">
              <a:spcBef>
                <a:spcPts val="600"/>
              </a:spcBef>
              <a:buSzPct val="100000"/>
              <a:buFont typeface="Arial"/>
              <a:buChar char="•"/>
            </a:pPr>
            <a:endParaRPr lang="en-US" dirty="0">
              <a:solidFill>
                <a:srgbClr val="313131"/>
              </a:solidFill>
            </a:endParaRPr>
          </a:p>
        </p:txBody>
      </p:sp>
    </p:spTree>
    <p:extLst>
      <p:ext uri="{BB962C8B-B14F-4D97-AF65-F5344CB8AC3E}">
        <p14:creationId xmlns:p14="http://schemas.microsoft.com/office/powerpoint/2010/main" val="3736402087"/>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48020-C00B-4690-E478-E6CAB3AE5DA9}"/>
              </a:ext>
            </a:extLst>
          </p:cNvPr>
          <p:cNvSpPr>
            <a:spLocks noGrp="1"/>
          </p:cNvSpPr>
          <p:nvPr>
            <p:ph type="title"/>
          </p:nvPr>
        </p:nvSpPr>
        <p:spPr/>
        <p:txBody>
          <a:bodyPr/>
          <a:lstStyle/>
          <a:p>
            <a:r>
              <a:rPr lang="en-US" dirty="0"/>
              <a:t>Answers</a:t>
            </a:r>
            <a:endParaRPr lang="en-US"/>
          </a:p>
        </p:txBody>
      </p:sp>
      <p:sp>
        <p:nvSpPr>
          <p:cNvPr id="4" name="TextBox 3">
            <a:extLst>
              <a:ext uri="{FF2B5EF4-FFF2-40B4-BE49-F238E27FC236}">
                <a16:creationId xmlns:a16="http://schemas.microsoft.com/office/drawing/2014/main" id="{CC12CF16-7C07-DEDC-3B3B-184A7090C1CD}"/>
              </a:ext>
            </a:extLst>
          </p:cNvPr>
          <p:cNvSpPr txBox="1"/>
          <p:nvPr/>
        </p:nvSpPr>
        <p:spPr>
          <a:xfrm>
            <a:off x="467201" y="1041401"/>
            <a:ext cx="11201400" cy="3373359"/>
          </a:xfrm>
          <a:prstGeom prst="rect">
            <a:avLst/>
          </a:prstGeom>
          <a:noFill/>
        </p:spPr>
        <p:txBody>
          <a:bodyPr wrap="square">
            <a:spAutoFit/>
          </a:bodyPr>
          <a:lstStyle/>
          <a:p>
            <a:pPr algn="l">
              <a:lnSpc>
                <a:spcPct val="150000"/>
              </a:lnSpc>
            </a:pPr>
            <a:r>
              <a:rPr lang="en-AU" dirty="0">
                <a:solidFill>
                  <a:srgbClr val="666666"/>
                </a:solidFill>
                <a:cs typeface="Arial"/>
              </a:rPr>
              <a:t>List all media types along with the tracks that use them, even if there are no tracks for a particular media type.</a:t>
            </a:r>
          </a:p>
          <a:p>
            <a:pPr marL="0" marR="0">
              <a:spcBef>
                <a:spcPts val="0"/>
              </a:spcBef>
              <a:spcAft>
                <a:spcPts val="0"/>
              </a:spcAft>
            </a:pPr>
            <a:r>
              <a:rPr lang="en-AU" sz="1800" b="1" dirty="0">
                <a:solidFill>
                  <a:srgbClr val="739ECA"/>
                </a:solidFill>
                <a:effectLst/>
                <a:latin typeface="Menlo" panose="020B0609030804020204" pitchFamily="49" charset="0"/>
              </a:rPr>
              <a:t>SELECT</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MediaType</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MediaTypeId</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MediaType</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Name</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Track</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Name</a:t>
            </a:r>
            <a:endParaRPr lang="en-AU" sz="1800" dirty="0">
              <a:solidFill>
                <a:srgbClr val="AAAAAA"/>
              </a:solidFill>
              <a:effectLst/>
              <a:latin typeface="Menlo" panose="020B0609030804020204" pitchFamily="49" charset="0"/>
            </a:endParaRPr>
          </a:p>
          <a:p>
            <a:pPr marL="0" marR="0">
              <a:spcBef>
                <a:spcPts val="0"/>
              </a:spcBef>
              <a:spcAft>
                <a:spcPts val="0"/>
              </a:spcAft>
            </a:pPr>
            <a:r>
              <a:rPr lang="en-AU" sz="1800" b="1" dirty="0">
                <a:solidFill>
                  <a:srgbClr val="739ECA"/>
                </a:solidFill>
                <a:effectLst/>
                <a:latin typeface="Menlo" panose="020B0609030804020204" pitchFamily="49" charset="0"/>
              </a:rPr>
              <a:t>FROM</a:t>
            </a:r>
            <a:r>
              <a:rPr lang="en-AU" sz="1800" dirty="0">
                <a:solidFill>
                  <a:srgbClr val="AAAAAA"/>
                </a:solidFill>
                <a:effectLst/>
                <a:latin typeface="Menlo" panose="020B0609030804020204" pitchFamily="49" charset="0"/>
              </a:rPr>
              <a:t> </a:t>
            </a:r>
            <a:r>
              <a:rPr lang="en-AU" sz="1800" dirty="0">
                <a:solidFill>
                  <a:srgbClr val="9E9E9E"/>
                </a:solidFill>
                <a:effectLst/>
                <a:latin typeface="Menlo" panose="020B0609030804020204" pitchFamily="49" charset="0"/>
              </a:rPr>
              <a:t>MediaType</a:t>
            </a:r>
            <a:endParaRPr lang="en-AU" sz="1800" dirty="0">
              <a:solidFill>
                <a:srgbClr val="AAAAAA"/>
              </a:solidFill>
              <a:effectLst/>
              <a:latin typeface="Menlo" panose="020B0609030804020204" pitchFamily="49" charset="0"/>
            </a:endParaRPr>
          </a:p>
          <a:p>
            <a:pPr marL="0" marR="0">
              <a:spcBef>
                <a:spcPts val="0"/>
              </a:spcBef>
              <a:spcAft>
                <a:spcPts val="0"/>
              </a:spcAft>
            </a:pPr>
            <a:r>
              <a:rPr lang="en-AU" sz="1800" b="1" dirty="0">
                <a:solidFill>
                  <a:srgbClr val="739ECA"/>
                </a:solidFill>
                <a:effectLst/>
                <a:latin typeface="Menlo" panose="020B0609030804020204" pitchFamily="49" charset="0"/>
              </a:rPr>
              <a:t>RIGHT</a:t>
            </a:r>
            <a:r>
              <a:rPr lang="en-AU" sz="1800" dirty="0">
                <a:solidFill>
                  <a:srgbClr val="AAAAAA"/>
                </a:solidFill>
                <a:effectLst/>
                <a:latin typeface="Menlo" panose="020B0609030804020204" pitchFamily="49" charset="0"/>
              </a:rPr>
              <a:t> </a:t>
            </a:r>
            <a:r>
              <a:rPr lang="en-AU" sz="1800" b="1" dirty="0">
                <a:solidFill>
                  <a:srgbClr val="739ECA"/>
                </a:solidFill>
                <a:effectLst/>
                <a:latin typeface="Menlo" panose="020B0609030804020204" pitchFamily="49" charset="0"/>
              </a:rPr>
              <a:t>JOIN</a:t>
            </a:r>
            <a:r>
              <a:rPr lang="en-AU" sz="1800" dirty="0">
                <a:solidFill>
                  <a:srgbClr val="AAAAAA"/>
                </a:solidFill>
                <a:effectLst/>
                <a:latin typeface="Menlo" panose="020B0609030804020204" pitchFamily="49" charset="0"/>
              </a:rPr>
              <a:t> </a:t>
            </a:r>
            <a:r>
              <a:rPr lang="en-AU" sz="1800" dirty="0">
                <a:solidFill>
                  <a:srgbClr val="9E9E9E"/>
                </a:solidFill>
                <a:effectLst/>
                <a:latin typeface="Menlo" panose="020B0609030804020204" pitchFamily="49" charset="0"/>
              </a:rPr>
              <a:t>Track</a:t>
            </a:r>
            <a:r>
              <a:rPr lang="en-AU" sz="1800" dirty="0">
                <a:solidFill>
                  <a:srgbClr val="AAAAAA"/>
                </a:solidFill>
                <a:effectLst/>
                <a:latin typeface="Menlo" panose="020B0609030804020204" pitchFamily="49" charset="0"/>
              </a:rPr>
              <a:t> </a:t>
            </a:r>
            <a:r>
              <a:rPr lang="en-AU" sz="1800" b="1" dirty="0">
                <a:solidFill>
                  <a:srgbClr val="739ECA"/>
                </a:solidFill>
                <a:effectLst/>
                <a:latin typeface="Menlo" panose="020B0609030804020204" pitchFamily="49" charset="0"/>
              </a:rPr>
              <a:t>ON</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MediaType</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MediaTypeId</a:t>
            </a:r>
            <a:r>
              <a:rPr lang="en-AU" sz="1800" dirty="0">
                <a:solidFill>
                  <a:srgbClr val="AAAAAA"/>
                </a:solidFill>
                <a:effectLst/>
                <a:latin typeface="Menlo" panose="020B0609030804020204" pitchFamily="49" charset="0"/>
              </a:rPr>
              <a:t> = </a:t>
            </a:r>
            <a:r>
              <a:rPr lang="en-AU" sz="1800" dirty="0" err="1">
                <a:solidFill>
                  <a:srgbClr val="9E9E9E"/>
                </a:solidFill>
                <a:effectLst/>
                <a:latin typeface="Menlo" panose="020B0609030804020204" pitchFamily="49" charset="0"/>
              </a:rPr>
              <a:t>Track</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MediaTypeId</a:t>
            </a:r>
            <a:r>
              <a:rPr lang="en-AU" sz="1800" dirty="0">
                <a:solidFill>
                  <a:srgbClr val="EECC64"/>
                </a:solidFill>
                <a:effectLst/>
                <a:latin typeface="Menlo" panose="020B0609030804020204" pitchFamily="49" charset="0"/>
              </a:rPr>
              <a:t>;</a:t>
            </a:r>
            <a:endParaRPr lang="en-AU" sz="1800" dirty="0">
              <a:solidFill>
                <a:srgbClr val="AAAAAA"/>
              </a:solidFill>
              <a:effectLst/>
              <a:latin typeface="Menlo" panose="020B0609030804020204" pitchFamily="49" charset="0"/>
            </a:endParaRPr>
          </a:p>
          <a:p>
            <a:pPr algn="l">
              <a:lnSpc>
                <a:spcPct val="150000"/>
              </a:lnSpc>
            </a:pPr>
            <a:endParaRPr lang="en-AU" dirty="0">
              <a:solidFill>
                <a:srgbClr val="666666"/>
              </a:solidFill>
              <a:cs typeface="Arial"/>
            </a:endParaRPr>
          </a:p>
          <a:p>
            <a:pPr algn="l">
              <a:lnSpc>
                <a:spcPct val="150000"/>
              </a:lnSpc>
            </a:pPr>
            <a:r>
              <a:rPr lang="en-AU" dirty="0">
                <a:solidFill>
                  <a:srgbClr val="666666"/>
                </a:solidFill>
                <a:cs typeface="Arial"/>
              </a:rPr>
              <a:t>Show a list of all albums and their associated artists, as well as artists with no associated albums.</a:t>
            </a:r>
          </a:p>
          <a:p>
            <a:pPr marL="0" marR="0">
              <a:spcBef>
                <a:spcPts val="0"/>
              </a:spcBef>
              <a:spcAft>
                <a:spcPts val="0"/>
              </a:spcAft>
            </a:pPr>
            <a:r>
              <a:rPr lang="en-AU" sz="1800" b="1" dirty="0">
                <a:solidFill>
                  <a:srgbClr val="739ECA"/>
                </a:solidFill>
                <a:effectLst/>
                <a:latin typeface="Menlo" panose="020B0609030804020204" pitchFamily="49" charset="0"/>
              </a:rPr>
              <a:t>SELECT</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Album</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AlbumId</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Album</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Title</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Artist</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Name</a:t>
            </a:r>
            <a:endParaRPr lang="en-AU" sz="1800" dirty="0">
              <a:solidFill>
                <a:srgbClr val="AAAAAA"/>
              </a:solidFill>
              <a:effectLst/>
              <a:latin typeface="Menlo" panose="020B0609030804020204" pitchFamily="49" charset="0"/>
            </a:endParaRPr>
          </a:p>
          <a:p>
            <a:pPr marL="0" marR="0">
              <a:spcBef>
                <a:spcPts val="0"/>
              </a:spcBef>
              <a:spcAft>
                <a:spcPts val="0"/>
              </a:spcAft>
            </a:pPr>
            <a:r>
              <a:rPr lang="en-AU" sz="1800" b="1" dirty="0">
                <a:solidFill>
                  <a:srgbClr val="739ECA"/>
                </a:solidFill>
                <a:effectLst/>
                <a:latin typeface="Menlo" panose="020B0609030804020204" pitchFamily="49" charset="0"/>
              </a:rPr>
              <a:t>FROM</a:t>
            </a:r>
            <a:r>
              <a:rPr lang="en-AU" sz="1800" dirty="0">
                <a:solidFill>
                  <a:srgbClr val="AAAAAA"/>
                </a:solidFill>
                <a:effectLst/>
                <a:latin typeface="Menlo" panose="020B0609030804020204" pitchFamily="49" charset="0"/>
              </a:rPr>
              <a:t> </a:t>
            </a:r>
            <a:r>
              <a:rPr lang="en-AU" sz="1800" dirty="0">
                <a:solidFill>
                  <a:srgbClr val="9E9E9E"/>
                </a:solidFill>
                <a:effectLst/>
                <a:latin typeface="Menlo" panose="020B0609030804020204" pitchFamily="49" charset="0"/>
              </a:rPr>
              <a:t>Album</a:t>
            </a:r>
            <a:endParaRPr lang="en-AU" sz="1800" dirty="0">
              <a:solidFill>
                <a:srgbClr val="AAAAAA"/>
              </a:solidFill>
              <a:effectLst/>
              <a:latin typeface="Menlo" panose="020B0609030804020204" pitchFamily="49" charset="0"/>
            </a:endParaRPr>
          </a:p>
          <a:p>
            <a:pPr marL="0" marR="0">
              <a:spcBef>
                <a:spcPts val="0"/>
              </a:spcBef>
              <a:spcAft>
                <a:spcPts val="0"/>
              </a:spcAft>
            </a:pPr>
            <a:r>
              <a:rPr lang="en-AU" sz="1800" b="1" dirty="0">
                <a:solidFill>
                  <a:srgbClr val="739ECA"/>
                </a:solidFill>
                <a:effectLst/>
                <a:latin typeface="Menlo" panose="020B0609030804020204" pitchFamily="49" charset="0"/>
              </a:rPr>
              <a:t>FULL</a:t>
            </a:r>
            <a:r>
              <a:rPr lang="en-AU" sz="1800" dirty="0">
                <a:solidFill>
                  <a:srgbClr val="AAAAAA"/>
                </a:solidFill>
                <a:effectLst/>
                <a:latin typeface="Menlo" panose="020B0609030804020204" pitchFamily="49" charset="0"/>
              </a:rPr>
              <a:t> </a:t>
            </a:r>
            <a:r>
              <a:rPr lang="en-AU" sz="1800" b="1" dirty="0">
                <a:solidFill>
                  <a:srgbClr val="739ECA"/>
                </a:solidFill>
                <a:effectLst/>
                <a:latin typeface="Menlo" panose="020B0609030804020204" pitchFamily="49" charset="0"/>
              </a:rPr>
              <a:t>JOIN</a:t>
            </a:r>
            <a:r>
              <a:rPr lang="en-AU" sz="1800" dirty="0">
                <a:solidFill>
                  <a:srgbClr val="AAAAAA"/>
                </a:solidFill>
                <a:effectLst/>
                <a:latin typeface="Menlo" panose="020B0609030804020204" pitchFamily="49" charset="0"/>
              </a:rPr>
              <a:t> </a:t>
            </a:r>
            <a:r>
              <a:rPr lang="en-AU" sz="1800" dirty="0">
                <a:solidFill>
                  <a:srgbClr val="9E9E9E"/>
                </a:solidFill>
                <a:effectLst/>
                <a:latin typeface="Menlo" panose="020B0609030804020204" pitchFamily="49" charset="0"/>
              </a:rPr>
              <a:t>Artist</a:t>
            </a:r>
            <a:r>
              <a:rPr lang="en-AU" sz="1800" dirty="0">
                <a:solidFill>
                  <a:srgbClr val="AAAAAA"/>
                </a:solidFill>
                <a:effectLst/>
                <a:latin typeface="Menlo" panose="020B0609030804020204" pitchFamily="49" charset="0"/>
              </a:rPr>
              <a:t> </a:t>
            </a:r>
            <a:r>
              <a:rPr lang="en-AU" sz="1800" b="1" dirty="0">
                <a:solidFill>
                  <a:srgbClr val="739ECA"/>
                </a:solidFill>
                <a:effectLst/>
                <a:latin typeface="Menlo" panose="020B0609030804020204" pitchFamily="49" charset="0"/>
              </a:rPr>
              <a:t>ON</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Album</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ArtistId</a:t>
            </a:r>
            <a:r>
              <a:rPr lang="en-AU" sz="1800" dirty="0">
                <a:solidFill>
                  <a:srgbClr val="AAAAAA"/>
                </a:solidFill>
                <a:effectLst/>
                <a:latin typeface="Menlo" panose="020B0609030804020204" pitchFamily="49" charset="0"/>
              </a:rPr>
              <a:t> = </a:t>
            </a:r>
            <a:r>
              <a:rPr lang="en-AU" sz="1800" dirty="0" err="1">
                <a:solidFill>
                  <a:srgbClr val="9E9E9E"/>
                </a:solidFill>
                <a:effectLst/>
                <a:latin typeface="Menlo" panose="020B0609030804020204" pitchFamily="49" charset="0"/>
              </a:rPr>
              <a:t>Artist</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ArtistId</a:t>
            </a:r>
            <a:r>
              <a:rPr lang="en-AU" sz="1800" dirty="0">
                <a:solidFill>
                  <a:srgbClr val="EECC64"/>
                </a:solidFill>
                <a:effectLst/>
                <a:latin typeface="Menlo" panose="020B0609030804020204" pitchFamily="49" charset="0"/>
              </a:rPr>
              <a:t>;</a:t>
            </a:r>
            <a:endParaRPr lang="en-AU" sz="1800" dirty="0">
              <a:solidFill>
                <a:srgbClr val="AAAAAA"/>
              </a:solidFill>
              <a:effectLst/>
              <a:latin typeface="Menlo" panose="020B0609030804020204" pitchFamily="49" charset="0"/>
            </a:endParaRPr>
          </a:p>
          <a:p>
            <a:pPr algn="l">
              <a:lnSpc>
                <a:spcPct val="150000"/>
              </a:lnSpc>
            </a:pPr>
            <a:endParaRPr lang="en-AU" dirty="0">
              <a:solidFill>
                <a:srgbClr val="666666"/>
              </a:solidFill>
              <a:cs typeface="Arial"/>
            </a:endParaRPr>
          </a:p>
        </p:txBody>
      </p:sp>
    </p:spTree>
    <p:extLst>
      <p:ext uri="{BB962C8B-B14F-4D97-AF65-F5344CB8AC3E}">
        <p14:creationId xmlns:p14="http://schemas.microsoft.com/office/powerpoint/2010/main" val="2513906103"/>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C505E3D-DA9D-5247-2658-97B435459BCA}"/>
              </a:ext>
            </a:extLst>
          </p:cNvPr>
          <p:cNvSpPr>
            <a:spLocks noGrp="1"/>
          </p:cNvSpPr>
          <p:nvPr>
            <p:ph type="body" sz="quarter" idx="11"/>
          </p:nvPr>
        </p:nvSpPr>
        <p:spPr/>
        <p:txBody>
          <a:bodyPr/>
          <a:lstStyle/>
          <a:p>
            <a:r>
              <a:rPr lang="en-AU" dirty="0"/>
              <a:t>How to use Aggregations and Group By functions in SQL</a:t>
            </a:r>
          </a:p>
          <a:p>
            <a:endParaRPr lang="en-AU" dirty="0"/>
          </a:p>
        </p:txBody>
      </p:sp>
    </p:spTree>
    <p:extLst>
      <p:ext uri="{BB962C8B-B14F-4D97-AF65-F5344CB8AC3E}">
        <p14:creationId xmlns:p14="http://schemas.microsoft.com/office/powerpoint/2010/main" val="78691477"/>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7854E0-01CD-E1AD-6491-66FD81E167CF}"/>
              </a:ext>
            </a:extLst>
          </p:cNvPr>
          <p:cNvSpPr>
            <a:spLocks noGrp="1"/>
          </p:cNvSpPr>
          <p:nvPr>
            <p:ph type="title"/>
          </p:nvPr>
        </p:nvSpPr>
        <p:spPr>
          <a:xfrm>
            <a:off x="638765" y="2003412"/>
            <a:ext cx="8239486" cy="454969"/>
          </a:xfrm>
        </p:spPr>
        <p:txBody>
          <a:bodyPr/>
          <a:lstStyle/>
          <a:p>
            <a:r>
              <a:rPr lang="en-AU" b="1" dirty="0"/>
              <a:t>Why do we need to use Group By and Aggregate functions?</a:t>
            </a:r>
          </a:p>
        </p:txBody>
      </p:sp>
      <p:grpSp>
        <p:nvGrpSpPr>
          <p:cNvPr id="41" name="Group 40">
            <a:extLst>
              <a:ext uri="{FF2B5EF4-FFF2-40B4-BE49-F238E27FC236}">
                <a16:creationId xmlns:a16="http://schemas.microsoft.com/office/drawing/2014/main" id="{AC6997FB-FA5D-6130-654B-3F82406F32AC}"/>
              </a:ext>
            </a:extLst>
          </p:cNvPr>
          <p:cNvGrpSpPr/>
          <p:nvPr/>
        </p:nvGrpSpPr>
        <p:grpSpPr>
          <a:xfrm>
            <a:off x="1064161" y="2528154"/>
            <a:ext cx="1882311" cy="2796115"/>
            <a:chOff x="804672" y="1987296"/>
            <a:chExt cx="1882311" cy="2796115"/>
          </a:xfrm>
        </p:grpSpPr>
        <p:grpSp>
          <p:nvGrpSpPr>
            <p:cNvPr id="20" name="Group 19">
              <a:extLst>
                <a:ext uri="{FF2B5EF4-FFF2-40B4-BE49-F238E27FC236}">
                  <a16:creationId xmlns:a16="http://schemas.microsoft.com/office/drawing/2014/main" id="{A53D0456-F192-AE03-7298-E5F0BD40FA4E}"/>
                </a:ext>
              </a:extLst>
            </p:cNvPr>
            <p:cNvGrpSpPr/>
            <p:nvPr/>
          </p:nvGrpSpPr>
          <p:grpSpPr>
            <a:xfrm>
              <a:off x="804672" y="2807208"/>
              <a:ext cx="540000" cy="1976203"/>
              <a:chOff x="731520" y="2356104"/>
              <a:chExt cx="540000" cy="1976203"/>
            </a:xfrm>
          </p:grpSpPr>
          <p:pic>
            <p:nvPicPr>
              <p:cNvPr id="5" name="Picture 4" descr="Torch with solid fill">
                <a:extLst>
                  <a:ext uri="{FF2B5EF4-FFF2-40B4-BE49-F238E27FC236}">
                    <a16:creationId xmlns:a16="http://schemas.microsoft.com/office/drawing/2014/main" id="{7C5F1A3D-8056-5E19-5F08-3FF250036B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31520" y="2356104"/>
                <a:ext cx="540000" cy="540000"/>
              </a:xfrm>
              <a:prstGeom prst="rect">
                <a:avLst/>
              </a:prstGeom>
            </p:spPr>
          </p:pic>
          <p:pic>
            <p:nvPicPr>
              <p:cNvPr id="11" name="Picture 10" descr="Add with solid fill">
                <a:extLst>
                  <a:ext uri="{FF2B5EF4-FFF2-40B4-BE49-F238E27FC236}">
                    <a16:creationId xmlns:a16="http://schemas.microsoft.com/office/drawing/2014/main" id="{6952001D-07FE-20BB-51FB-42BCD655FE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1520" y="3097197"/>
                <a:ext cx="540000" cy="540000"/>
              </a:xfrm>
              <a:prstGeom prst="rect">
                <a:avLst/>
              </a:prstGeom>
            </p:spPr>
          </p:pic>
          <p:pic>
            <p:nvPicPr>
              <p:cNvPr id="15" name="Picture 14" descr="Checkbox Ticked with solid fill">
                <a:extLst>
                  <a:ext uri="{FF2B5EF4-FFF2-40B4-BE49-F238E27FC236}">
                    <a16:creationId xmlns:a16="http://schemas.microsoft.com/office/drawing/2014/main" id="{1C9824F8-DD67-5D5E-37EE-F5CC8E6A2F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31520" y="3792307"/>
                <a:ext cx="540000" cy="540000"/>
              </a:xfrm>
              <a:prstGeom prst="rect">
                <a:avLst/>
              </a:prstGeom>
            </p:spPr>
          </p:pic>
        </p:grpSp>
        <p:sp>
          <p:nvSpPr>
            <p:cNvPr id="19" name="TextBox 18">
              <a:extLst>
                <a:ext uri="{FF2B5EF4-FFF2-40B4-BE49-F238E27FC236}">
                  <a16:creationId xmlns:a16="http://schemas.microsoft.com/office/drawing/2014/main" id="{CC0C74CB-7E84-DCC5-B0CF-F266DB9F6D5F}"/>
                </a:ext>
              </a:extLst>
            </p:cNvPr>
            <p:cNvSpPr txBox="1"/>
            <p:nvPr/>
          </p:nvSpPr>
          <p:spPr>
            <a:xfrm>
              <a:off x="1467097" y="1987296"/>
              <a:ext cx="1219886" cy="430887"/>
            </a:xfrm>
            <a:prstGeom prst="rect">
              <a:avLst/>
            </a:prstGeom>
            <a:noFill/>
          </p:spPr>
          <p:txBody>
            <a:bodyPr wrap="none" lIns="0" tIns="0" rIns="0" bIns="0" rtlCol="0">
              <a:spAutoFit/>
            </a:bodyPr>
            <a:lstStyle/>
            <a:p>
              <a:pPr>
                <a:spcBef>
                  <a:spcPts val="600"/>
                </a:spcBef>
                <a:buSzPct val="100000"/>
              </a:pPr>
              <a:r>
                <a:rPr lang="en-AU" sz="2800" b="1" dirty="0">
                  <a:solidFill>
                    <a:srgbClr val="313131"/>
                  </a:solidFill>
                </a:rPr>
                <a:t>Purpose</a:t>
              </a:r>
            </a:p>
          </p:txBody>
        </p:sp>
      </p:grpSp>
      <p:grpSp>
        <p:nvGrpSpPr>
          <p:cNvPr id="42" name="Group 41">
            <a:extLst>
              <a:ext uri="{FF2B5EF4-FFF2-40B4-BE49-F238E27FC236}">
                <a16:creationId xmlns:a16="http://schemas.microsoft.com/office/drawing/2014/main" id="{8FF2C355-B9F6-FB71-4769-7C1C7F5D97FC}"/>
              </a:ext>
            </a:extLst>
          </p:cNvPr>
          <p:cNvGrpSpPr/>
          <p:nvPr/>
        </p:nvGrpSpPr>
        <p:grpSpPr>
          <a:xfrm>
            <a:off x="7182692" y="2537446"/>
            <a:ext cx="2735232" cy="3139944"/>
            <a:chOff x="6672300" y="1987296"/>
            <a:chExt cx="2735232" cy="3139944"/>
          </a:xfrm>
        </p:grpSpPr>
        <p:sp>
          <p:nvSpPr>
            <p:cNvPr id="21" name="TextBox 20">
              <a:extLst>
                <a:ext uri="{FF2B5EF4-FFF2-40B4-BE49-F238E27FC236}">
                  <a16:creationId xmlns:a16="http://schemas.microsoft.com/office/drawing/2014/main" id="{77B1DFB0-07FA-C29E-6271-89EA9623CACA}"/>
                </a:ext>
              </a:extLst>
            </p:cNvPr>
            <p:cNvSpPr txBox="1"/>
            <p:nvPr/>
          </p:nvSpPr>
          <p:spPr>
            <a:xfrm>
              <a:off x="7932769" y="1987296"/>
              <a:ext cx="1474763" cy="430887"/>
            </a:xfrm>
            <a:prstGeom prst="rect">
              <a:avLst/>
            </a:prstGeom>
            <a:noFill/>
          </p:spPr>
          <p:txBody>
            <a:bodyPr wrap="none" lIns="0" tIns="0" rIns="0" bIns="0" rtlCol="0">
              <a:spAutoFit/>
            </a:bodyPr>
            <a:lstStyle/>
            <a:p>
              <a:pPr>
                <a:spcBef>
                  <a:spcPts val="600"/>
                </a:spcBef>
                <a:buSzPct val="100000"/>
              </a:pPr>
              <a:r>
                <a:rPr lang="en-AU" sz="2800" b="1" dirty="0">
                  <a:solidFill>
                    <a:srgbClr val="313131"/>
                  </a:solidFill>
                </a:rPr>
                <a:t>Use Cases</a:t>
              </a:r>
            </a:p>
          </p:txBody>
        </p:sp>
        <p:grpSp>
          <p:nvGrpSpPr>
            <p:cNvPr id="39" name="Group 38">
              <a:extLst>
                <a:ext uri="{FF2B5EF4-FFF2-40B4-BE49-F238E27FC236}">
                  <a16:creationId xmlns:a16="http://schemas.microsoft.com/office/drawing/2014/main" id="{3062AEFE-EEF0-1C6D-F3B2-BC574FFF392B}"/>
                </a:ext>
              </a:extLst>
            </p:cNvPr>
            <p:cNvGrpSpPr/>
            <p:nvPr/>
          </p:nvGrpSpPr>
          <p:grpSpPr>
            <a:xfrm>
              <a:off x="6672300" y="2792976"/>
              <a:ext cx="540000" cy="2334264"/>
              <a:chOff x="6666985" y="2261868"/>
              <a:chExt cx="540000" cy="2334264"/>
            </a:xfrm>
          </p:grpSpPr>
          <p:pic>
            <p:nvPicPr>
              <p:cNvPr id="29" name="Picture 28">
                <a:extLst>
                  <a:ext uri="{FF2B5EF4-FFF2-40B4-BE49-F238E27FC236}">
                    <a16:creationId xmlns:a16="http://schemas.microsoft.com/office/drawing/2014/main" id="{50EE4956-DE33-3A40-1F90-DD59A2839801}"/>
                  </a:ext>
                </a:extLst>
              </p:cNvPr>
              <p:cNvPicPr>
                <a:picLocks noChangeAspect="1"/>
              </p:cNvPicPr>
              <p:nvPr/>
            </p:nvPicPr>
            <p:blipFill>
              <a:blip r:embed="rId9"/>
              <a:stretch>
                <a:fillRect/>
              </a:stretch>
            </p:blipFill>
            <p:spPr>
              <a:xfrm>
                <a:off x="6666985" y="2261868"/>
                <a:ext cx="540000" cy="540000"/>
              </a:xfrm>
              <a:prstGeom prst="rect">
                <a:avLst/>
              </a:prstGeom>
            </p:spPr>
          </p:pic>
          <p:pic>
            <p:nvPicPr>
              <p:cNvPr id="31" name="Picture 30">
                <a:extLst>
                  <a:ext uri="{FF2B5EF4-FFF2-40B4-BE49-F238E27FC236}">
                    <a16:creationId xmlns:a16="http://schemas.microsoft.com/office/drawing/2014/main" id="{81691A6B-EA86-78BA-DC3B-38B3BE3D1485}"/>
                  </a:ext>
                </a:extLst>
              </p:cNvPr>
              <p:cNvPicPr>
                <a:picLocks noChangeAspect="1"/>
              </p:cNvPicPr>
              <p:nvPr/>
            </p:nvPicPr>
            <p:blipFill>
              <a:blip r:embed="rId10"/>
              <a:stretch>
                <a:fillRect/>
              </a:stretch>
            </p:blipFill>
            <p:spPr>
              <a:xfrm>
                <a:off x="6666985" y="3159000"/>
                <a:ext cx="540000" cy="540000"/>
              </a:xfrm>
              <a:prstGeom prst="rect">
                <a:avLst/>
              </a:prstGeom>
            </p:spPr>
          </p:pic>
          <p:pic>
            <p:nvPicPr>
              <p:cNvPr id="36" name="Picture 35">
                <a:extLst>
                  <a:ext uri="{FF2B5EF4-FFF2-40B4-BE49-F238E27FC236}">
                    <a16:creationId xmlns:a16="http://schemas.microsoft.com/office/drawing/2014/main" id="{49FFF9B6-7878-241D-F7E9-47AEC2D9D3B6}"/>
                  </a:ext>
                </a:extLst>
              </p:cNvPr>
              <p:cNvPicPr>
                <a:picLocks noChangeAspect="1"/>
              </p:cNvPicPr>
              <p:nvPr/>
            </p:nvPicPr>
            <p:blipFill>
              <a:blip r:embed="rId11"/>
              <a:stretch>
                <a:fillRect/>
              </a:stretch>
            </p:blipFill>
            <p:spPr>
              <a:xfrm>
                <a:off x="6666985" y="4056132"/>
                <a:ext cx="540000" cy="540000"/>
              </a:xfrm>
              <a:prstGeom prst="rect">
                <a:avLst/>
              </a:prstGeom>
            </p:spPr>
          </p:pic>
        </p:grpSp>
      </p:grpSp>
      <p:sp>
        <p:nvSpPr>
          <p:cNvPr id="40" name="Isosceles Triangle 39">
            <a:extLst>
              <a:ext uri="{FF2B5EF4-FFF2-40B4-BE49-F238E27FC236}">
                <a16:creationId xmlns:a16="http://schemas.microsoft.com/office/drawing/2014/main" id="{2CE8B11E-76AF-850F-3A43-6F8D0FC9D8D9}"/>
              </a:ext>
            </a:extLst>
          </p:cNvPr>
          <p:cNvSpPr/>
          <p:nvPr/>
        </p:nvSpPr>
        <p:spPr bwMode="gray">
          <a:xfrm rot="5400000">
            <a:off x="5171672" y="3839409"/>
            <a:ext cx="1403678" cy="411667"/>
          </a:xfrm>
          <a:prstGeom prst="triangle">
            <a:avLst/>
          </a:prstGeom>
          <a:solidFill>
            <a:srgbClr val="00ABAB"/>
          </a:solidFill>
          <a:ln w="19050" algn="ctr">
            <a:noFill/>
            <a:miter lim="800000"/>
            <a:headEnd/>
            <a:tailEnd/>
          </a:ln>
        </p:spPr>
        <p:txBody>
          <a:bodyPr wrap="square" lIns="88900" tIns="88900" rIns="88900" bIns="88900" rtlCol="0" anchor="ctr"/>
          <a:lstStyle/>
          <a:p>
            <a:pPr algn="ctr">
              <a:lnSpc>
                <a:spcPct val="106000"/>
              </a:lnSpc>
              <a:buFont typeface="Wingdings 2" pitchFamily="18" charset="2"/>
              <a:buNone/>
            </a:pPr>
            <a:endParaRPr lang="en-AU" sz="1600" b="1" dirty="0">
              <a:solidFill>
                <a:schemeClr val="bg1"/>
              </a:solidFill>
            </a:endParaRPr>
          </a:p>
        </p:txBody>
      </p:sp>
      <p:sp>
        <p:nvSpPr>
          <p:cNvPr id="2" name="TextBox 1">
            <a:extLst>
              <a:ext uri="{FF2B5EF4-FFF2-40B4-BE49-F238E27FC236}">
                <a16:creationId xmlns:a16="http://schemas.microsoft.com/office/drawing/2014/main" id="{1E934020-74BB-8D37-9771-8DB59DBB95D3}"/>
              </a:ext>
            </a:extLst>
          </p:cNvPr>
          <p:cNvSpPr txBox="1"/>
          <p:nvPr/>
        </p:nvSpPr>
        <p:spPr>
          <a:xfrm>
            <a:off x="1932173" y="3486638"/>
            <a:ext cx="256478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pPr>
            <a:r>
              <a:rPr lang="en-GB" dirty="0">
                <a:solidFill>
                  <a:srgbClr val="313131"/>
                </a:solidFill>
                <a:cs typeface="Calibri"/>
              </a:rPr>
              <a:t>Data Exploration</a:t>
            </a:r>
          </a:p>
        </p:txBody>
      </p:sp>
      <p:sp>
        <p:nvSpPr>
          <p:cNvPr id="4" name="TextBox 3">
            <a:extLst>
              <a:ext uri="{FF2B5EF4-FFF2-40B4-BE49-F238E27FC236}">
                <a16:creationId xmlns:a16="http://schemas.microsoft.com/office/drawing/2014/main" id="{8624CC27-E3B6-B2AA-EFB5-A87D201E9896}"/>
              </a:ext>
            </a:extLst>
          </p:cNvPr>
          <p:cNvSpPr txBox="1"/>
          <p:nvPr/>
        </p:nvSpPr>
        <p:spPr>
          <a:xfrm>
            <a:off x="1932173" y="4248637"/>
            <a:ext cx="256478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pPr>
            <a:r>
              <a:rPr lang="en-GB" dirty="0">
                <a:solidFill>
                  <a:srgbClr val="313131"/>
                </a:solidFill>
                <a:cs typeface="Calibri"/>
              </a:rPr>
              <a:t>Data Aggregation</a:t>
            </a:r>
            <a:endParaRPr lang="en-US" dirty="0"/>
          </a:p>
        </p:txBody>
      </p:sp>
      <p:sp>
        <p:nvSpPr>
          <p:cNvPr id="6" name="TextBox 5">
            <a:extLst>
              <a:ext uri="{FF2B5EF4-FFF2-40B4-BE49-F238E27FC236}">
                <a16:creationId xmlns:a16="http://schemas.microsoft.com/office/drawing/2014/main" id="{16B543F3-E24F-B2F3-7B12-C10E6E96395F}"/>
              </a:ext>
            </a:extLst>
          </p:cNvPr>
          <p:cNvSpPr txBox="1"/>
          <p:nvPr/>
        </p:nvSpPr>
        <p:spPr>
          <a:xfrm>
            <a:off x="1932173" y="4954882"/>
            <a:ext cx="256478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pPr>
            <a:r>
              <a:rPr lang="en-GB" dirty="0">
                <a:solidFill>
                  <a:srgbClr val="313131"/>
                </a:solidFill>
                <a:cs typeface="Calibri"/>
              </a:rPr>
              <a:t>Data Summarisation</a:t>
            </a:r>
          </a:p>
        </p:txBody>
      </p:sp>
      <p:pic>
        <p:nvPicPr>
          <p:cNvPr id="8" name="Picture 14" descr="Bar chart with solid fill">
            <a:extLst>
              <a:ext uri="{FF2B5EF4-FFF2-40B4-BE49-F238E27FC236}">
                <a16:creationId xmlns:a16="http://schemas.microsoft.com/office/drawing/2014/main" id="{0FA13B48-9743-41F7-A7CB-9D668CE0E18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67878" y="5466352"/>
            <a:ext cx="540000" cy="540000"/>
          </a:xfrm>
          <a:prstGeom prst="rect">
            <a:avLst/>
          </a:prstGeom>
        </p:spPr>
      </p:pic>
      <p:sp>
        <p:nvSpPr>
          <p:cNvPr id="9" name="TextBox 8">
            <a:extLst>
              <a:ext uri="{FF2B5EF4-FFF2-40B4-BE49-F238E27FC236}">
                <a16:creationId xmlns:a16="http://schemas.microsoft.com/office/drawing/2014/main" id="{BC86155F-BDB5-E3E0-4FA3-070DCAD8699A}"/>
              </a:ext>
            </a:extLst>
          </p:cNvPr>
          <p:cNvSpPr txBox="1"/>
          <p:nvPr/>
        </p:nvSpPr>
        <p:spPr>
          <a:xfrm>
            <a:off x="1932173" y="5596077"/>
            <a:ext cx="2564780"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pPr>
            <a:r>
              <a:rPr lang="en-GB" dirty="0">
                <a:solidFill>
                  <a:srgbClr val="313131"/>
                </a:solidFill>
                <a:cs typeface="Calibri"/>
              </a:rPr>
              <a:t>Data Reporting</a:t>
            </a:r>
          </a:p>
        </p:txBody>
      </p:sp>
      <p:sp>
        <p:nvSpPr>
          <p:cNvPr id="10" name="TextBox 9">
            <a:extLst>
              <a:ext uri="{FF2B5EF4-FFF2-40B4-BE49-F238E27FC236}">
                <a16:creationId xmlns:a16="http://schemas.microsoft.com/office/drawing/2014/main" id="{4BE431D4-D18F-8EE1-09E7-79422ED87F03}"/>
              </a:ext>
            </a:extLst>
          </p:cNvPr>
          <p:cNvSpPr txBox="1"/>
          <p:nvPr/>
        </p:nvSpPr>
        <p:spPr>
          <a:xfrm>
            <a:off x="8130392" y="4257929"/>
            <a:ext cx="3094463" cy="90794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a:solidFill>
                  <a:srgbClr val="313131"/>
                </a:solidFill>
                <a:cs typeface="Calibri"/>
              </a:rPr>
              <a:t>Grouping by Category and Calculating Average Price</a:t>
            </a:r>
            <a:endParaRPr lang="en-US">
              <a:solidFill>
                <a:srgbClr val="313131"/>
              </a:solidFill>
              <a:cs typeface="Calibri"/>
            </a:endParaRPr>
          </a:p>
          <a:p>
            <a:pPr>
              <a:spcBef>
                <a:spcPts val="600"/>
              </a:spcBef>
            </a:pPr>
            <a:endParaRPr lang="en-GB" dirty="0">
              <a:solidFill>
                <a:srgbClr val="313131"/>
              </a:solidFill>
              <a:cs typeface="Calibri"/>
            </a:endParaRPr>
          </a:p>
        </p:txBody>
      </p:sp>
      <p:sp>
        <p:nvSpPr>
          <p:cNvPr id="13" name="TextBox 12">
            <a:extLst>
              <a:ext uri="{FF2B5EF4-FFF2-40B4-BE49-F238E27FC236}">
                <a16:creationId xmlns:a16="http://schemas.microsoft.com/office/drawing/2014/main" id="{9DB343B6-33CA-97C0-1FDE-46CAEBC2BAC6}"/>
              </a:ext>
            </a:extLst>
          </p:cNvPr>
          <p:cNvSpPr txBox="1"/>
          <p:nvPr/>
        </p:nvSpPr>
        <p:spPr>
          <a:xfrm>
            <a:off x="8130392" y="3319368"/>
            <a:ext cx="3094463" cy="1184940"/>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dirty="0">
                <a:solidFill>
                  <a:srgbClr val="313131"/>
                </a:solidFill>
                <a:cs typeface="Calibri"/>
              </a:rPr>
              <a:t>Count of Orders, Group By Customer</a:t>
            </a:r>
            <a:endParaRPr lang="en-US">
              <a:solidFill>
                <a:srgbClr val="313131"/>
              </a:solidFill>
              <a:cs typeface="Calibri"/>
            </a:endParaRPr>
          </a:p>
          <a:p>
            <a:endParaRPr lang="en-GB" dirty="0">
              <a:solidFill>
                <a:srgbClr val="313131"/>
              </a:solidFill>
              <a:cs typeface="Calibri"/>
            </a:endParaRPr>
          </a:p>
          <a:p>
            <a:pPr>
              <a:spcBef>
                <a:spcPts val="600"/>
              </a:spcBef>
            </a:pPr>
            <a:endParaRPr lang="en-GB" dirty="0">
              <a:solidFill>
                <a:srgbClr val="313131"/>
              </a:solidFill>
              <a:cs typeface="Calibri"/>
            </a:endParaRPr>
          </a:p>
        </p:txBody>
      </p:sp>
      <p:sp>
        <p:nvSpPr>
          <p:cNvPr id="14" name="TextBox 13">
            <a:extLst>
              <a:ext uri="{FF2B5EF4-FFF2-40B4-BE49-F238E27FC236}">
                <a16:creationId xmlns:a16="http://schemas.microsoft.com/office/drawing/2014/main" id="{8C735644-200E-5FCB-451F-5205A0ECAF61}"/>
              </a:ext>
            </a:extLst>
          </p:cNvPr>
          <p:cNvSpPr txBox="1"/>
          <p:nvPr/>
        </p:nvSpPr>
        <p:spPr>
          <a:xfrm>
            <a:off x="8167562" y="5103563"/>
            <a:ext cx="3094463" cy="90794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GB" dirty="0">
                <a:solidFill>
                  <a:srgbClr val="313131"/>
                </a:solidFill>
                <a:cs typeface="Calibri"/>
              </a:rPr>
              <a:t>Grouping by Day and Calculating Total Sales and Profit</a:t>
            </a:r>
          </a:p>
          <a:p>
            <a:pPr>
              <a:spcBef>
                <a:spcPts val="600"/>
              </a:spcBef>
            </a:pPr>
            <a:endParaRPr lang="en-GB" dirty="0">
              <a:solidFill>
                <a:srgbClr val="313131"/>
              </a:solidFill>
              <a:cs typeface="Calibri"/>
            </a:endParaRPr>
          </a:p>
        </p:txBody>
      </p:sp>
      <p:sp>
        <p:nvSpPr>
          <p:cNvPr id="7" name="TextBox 6">
            <a:extLst>
              <a:ext uri="{FF2B5EF4-FFF2-40B4-BE49-F238E27FC236}">
                <a16:creationId xmlns:a16="http://schemas.microsoft.com/office/drawing/2014/main" id="{EC55B08A-502D-E550-72B6-0EE849856282}"/>
              </a:ext>
            </a:extLst>
          </p:cNvPr>
          <p:cNvSpPr txBox="1"/>
          <p:nvPr/>
        </p:nvSpPr>
        <p:spPr>
          <a:xfrm>
            <a:off x="277792" y="673261"/>
            <a:ext cx="11636414"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Font typeface="Arial"/>
            </a:pPr>
            <a:r>
              <a:rPr lang="en-US" b="1" dirty="0">
                <a:latin typeface="Calibri"/>
                <a:ea typeface="Calibri"/>
                <a:cs typeface="Arial"/>
              </a:rPr>
              <a:t>The GROUP BY clause in SQL is a powerful feature that allows you to group rows based on the values in one or more columns. It enables you to perform aggregate functions on groups of data, producing summary results from large datasets.</a:t>
            </a:r>
            <a:endParaRPr lang="en-US" b="1">
              <a:latin typeface="Calibri"/>
              <a:ea typeface="Calibri"/>
              <a:cs typeface="Calibri"/>
            </a:endParaRPr>
          </a:p>
        </p:txBody>
      </p:sp>
    </p:spTree>
    <p:extLst>
      <p:ext uri="{BB962C8B-B14F-4D97-AF65-F5344CB8AC3E}">
        <p14:creationId xmlns:p14="http://schemas.microsoft.com/office/powerpoint/2010/main" val="393989271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D0D7A-FAAA-DFF3-BEA5-7E2D8152A9AF}"/>
              </a:ext>
            </a:extLst>
          </p:cNvPr>
          <p:cNvSpPr>
            <a:spLocks noGrp="1"/>
          </p:cNvSpPr>
          <p:nvPr>
            <p:ph type="title"/>
          </p:nvPr>
        </p:nvSpPr>
        <p:spPr>
          <a:xfrm>
            <a:off x="246888" y="179513"/>
            <a:ext cx="8239486" cy="454969"/>
          </a:xfrm>
        </p:spPr>
        <p:txBody>
          <a:bodyPr/>
          <a:lstStyle/>
          <a:p>
            <a:r>
              <a:rPr lang="en-AU" sz="3200" dirty="0"/>
              <a:t>Top Skills for Data Analysts</a:t>
            </a:r>
          </a:p>
        </p:txBody>
      </p:sp>
      <p:cxnSp>
        <p:nvCxnSpPr>
          <p:cNvPr id="3" name="Straight Connector 2">
            <a:extLst>
              <a:ext uri="{FF2B5EF4-FFF2-40B4-BE49-F238E27FC236}">
                <a16:creationId xmlns:a16="http://schemas.microsoft.com/office/drawing/2014/main" id="{B0955724-352A-2CF6-F896-E1EF83B49812}"/>
              </a:ext>
            </a:extLst>
          </p:cNvPr>
          <p:cNvCxnSpPr>
            <a:cxnSpLocks/>
          </p:cNvCxnSpPr>
          <p:nvPr/>
        </p:nvCxnSpPr>
        <p:spPr>
          <a:xfrm>
            <a:off x="246888" y="758952"/>
            <a:ext cx="935538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49E7D6A-0196-5E7A-84B0-A367C04FDB3B}"/>
              </a:ext>
            </a:extLst>
          </p:cNvPr>
          <p:cNvPicPr>
            <a:picLocks noChangeAspect="1"/>
          </p:cNvPicPr>
          <p:nvPr/>
        </p:nvPicPr>
        <p:blipFill>
          <a:blip r:embed="rId3"/>
          <a:stretch>
            <a:fillRect/>
          </a:stretch>
        </p:blipFill>
        <p:spPr>
          <a:xfrm>
            <a:off x="7271936" y="1301707"/>
            <a:ext cx="4419225" cy="5014036"/>
          </a:xfrm>
          <a:prstGeom prst="rect">
            <a:avLst/>
          </a:prstGeom>
        </p:spPr>
      </p:pic>
      <p:pic>
        <p:nvPicPr>
          <p:cNvPr id="10" name="Picture 9">
            <a:extLst>
              <a:ext uri="{FF2B5EF4-FFF2-40B4-BE49-F238E27FC236}">
                <a16:creationId xmlns:a16="http://schemas.microsoft.com/office/drawing/2014/main" id="{24BC6504-5FA3-B407-0C3B-C67B455408C1}"/>
              </a:ext>
            </a:extLst>
          </p:cNvPr>
          <p:cNvPicPr>
            <a:picLocks noChangeAspect="1"/>
          </p:cNvPicPr>
          <p:nvPr/>
        </p:nvPicPr>
        <p:blipFill>
          <a:blip r:embed="rId4"/>
          <a:stretch>
            <a:fillRect/>
          </a:stretch>
        </p:blipFill>
        <p:spPr>
          <a:xfrm>
            <a:off x="7271936" y="859747"/>
            <a:ext cx="2428875" cy="533400"/>
          </a:xfrm>
          <a:prstGeom prst="rect">
            <a:avLst/>
          </a:prstGeom>
        </p:spPr>
      </p:pic>
      <p:sp>
        <p:nvSpPr>
          <p:cNvPr id="12" name="TextBox 11">
            <a:extLst>
              <a:ext uri="{FF2B5EF4-FFF2-40B4-BE49-F238E27FC236}">
                <a16:creationId xmlns:a16="http://schemas.microsoft.com/office/drawing/2014/main" id="{F5BBE413-ADE8-76CA-7F5D-6C08857F257C}"/>
              </a:ext>
            </a:extLst>
          </p:cNvPr>
          <p:cNvSpPr txBox="1"/>
          <p:nvPr/>
        </p:nvSpPr>
        <p:spPr>
          <a:xfrm>
            <a:off x="7459218" y="6586157"/>
            <a:ext cx="6094476" cy="230832"/>
          </a:xfrm>
          <a:prstGeom prst="rect">
            <a:avLst/>
          </a:prstGeom>
          <a:noFill/>
        </p:spPr>
        <p:txBody>
          <a:bodyPr wrap="square">
            <a:spAutoFit/>
          </a:bodyPr>
          <a:lstStyle/>
          <a:p>
            <a:r>
              <a:rPr lang="en-AU" sz="900" dirty="0"/>
              <a:t>https://www.linkedin.com/business/learning/blog/top-skills-and-courses/most-in-demand-skills</a:t>
            </a:r>
          </a:p>
        </p:txBody>
      </p:sp>
      <p:pic>
        <p:nvPicPr>
          <p:cNvPr id="18" name="Picture 17">
            <a:extLst>
              <a:ext uri="{FF2B5EF4-FFF2-40B4-BE49-F238E27FC236}">
                <a16:creationId xmlns:a16="http://schemas.microsoft.com/office/drawing/2014/main" id="{CFF03F48-8B22-2FD5-E5BD-5EA915CDC377}"/>
              </a:ext>
            </a:extLst>
          </p:cNvPr>
          <p:cNvPicPr>
            <a:picLocks noChangeAspect="1"/>
          </p:cNvPicPr>
          <p:nvPr/>
        </p:nvPicPr>
        <p:blipFill>
          <a:blip r:embed="rId5"/>
          <a:stretch>
            <a:fillRect/>
          </a:stretch>
        </p:blipFill>
        <p:spPr>
          <a:xfrm>
            <a:off x="500839" y="859746"/>
            <a:ext cx="5291026" cy="5818740"/>
          </a:xfrm>
          <a:prstGeom prst="rect">
            <a:avLst/>
          </a:prstGeom>
        </p:spPr>
      </p:pic>
      <p:sp>
        <p:nvSpPr>
          <p:cNvPr id="20" name="TextBox 19">
            <a:extLst>
              <a:ext uri="{FF2B5EF4-FFF2-40B4-BE49-F238E27FC236}">
                <a16:creationId xmlns:a16="http://schemas.microsoft.com/office/drawing/2014/main" id="{D064A9A9-E7FD-B3A3-0D83-7C9BABE34014}"/>
              </a:ext>
            </a:extLst>
          </p:cNvPr>
          <p:cNvSpPr txBox="1"/>
          <p:nvPr/>
        </p:nvSpPr>
        <p:spPr>
          <a:xfrm>
            <a:off x="560070" y="6652110"/>
            <a:ext cx="6899148" cy="261610"/>
          </a:xfrm>
          <a:prstGeom prst="rect">
            <a:avLst/>
          </a:prstGeom>
          <a:noFill/>
        </p:spPr>
        <p:txBody>
          <a:bodyPr wrap="square">
            <a:spAutoFit/>
          </a:bodyPr>
          <a:lstStyle/>
          <a:p>
            <a:r>
              <a:rPr lang="en-AU" sz="1100" dirty="0"/>
              <a:t>https://survey.stackoverflow.co/2023/#most-popular-technologies-language-prof</a:t>
            </a:r>
          </a:p>
        </p:txBody>
      </p:sp>
      <p:pic>
        <p:nvPicPr>
          <p:cNvPr id="22" name="Picture 21">
            <a:extLst>
              <a:ext uri="{FF2B5EF4-FFF2-40B4-BE49-F238E27FC236}">
                <a16:creationId xmlns:a16="http://schemas.microsoft.com/office/drawing/2014/main" id="{14738864-E67A-D411-89FF-F9B8EF16031C}"/>
              </a:ext>
            </a:extLst>
          </p:cNvPr>
          <p:cNvPicPr>
            <a:picLocks noChangeAspect="1"/>
          </p:cNvPicPr>
          <p:nvPr/>
        </p:nvPicPr>
        <p:blipFill>
          <a:blip r:embed="rId6"/>
          <a:stretch>
            <a:fillRect/>
          </a:stretch>
        </p:blipFill>
        <p:spPr>
          <a:xfrm>
            <a:off x="2769298" y="5393416"/>
            <a:ext cx="2886075" cy="1209675"/>
          </a:xfrm>
          <a:prstGeom prst="rect">
            <a:avLst/>
          </a:prstGeom>
        </p:spPr>
      </p:pic>
    </p:spTree>
    <p:extLst>
      <p:ext uri="{BB962C8B-B14F-4D97-AF65-F5344CB8AC3E}">
        <p14:creationId xmlns:p14="http://schemas.microsoft.com/office/powerpoint/2010/main" val="14590769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7854E0-01CD-E1AD-6491-66FD81E167CF}"/>
              </a:ext>
            </a:extLst>
          </p:cNvPr>
          <p:cNvSpPr>
            <a:spLocks noGrp="1"/>
          </p:cNvSpPr>
          <p:nvPr>
            <p:ph type="title"/>
          </p:nvPr>
        </p:nvSpPr>
        <p:spPr>
          <a:xfrm>
            <a:off x="561600" y="405555"/>
            <a:ext cx="8239486" cy="454969"/>
          </a:xfrm>
        </p:spPr>
        <p:txBody>
          <a:bodyPr/>
          <a:lstStyle/>
          <a:p>
            <a:r>
              <a:rPr lang="en-AU" b="1" dirty="0"/>
              <a:t>Aggregate Functions</a:t>
            </a:r>
          </a:p>
        </p:txBody>
      </p:sp>
      <p:graphicFrame>
        <p:nvGraphicFramePr>
          <p:cNvPr id="2" name="Table 1">
            <a:extLst>
              <a:ext uri="{FF2B5EF4-FFF2-40B4-BE49-F238E27FC236}">
                <a16:creationId xmlns:a16="http://schemas.microsoft.com/office/drawing/2014/main" id="{10337207-D4DB-0419-B85E-79F6F1B4CF52}"/>
              </a:ext>
            </a:extLst>
          </p:cNvPr>
          <p:cNvGraphicFramePr>
            <a:graphicFrameLocks noGrp="1"/>
          </p:cNvGraphicFramePr>
          <p:nvPr>
            <p:extLst>
              <p:ext uri="{D42A27DB-BD31-4B8C-83A1-F6EECF244321}">
                <p14:modId xmlns:p14="http://schemas.microsoft.com/office/powerpoint/2010/main" val="933247751"/>
              </p:ext>
            </p:extLst>
          </p:nvPr>
        </p:nvGraphicFramePr>
        <p:xfrm>
          <a:off x="561600" y="1015828"/>
          <a:ext cx="10835744" cy="5303520"/>
        </p:xfrm>
        <a:graphic>
          <a:graphicData uri="http://schemas.openxmlformats.org/drawingml/2006/table">
            <a:tbl>
              <a:tblPr firstRow="1" bandRow="1">
                <a:tableStyleId>{9DCAF9ED-07DC-4A11-8D7F-57B35C25682E}</a:tableStyleId>
              </a:tblPr>
              <a:tblGrid>
                <a:gridCol w="1818316">
                  <a:extLst>
                    <a:ext uri="{9D8B030D-6E8A-4147-A177-3AD203B41FA5}">
                      <a16:colId xmlns:a16="http://schemas.microsoft.com/office/drawing/2014/main" val="2188714108"/>
                    </a:ext>
                  </a:extLst>
                </a:gridCol>
                <a:gridCol w="4508714">
                  <a:extLst>
                    <a:ext uri="{9D8B030D-6E8A-4147-A177-3AD203B41FA5}">
                      <a16:colId xmlns:a16="http://schemas.microsoft.com/office/drawing/2014/main" val="4041734614"/>
                    </a:ext>
                  </a:extLst>
                </a:gridCol>
                <a:gridCol w="4508714">
                  <a:extLst>
                    <a:ext uri="{9D8B030D-6E8A-4147-A177-3AD203B41FA5}">
                      <a16:colId xmlns:a16="http://schemas.microsoft.com/office/drawing/2014/main" val="2393931080"/>
                    </a:ext>
                  </a:extLst>
                </a:gridCol>
              </a:tblGrid>
              <a:tr h="361793">
                <a:tc>
                  <a:txBody>
                    <a:bodyPr/>
                    <a:lstStyle/>
                    <a:p>
                      <a:r>
                        <a:rPr lang="en-US" dirty="0"/>
                        <a:t>FUNCTION</a:t>
                      </a:r>
                    </a:p>
                  </a:txBody>
                  <a:tcPr/>
                </a:tc>
                <a:tc>
                  <a:txBody>
                    <a:bodyPr/>
                    <a:lstStyle/>
                    <a:p>
                      <a:r>
                        <a:rPr lang="en-US" dirty="0"/>
                        <a:t>DEFINITION</a:t>
                      </a:r>
                    </a:p>
                  </a:txBody>
                  <a:tcPr/>
                </a:tc>
                <a:tc>
                  <a:txBody>
                    <a:bodyPr/>
                    <a:lstStyle/>
                    <a:p>
                      <a:r>
                        <a:rPr lang="en-US"/>
                        <a:t>SYNTAX</a:t>
                      </a:r>
                      <a:endParaRPr lang="en-US" dirty="0"/>
                    </a:p>
                  </a:txBody>
                  <a:tcPr/>
                </a:tc>
                <a:extLst>
                  <a:ext uri="{0D108BD9-81ED-4DB2-BD59-A6C34878D82A}">
                    <a16:rowId xmlns:a16="http://schemas.microsoft.com/office/drawing/2014/main" val="1065163753"/>
                  </a:ext>
                </a:extLst>
              </a:tr>
              <a:tr h="477247">
                <a:tc>
                  <a:txBody>
                    <a:bodyPr/>
                    <a:lstStyle/>
                    <a:p>
                      <a:r>
                        <a:rPr lang="en-US" dirty="0"/>
                        <a:t>AVG()</a:t>
                      </a:r>
                    </a:p>
                  </a:txBody>
                  <a:tcPr/>
                </a:tc>
                <a:tc>
                  <a:txBody>
                    <a:bodyPr/>
                    <a:lstStyle/>
                    <a:p>
                      <a:r>
                        <a:rPr lang="en-US" dirty="0"/>
                        <a:t>Calculates the AVERAGE of a set of values</a:t>
                      </a:r>
                    </a:p>
                  </a:txBody>
                  <a:tcPr/>
                </a:tc>
                <a:tc>
                  <a:txBody>
                    <a:bodyPr/>
                    <a:lstStyle/>
                    <a:p>
                      <a:pPr lvl="0">
                        <a:buNone/>
                      </a:pPr>
                      <a:r>
                        <a:rPr lang="en-US" sz="1800" b="0" i="0" u="none" strike="noStrike" noProof="0">
                          <a:solidFill>
                            <a:srgbClr val="000000"/>
                          </a:solidFill>
                          <a:latin typeface="Calibri"/>
                          <a:hlinkClick r:id="rId3">
                            <a:extLst>
                              <a:ext uri="{A12FA001-AC4F-418D-AE19-62706E023703}">
                                <ahyp:hlinkClr xmlns:ahyp="http://schemas.microsoft.com/office/drawing/2018/hyperlinkcolor" val="tx"/>
                              </a:ext>
                            </a:extLst>
                          </a:hlinkClick>
                        </a:rPr>
                        <a:t>SELECT</a:t>
                      </a:r>
                      <a:r>
                        <a:rPr lang="en-US" sz="1800" b="0" i="0" u="none" strike="noStrike" noProof="0">
                          <a:solidFill>
                            <a:schemeClr val="dk1"/>
                          </a:solidFill>
                          <a:latin typeface="Calibri"/>
                        </a:rPr>
                        <a:t> AVG(column1)</a:t>
                      </a:r>
                      <a:endParaRPr lang="en-US" sz="1800" b="0" i="0" u="none" strike="noStrike" noProof="0">
                        <a:solidFill>
                          <a:srgbClr val="000000"/>
                        </a:solidFill>
                        <a:latin typeface="Calibri"/>
                      </a:endParaRPr>
                    </a:p>
                    <a:p>
                      <a:pPr lvl="0">
                        <a:buNone/>
                      </a:pPr>
                      <a:r>
                        <a:rPr lang="en-US" sz="1800" b="0" i="0" u="none" strike="noStrike" noProof="0">
                          <a:solidFill>
                            <a:srgbClr val="000000"/>
                          </a:solidFill>
                          <a:latin typeface="Calibri"/>
                          <a:hlinkClick r:id="rId4">
                            <a:extLst>
                              <a:ext uri="{A12FA001-AC4F-418D-AE19-62706E023703}">
                                <ahyp:hlinkClr xmlns:ahyp="http://schemas.microsoft.com/office/drawing/2018/hyperlinkcolor" val="tx"/>
                              </a:ext>
                            </a:extLst>
                          </a:hlinkClick>
                        </a:rPr>
                        <a:t>FROM</a:t>
                      </a:r>
                      <a:r>
                        <a:rPr lang="en-US" sz="1800" b="0" i="0" u="none" strike="noStrike" noProof="0">
                          <a:solidFill>
                            <a:schemeClr val="dk1"/>
                          </a:solidFill>
                          <a:latin typeface="Calibri"/>
                        </a:rPr>
                        <a:t> table_name;</a:t>
                      </a:r>
                      <a:endParaRPr lang="en-US" sz="1800" b="0" i="0" u="none" strike="noStrike" noProof="0" dirty="0">
                        <a:solidFill>
                          <a:srgbClr val="000000"/>
                        </a:solidFill>
                        <a:latin typeface="Calibri"/>
                      </a:endParaRPr>
                    </a:p>
                  </a:txBody>
                  <a:tcPr/>
                </a:tc>
                <a:extLst>
                  <a:ext uri="{0D108BD9-81ED-4DB2-BD59-A6C34878D82A}">
                    <a16:rowId xmlns:a16="http://schemas.microsoft.com/office/drawing/2014/main" val="1456393639"/>
                  </a:ext>
                </a:extLst>
              </a:tr>
              <a:tr h="477247">
                <a:tc>
                  <a:txBody>
                    <a:bodyPr/>
                    <a:lstStyle/>
                    <a:p>
                      <a:r>
                        <a:rPr lang="en-US" dirty="0"/>
                        <a:t>COUNT()</a:t>
                      </a:r>
                    </a:p>
                  </a:txBody>
                  <a:tcPr/>
                </a:tc>
                <a:tc>
                  <a:txBody>
                    <a:bodyPr/>
                    <a:lstStyle/>
                    <a:p>
                      <a:r>
                        <a:rPr lang="en-US" dirty="0"/>
                        <a:t>Returns the total number of values in a set</a:t>
                      </a:r>
                    </a:p>
                  </a:txBody>
                  <a:tcPr/>
                </a:tc>
                <a:tc>
                  <a:txBody>
                    <a:bodyPr/>
                    <a:lstStyle/>
                    <a:p>
                      <a:pPr lvl="0">
                        <a:buNone/>
                      </a:pPr>
                      <a:r>
                        <a:rPr lang="en-US" sz="1800" b="0" i="0" u="none" strike="noStrike" noProof="0">
                          <a:solidFill>
                            <a:srgbClr val="000000"/>
                          </a:solidFill>
                          <a:latin typeface="Calibri"/>
                          <a:hlinkClick r:id="rId3">
                            <a:extLst>
                              <a:ext uri="{A12FA001-AC4F-418D-AE19-62706E023703}">
                                <ahyp:hlinkClr xmlns:ahyp="http://schemas.microsoft.com/office/drawing/2018/hyperlinkcolor" val="tx"/>
                              </a:ext>
                            </a:extLst>
                          </a:hlinkClick>
                        </a:rPr>
                        <a:t>SELECT</a:t>
                      </a:r>
                      <a:r>
                        <a:rPr lang="en-US" sz="1800" b="0" i="0" u="none" strike="noStrike" noProof="0">
                          <a:solidFill>
                            <a:schemeClr val="dk1"/>
                          </a:solidFill>
                          <a:latin typeface="Calibri"/>
                        </a:rPr>
                        <a:t> COUNT(column1)  </a:t>
                      </a:r>
                      <a:endParaRPr lang="en-US" sz="1800" b="0" i="0" u="none" strike="noStrike" noProof="0">
                        <a:solidFill>
                          <a:srgbClr val="000000"/>
                        </a:solidFill>
                        <a:latin typeface="Calibri"/>
                      </a:endParaRPr>
                    </a:p>
                    <a:p>
                      <a:pPr lvl="0">
                        <a:buNone/>
                      </a:pPr>
                      <a:r>
                        <a:rPr lang="en-US" sz="1800" b="0" i="0" u="none" strike="noStrike" noProof="0">
                          <a:solidFill>
                            <a:srgbClr val="000000"/>
                          </a:solidFill>
                          <a:latin typeface="Calibri"/>
                          <a:hlinkClick r:id="rId4">
                            <a:extLst>
                              <a:ext uri="{A12FA001-AC4F-418D-AE19-62706E023703}">
                                <ahyp:hlinkClr xmlns:ahyp="http://schemas.microsoft.com/office/drawing/2018/hyperlinkcolor" val="tx"/>
                              </a:ext>
                            </a:extLst>
                          </a:hlinkClick>
                        </a:rPr>
                        <a:t>FROM</a:t>
                      </a:r>
                      <a:r>
                        <a:rPr lang="en-US" sz="1800" b="0" i="0" u="none" strike="noStrike" noProof="0">
                          <a:solidFill>
                            <a:schemeClr val="dk1"/>
                          </a:solidFill>
                          <a:latin typeface="Calibri"/>
                        </a:rPr>
                        <a:t> table_name;</a:t>
                      </a:r>
                      <a:endParaRPr lang="en-US" dirty="0"/>
                    </a:p>
                  </a:txBody>
                  <a:tcPr/>
                </a:tc>
                <a:extLst>
                  <a:ext uri="{0D108BD9-81ED-4DB2-BD59-A6C34878D82A}">
                    <a16:rowId xmlns:a16="http://schemas.microsoft.com/office/drawing/2014/main" val="1502645247"/>
                  </a:ext>
                </a:extLst>
              </a:tr>
              <a:tr h="361793">
                <a:tc>
                  <a:txBody>
                    <a:bodyPr/>
                    <a:lstStyle/>
                    <a:p>
                      <a:r>
                        <a:rPr lang="en-US" dirty="0"/>
                        <a:t>Sum()</a:t>
                      </a:r>
                    </a:p>
                  </a:txBody>
                  <a:tcPr/>
                </a:tc>
                <a:tc>
                  <a:txBody>
                    <a:bodyPr/>
                    <a:lstStyle/>
                    <a:p>
                      <a:r>
                        <a:rPr lang="en-US" dirty="0"/>
                        <a:t>Returns the SUM of a set of values</a:t>
                      </a:r>
                    </a:p>
                  </a:txBody>
                  <a:tcPr/>
                </a:tc>
                <a:tc>
                  <a:txBody>
                    <a:bodyPr/>
                    <a:lstStyle/>
                    <a:p>
                      <a:pPr lvl="0">
                        <a:buNone/>
                      </a:pPr>
                      <a:r>
                        <a:rPr lang="en-US" sz="1800" b="0" i="0" u="none" strike="noStrike" noProof="0">
                          <a:solidFill>
                            <a:srgbClr val="000000"/>
                          </a:solidFill>
                          <a:latin typeface="Calibri"/>
                          <a:hlinkClick r:id="rId3">
                            <a:extLst>
                              <a:ext uri="{A12FA001-AC4F-418D-AE19-62706E023703}">
                                <ahyp:hlinkClr xmlns:ahyp="http://schemas.microsoft.com/office/drawing/2018/hyperlinkcolor" val="tx"/>
                              </a:ext>
                            </a:extLst>
                          </a:hlinkClick>
                        </a:rPr>
                        <a:t>SELECT</a:t>
                      </a:r>
                      <a:r>
                        <a:rPr lang="en-US" sz="1800" b="0" i="0" u="none" strike="noStrike" noProof="0">
                          <a:solidFill>
                            <a:schemeClr val="dk1"/>
                          </a:solidFill>
                          <a:latin typeface="Calibri"/>
                        </a:rPr>
                        <a:t> SUM(column1)  </a:t>
                      </a:r>
                      <a:endParaRPr lang="en-US" sz="1800" b="0" i="0" u="none" strike="noStrike" noProof="0">
                        <a:solidFill>
                          <a:srgbClr val="000000"/>
                        </a:solidFill>
                        <a:latin typeface="Calibri"/>
                      </a:endParaRPr>
                    </a:p>
                    <a:p>
                      <a:pPr lvl="0">
                        <a:buNone/>
                      </a:pPr>
                      <a:r>
                        <a:rPr lang="en-US" sz="1800" b="0" i="0" u="none" strike="noStrike" noProof="0">
                          <a:solidFill>
                            <a:srgbClr val="000000"/>
                          </a:solidFill>
                          <a:latin typeface="Calibri"/>
                          <a:hlinkClick r:id="rId4">
                            <a:extLst>
                              <a:ext uri="{A12FA001-AC4F-418D-AE19-62706E023703}">
                                <ahyp:hlinkClr xmlns:ahyp="http://schemas.microsoft.com/office/drawing/2018/hyperlinkcolor" val="tx"/>
                              </a:ext>
                            </a:extLst>
                          </a:hlinkClick>
                        </a:rPr>
                        <a:t>FROM</a:t>
                      </a:r>
                      <a:r>
                        <a:rPr lang="en-US" sz="1800" b="0" i="0" u="none" strike="noStrike" noProof="0">
                          <a:solidFill>
                            <a:schemeClr val="dk1"/>
                          </a:solidFill>
                          <a:latin typeface="Calibri"/>
                        </a:rPr>
                        <a:t> table_name;</a:t>
                      </a:r>
                      <a:endParaRPr lang="en-US" dirty="0"/>
                    </a:p>
                  </a:txBody>
                  <a:tcPr/>
                </a:tc>
                <a:extLst>
                  <a:ext uri="{0D108BD9-81ED-4DB2-BD59-A6C34878D82A}">
                    <a16:rowId xmlns:a16="http://schemas.microsoft.com/office/drawing/2014/main" val="4263349838"/>
                  </a:ext>
                </a:extLst>
              </a:tr>
              <a:tr h="477247">
                <a:tc>
                  <a:txBody>
                    <a:bodyPr/>
                    <a:lstStyle/>
                    <a:p>
                      <a:r>
                        <a:rPr lang="en-US" dirty="0"/>
                        <a:t>Max()</a:t>
                      </a:r>
                    </a:p>
                  </a:txBody>
                  <a:tcPr/>
                </a:tc>
                <a:tc>
                  <a:txBody>
                    <a:bodyPr/>
                    <a:lstStyle/>
                    <a:p>
                      <a:r>
                        <a:rPr lang="en-US" dirty="0"/>
                        <a:t>Returns the MAXIMUM value in a set of values</a:t>
                      </a:r>
                    </a:p>
                  </a:txBody>
                  <a:tcPr/>
                </a:tc>
                <a:tc>
                  <a:txBody>
                    <a:bodyPr/>
                    <a:lstStyle/>
                    <a:p>
                      <a:pPr lvl="0">
                        <a:buNone/>
                      </a:pPr>
                      <a:r>
                        <a:rPr lang="en-US" sz="1800" b="0" i="0" u="none" strike="noStrike" noProof="0">
                          <a:solidFill>
                            <a:srgbClr val="000000"/>
                          </a:solidFill>
                          <a:latin typeface="Calibri"/>
                          <a:hlinkClick r:id="rId3">
                            <a:extLst>
                              <a:ext uri="{A12FA001-AC4F-418D-AE19-62706E023703}">
                                <ahyp:hlinkClr xmlns:ahyp="http://schemas.microsoft.com/office/drawing/2018/hyperlinkcolor" val="tx"/>
                              </a:ext>
                            </a:extLst>
                          </a:hlinkClick>
                        </a:rPr>
                        <a:t>SELECT</a:t>
                      </a:r>
                      <a:r>
                        <a:rPr lang="en-US" sz="1800" b="0" i="0" u="none" strike="noStrike" noProof="0">
                          <a:solidFill>
                            <a:schemeClr val="dk1"/>
                          </a:solidFill>
                          <a:latin typeface="Calibri"/>
                        </a:rPr>
                        <a:t> MAX(column1)  </a:t>
                      </a:r>
                      <a:endParaRPr lang="en-US" sz="1800" b="0" i="0" u="none" strike="noStrike" noProof="0">
                        <a:solidFill>
                          <a:srgbClr val="000000"/>
                        </a:solidFill>
                        <a:latin typeface="Calibri"/>
                      </a:endParaRPr>
                    </a:p>
                    <a:p>
                      <a:pPr lvl="0">
                        <a:buNone/>
                      </a:pPr>
                      <a:r>
                        <a:rPr lang="en-US" sz="1800" b="0" i="0" u="none" strike="noStrike" noProof="0">
                          <a:solidFill>
                            <a:srgbClr val="000000"/>
                          </a:solidFill>
                          <a:latin typeface="Calibri"/>
                          <a:hlinkClick r:id="rId4">
                            <a:extLst>
                              <a:ext uri="{A12FA001-AC4F-418D-AE19-62706E023703}">
                                <ahyp:hlinkClr xmlns:ahyp="http://schemas.microsoft.com/office/drawing/2018/hyperlinkcolor" val="tx"/>
                              </a:ext>
                            </a:extLst>
                          </a:hlinkClick>
                        </a:rPr>
                        <a:t>FROM</a:t>
                      </a:r>
                      <a:r>
                        <a:rPr lang="en-US" sz="1800" b="0" i="0" u="none" strike="noStrike" noProof="0">
                          <a:solidFill>
                            <a:schemeClr val="dk1"/>
                          </a:solidFill>
                          <a:latin typeface="Calibri"/>
                        </a:rPr>
                        <a:t> table_name;</a:t>
                      </a:r>
                      <a:endParaRPr lang="en-US" dirty="0"/>
                    </a:p>
                  </a:txBody>
                  <a:tcPr/>
                </a:tc>
                <a:extLst>
                  <a:ext uri="{0D108BD9-81ED-4DB2-BD59-A6C34878D82A}">
                    <a16:rowId xmlns:a16="http://schemas.microsoft.com/office/drawing/2014/main" val="850328188"/>
                  </a:ext>
                </a:extLst>
              </a:tr>
              <a:tr h="477247">
                <a:tc>
                  <a:txBody>
                    <a:bodyPr/>
                    <a:lstStyle/>
                    <a:p>
                      <a:r>
                        <a:rPr lang="en-US" dirty="0"/>
                        <a:t>MIN()</a:t>
                      </a:r>
                    </a:p>
                  </a:txBody>
                  <a:tcPr/>
                </a:tc>
                <a:tc>
                  <a:txBody>
                    <a:bodyPr/>
                    <a:lstStyle/>
                    <a:p>
                      <a:r>
                        <a:rPr lang="en-US" dirty="0"/>
                        <a:t>Returns the MINIMUM value in a set of values</a:t>
                      </a:r>
                    </a:p>
                  </a:txBody>
                  <a:tcPr/>
                </a:tc>
                <a:tc>
                  <a:txBody>
                    <a:bodyPr/>
                    <a:lstStyle/>
                    <a:p>
                      <a:pPr lvl="0">
                        <a:buNone/>
                      </a:pPr>
                      <a:r>
                        <a:rPr lang="en-US" sz="1800" b="0" i="0" u="none" strike="noStrike" noProof="0">
                          <a:solidFill>
                            <a:srgbClr val="000000"/>
                          </a:solidFill>
                          <a:latin typeface="Calibri"/>
                          <a:hlinkClick r:id="rId3">
                            <a:extLst>
                              <a:ext uri="{A12FA001-AC4F-418D-AE19-62706E023703}">
                                <ahyp:hlinkClr xmlns:ahyp="http://schemas.microsoft.com/office/drawing/2018/hyperlinkcolor" val="tx"/>
                              </a:ext>
                            </a:extLst>
                          </a:hlinkClick>
                        </a:rPr>
                        <a:t>SELECT</a:t>
                      </a:r>
                      <a:r>
                        <a:rPr lang="en-US" sz="1800" b="0" i="0" u="none" strike="noStrike" noProof="0">
                          <a:solidFill>
                            <a:schemeClr val="dk1"/>
                          </a:solidFill>
                          <a:latin typeface="Calibri"/>
                        </a:rPr>
                        <a:t> MIN(column1)</a:t>
                      </a:r>
                      <a:endParaRPr lang="en-US" sz="1800" b="0" i="0" u="none" strike="noStrike" noProof="0">
                        <a:solidFill>
                          <a:srgbClr val="000000"/>
                        </a:solidFill>
                        <a:latin typeface="Calibri"/>
                      </a:endParaRPr>
                    </a:p>
                    <a:p>
                      <a:pPr lvl="0">
                        <a:buNone/>
                      </a:pPr>
                      <a:r>
                        <a:rPr lang="en-US" sz="1800" b="0" i="0" u="none" strike="noStrike" noProof="0">
                          <a:solidFill>
                            <a:srgbClr val="000000"/>
                          </a:solidFill>
                          <a:latin typeface="Calibri"/>
                          <a:hlinkClick r:id="rId4">
                            <a:extLst>
                              <a:ext uri="{A12FA001-AC4F-418D-AE19-62706E023703}">
                                <ahyp:hlinkClr xmlns:ahyp="http://schemas.microsoft.com/office/drawing/2018/hyperlinkcolor" val="tx"/>
                              </a:ext>
                            </a:extLst>
                          </a:hlinkClick>
                        </a:rPr>
                        <a:t>FROM</a:t>
                      </a:r>
                      <a:r>
                        <a:rPr lang="en-US" sz="1800" b="0" i="0" u="none" strike="noStrike" noProof="0">
                          <a:solidFill>
                            <a:schemeClr val="dk1"/>
                          </a:solidFill>
                          <a:latin typeface="Calibri"/>
                        </a:rPr>
                        <a:t> table_name;</a:t>
                      </a:r>
                      <a:endParaRPr lang="en-US" dirty="0"/>
                    </a:p>
                  </a:txBody>
                  <a:tcPr/>
                </a:tc>
                <a:extLst>
                  <a:ext uri="{0D108BD9-81ED-4DB2-BD59-A6C34878D82A}">
                    <a16:rowId xmlns:a16="http://schemas.microsoft.com/office/drawing/2014/main" val="2502574590"/>
                  </a:ext>
                </a:extLst>
              </a:tr>
              <a:tr h="633138">
                <a:tc>
                  <a:txBody>
                    <a:bodyPr/>
                    <a:lstStyle/>
                    <a:p>
                      <a:r>
                        <a:rPr lang="en-US" dirty="0"/>
                        <a:t>DISTINCT</a:t>
                      </a:r>
                    </a:p>
                  </a:txBody>
                  <a:tcPr/>
                </a:tc>
                <a:tc>
                  <a:txBody>
                    <a:bodyPr/>
                    <a:lstStyle/>
                    <a:p>
                      <a:r>
                        <a:rPr lang="en-US"/>
                        <a:t>Returns the number of unique values in a set of values, Or Returns the unique set of values</a:t>
                      </a:r>
                      <a:endParaRPr lang="en-US" dirty="0"/>
                    </a:p>
                  </a:txBody>
                  <a:tcPr/>
                </a:tc>
                <a:tc>
                  <a:txBody>
                    <a:bodyPr/>
                    <a:lstStyle/>
                    <a:p>
                      <a:pPr lvl="0">
                        <a:buNone/>
                      </a:pPr>
                      <a:r>
                        <a:rPr lang="en-US" sz="1800" b="0" i="0" u="none" strike="noStrike" noProof="0">
                          <a:solidFill>
                            <a:srgbClr val="000000"/>
                          </a:solidFill>
                          <a:latin typeface="Calibri"/>
                          <a:hlinkClick r:id="rId3">
                            <a:extLst>
                              <a:ext uri="{A12FA001-AC4F-418D-AE19-62706E023703}">
                                <ahyp:hlinkClr xmlns:ahyp="http://schemas.microsoft.com/office/drawing/2018/hyperlinkcolor" val="tx"/>
                              </a:ext>
                            </a:extLst>
                          </a:hlinkClick>
                        </a:rPr>
                        <a:t>SELECT</a:t>
                      </a:r>
                      <a:r>
                        <a:rPr lang="en-US" sz="1800" b="0" i="0" u="none" strike="noStrike" noProof="0">
                          <a:solidFill>
                            <a:schemeClr val="dk1"/>
                          </a:solidFill>
                          <a:latin typeface="Calibri"/>
                        </a:rPr>
                        <a:t> COUNT(DISTINCT column1)  </a:t>
                      </a:r>
                      <a:endParaRPr lang="en-US" sz="1800" b="0" i="0" u="none" strike="noStrike" noProof="0">
                        <a:solidFill>
                          <a:srgbClr val="000000"/>
                        </a:solidFill>
                        <a:latin typeface="Calibri"/>
                      </a:endParaRPr>
                    </a:p>
                    <a:p>
                      <a:pPr lvl="0">
                        <a:buNone/>
                      </a:pPr>
                      <a:r>
                        <a:rPr lang="en-US" sz="1800" b="0" i="0" u="none" strike="noStrike" noProof="0">
                          <a:solidFill>
                            <a:srgbClr val="000000"/>
                          </a:solidFill>
                          <a:latin typeface="Calibri"/>
                          <a:hlinkClick r:id="rId4">
                            <a:extLst>
                              <a:ext uri="{A12FA001-AC4F-418D-AE19-62706E023703}">
                                <ahyp:hlinkClr xmlns:ahyp="http://schemas.microsoft.com/office/drawing/2018/hyperlinkcolor" val="tx"/>
                              </a:ext>
                            </a:extLst>
                          </a:hlinkClick>
                        </a:rPr>
                        <a:t>FROM</a:t>
                      </a:r>
                      <a:r>
                        <a:rPr lang="en-US" sz="1800" b="0" i="0" u="none" strike="noStrike" noProof="0">
                          <a:solidFill>
                            <a:schemeClr val="dk1"/>
                          </a:solidFill>
                          <a:latin typeface="Calibri"/>
                        </a:rPr>
                        <a:t> table_name;</a:t>
                      </a:r>
                    </a:p>
                    <a:p>
                      <a:pPr lvl="0">
                        <a:buNone/>
                      </a:pPr>
                      <a:endParaRPr lang="en-US" sz="1800" b="0" i="0" u="none" strike="noStrike" noProof="0">
                        <a:solidFill>
                          <a:schemeClr val="dk1"/>
                        </a:solidFill>
                        <a:latin typeface="Calibri"/>
                      </a:endParaRPr>
                    </a:p>
                    <a:p>
                      <a:pPr lvl="0">
                        <a:buNone/>
                      </a:pPr>
                      <a:r>
                        <a:rPr lang="en-US" sz="1800" b="0" i="0" u="none" strike="noStrike" noProof="0">
                          <a:solidFill>
                            <a:srgbClr val="000000"/>
                          </a:solidFill>
                          <a:latin typeface="+mn-lt"/>
                          <a:hlinkClick r:id="rId3">
                            <a:extLst>
                              <a:ext uri="{A12FA001-AC4F-418D-AE19-62706E023703}">
                                <ahyp:hlinkClr xmlns:ahyp="http://schemas.microsoft.com/office/drawing/2018/hyperlinkcolor" val="tx"/>
                              </a:ext>
                            </a:extLst>
                          </a:hlinkClick>
                        </a:rPr>
                        <a:t>SELECT</a:t>
                      </a:r>
                      <a:r>
                        <a:rPr lang="en-US" sz="1800" b="0" i="0" u="none" strike="noStrike" noProof="0">
                          <a:solidFill>
                            <a:schemeClr val="dk1"/>
                          </a:solidFill>
                          <a:latin typeface="+mn-lt"/>
                        </a:rPr>
                        <a:t> DISTINCT column1  </a:t>
                      </a:r>
                      <a:endParaRPr lang="en-US" sz="1800" b="0" i="0" u="none" strike="noStrike" noProof="0">
                        <a:solidFill>
                          <a:srgbClr val="000000"/>
                        </a:solidFill>
                        <a:latin typeface="+mn-lt"/>
                      </a:endParaRPr>
                    </a:p>
                    <a:p>
                      <a:pPr lvl="0">
                        <a:buNone/>
                      </a:pPr>
                      <a:r>
                        <a:rPr lang="en-US" sz="1800" b="0" i="0" u="none" strike="noStrike" noProof="0">
                          <a:solidFill>
                            <a:srgbClr val="000000"/>
                          </a:solidFill>
                          <a:latin typeface="+mn-lt"/>
                          <a:hlinkClick r:id="rId4">
                            <a:extLst>
                              <a:ext uri="{A12FA001-AC4F-418D-AE19-62706E023703}">
                                <ahyp:hlinkClr xmlns:ahyp="http://schemas.microsoft.com/office/drawing/2018/hyperlinkcolor" val="tx"/>
                              </a:ext>
                            </a:extLst>
                          </a:hlinkClick>
                        </a:rPr>
                        <a:t>FROM</a:t>
                      </a:r>
                      <a:r>
                        <a:rPr lang="en-US" sz="1800" b="0" i="0" u="none" strike="noStrike" noProof="0">
                          <a:solidFill>
                            <a:schemeClr val="dk1"/>
                          </a:solidFill>
                          <a:latin typeface="+mn-lt"/>
                        </a:rPr>
                        <a:t> table_name;</a:t>
                      </a:r>
                    </a:p>
                    <a:p>
                      <a:pPr lvl="0">
                        <a:buNone/>
                      </a:pPr>
                      <a:endParaRPr lang="en-US" dirty="0"/>
                    </a:p>
                  </a:txBody>
                  <a:tcPr/>
                </a:tc>
                <a:extLst>
                  <a:ext uri="{0D108BD9-81ED-4DB2-BD59-A6C34878D82A}">
                    <a16:rowId xmlns:a16="http://schemas.microsoft.com/office/drawing/2014/main" val="2807036705"/>
                  </a:ext>
                </a:extLst>
              </a:tr>
            </a:tbl>
          </a:graphicData>
        </a:graphic>
      </p:graphicFrame>
    </p:spTree>
    <p:extLst>
      <p:ext uri="{BB962C8B-B14F-4D97-AF65-F5344CB8AC3E}">
        <p14:creationId xmlns:p14="http://schemas.microsoft.com/office/powerpoint/2010/main" val="3770381738"/>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8BA54C-0772-E1BF-2FDF-42FE665D4F3C}"/>
              </a:ext>
            </a:extLst>
          </p:cNvPr>
          <p:cNvSpPr>
            <a:spLocks noGrp="1"/>
          </p:cNvSpPr>
          <p:nvPr>
            <p:ph type="title"/>
          </p:nvPr>
        </p:nvSpPr>
        <p:spPr>
          <a:xfrm>
            <a:off x="329283" y="190391"/>
            <a:ext cx="8239486" cy="454969"/>
          </a:xfrm>
        </p:spPr>
        <p:txBody>
          <a:bodyPr/>
          <a:lstStyle/>
          <a:p>
            <a:r>
              <a:rPr lang="en-AU" b="1" dirty="0">
                <a:cs typeface="Calibri"/>
              </a:rPr>
              <a:t>GROUP BY</a:t>
            </a:r>
            <a:endParaRPr lang="en-US" dirty="0"/>
          </a:p>
        </p:txBody>
      </p:sp>
      <p:graphicFrame>
        <p:nvGraphicFramePr>
          <p:cNvPr id="16" name="Table 15">
            <a:extLst>
              <a:ext uri="{FF2B5EF4-FFF2-40B4-BE49-F238E27FC236}">
                <a16:creationId xmlns:a16="http://schemas.microsoft.com/office/drawing/2014/main" id="{56964FFC-8A49-AC62-DEF1-C7272B4898C3}"/>
              </a:ext>
            </a:extLst>
          </p:cNvPr>
          <p:cNvGraphicFramePr>
            <a:graphicFrameLocks noGrp="1"/>
          </p:cNvGraphicFramePr>
          <p:nvPr>
            <p:extLst>
              <p:ext uri="{D42A27DB-BD31-4B8C-83A1-F6EECF244321}">
                <p14:modId xmlns:p14="http://schemas.microsoft.com/office/powerpoint/2010/main" val="1258479242"/>
              </p:ext>
            </p:extLst>
          </p:nvPr>
        </p:nvGraphicFramePr>
        <p:xfrm>
          <a:off x="334536" y="557560"/>
          <a:ext cx="11541993" cy="1664398"/>
        </p:xfrm>
        <a:graphic>
          <a:graphicData uri="http://schemas.openxmlformats.org/drawingml/2006/table">
            <a:tbl>
              <a:tblPr firstRow="1" bandRow="1">
                <a:tableStyleId>{9DCAF9ED-07DC-4A11-8D7F-57B35C25682E}</a:tableStyleId>
              </a:tblPr>
              <a:tblGrid>
                <a:gridCol w="1328853">
                  <a:extLst>
                    <a:ext uri="{9D8B030D-6E8A-4147-A177-3AD203B41FA5}">
                      <a16:colId xmlns:a16="http://schemas.microsoft.com/office/drawing/2014/main" val="2659815281"/>
                    </a:ext>
                  </a:extLst>
                </a:gridCol>
                <a:gridCol w="4497658">
                  <a:extLst>
                    <a:ext uri="{9D8B030D-6E8A-4147-A177-3AD203B41FA5}">
                      <a16:colId xmlns:a16="http://schemas.microsoft.com/office/drawing/2014/main" val="127674807"/>
                    </a:ext>
                  </a:extLst>
                </a:gridCol>
                <a:gridCol w="5715482">
                  <a:extLst>
                    <a:ext uri="{9D8B030D-6E8A-4147-A177-3AD203B41FA5}">
                      <a16:colId xmlns:a16="http://schemas.microsoft.com/office/drawing/2014/main" val="1500320038"/>
                    </a:ext>
                  </a:extLst>
                </a:gridCol>
              </a:tblGrid>
              <a:tr h="475678">
                <a:tc>
                  <a:txBody>
                    <a:bodyPr/>
                    <a:lstStyle/>
                    <a:p>
                      <a:r>
                        <a:rPr lang="en-US" dirty="0"/>
                        <a:t>FUNCTION</a:t>
                      </a:r>
                    </a:p>
                  </a:txBody>
                  <a:tcPr/>
                </a:tc>
                <a:tc>
                  <a:txBody>
                    <a:bodyPr/>
                    <a:lstStyle/>
                    <a:p>
                      <a:r>
                        <a:rPr lang="en-US" dirty="0"/>
                        <a:t>DEFINITION</a:t>
                      </a:r>
                    </a:p>
                  </a:txBody>
                  <a:tcPr/>
                </a:tc>
                <a:tc>
                  <a:txBody>
                    <a:bodyPr/>
                    <a:lstStyle/>
                    <a:p>
                      <a:r>
                        <a:rPr lang="en-US" dirty="0"/>
                        <a:t>Syntax</a:t>
                      </a:r>
                    </a:p>
                  </a:txBody>
                  <a:tcPr/>
                </a:tc>
                <a:extLst>
                  <a:ext uri="{0D108BD9-81ED-4DB2-BD59-A6C34878D82A}">
                    <a16:rowId xmlns:a16="http://schemas.microsoft.com/office/drawing/2014/main" val="3085071066"/>
                  </a:ext>
                </a:extLst>
              </a:tr>
              <a:tr h="1164162">
                <a:tc>
                  <a:txBody>
                    <a:bodyPr/>
                    <a:lstStyle/>
                    <a:p>
                      <a:r>
                        <a:rPr lang="en-US" dirty="0" err="1"/>
                        <a:t>GroupBy</a:t>
                      </a:r>
                      <a:r>
                        <a:rPr lang="en-US" dirty="0"/>
                        <a:t>()</a:t>
                      </a:r>
                    </a:p>
                  </a:txBody>
                  <a:tcPr/>
                </a:tc>
                <a:tc>
                  <a:txBody>
                    <a:bodyPr/>
                    <a:lstStyle/>
                    <a:p>
                      <a:endParaRPr lang="en-US" dirty="0"/>
                    </a:p>
                  </a:txBody>
                  <a:tcPr/>
                </a:tc>
                <a:tc>
                  <a:txBody>
                    <a:bodyPr/>
                    <a:lstStyle/>
                    <a:p>
                      <a:pPr lvl="0">
                        <a:buNone/>
                      </a:pPr>
                      <a:r>
                        <a:rPr lang="en-US" sz="1800" kern="1200" noProof="0">
                          <a:solidFill>
                            <a:schemeClr val="dk1"/>
                          </a:solidFill>
                          <a:latin typeface="+mn-lt"/>
                          <a:ea typeface="+mn-ea"/>
                          <a:cs typeface="+mn-cs"/>
                          <a:hlinkClick r:id="rId2">
                            <a:extLst>
                              <a:ext uri="{A12FA001-AC4F-418D-AE19-62706E023703}">
                                <ahyp:hlinkClr xmlns:ahyp="http://schemas.microsoft.com/office/drawing/2018/hyperlinkcolor" val="tx"/>
                              </a:ext>
                            </a:extLst>
                          </a:hlinkClick>
                        </a:rPr>
                        <a:t>SELECT </a:t>
                      </a:r>
                      <a:r>
                        <a:rPr lang="en-US" sz="1800" kern="1200" noProof="0">
                          <a:solidFill>
                            <a:schemeClr val="dk1"/>
                          </a:solidFill>
                          <a:latin typeface="+mn-lt"/>
                          <a:ea typeface="+mn-ea"/>
                          <a:cs typeface="+mn-cs"/>
                        </a:rPr>
                        <a:t>column1, column2, </a:t>
                      </a:r>
                      <a:endParaRPr lang="en-US" sz="1800" kern="1200">
                        <a:solidFill>
                          <a:schemeClr val="dk1"/>
                        </a:solidFill>
                        <a:latin typeface="+mn-lt"/>
                        <a:ea typeface="+mn-ea"/>
                        <a:cs typeface="+mn-cs"/>
                      </a:endParaRPr>
                    </a:p>
                    <a:p>
                      <a:pPr lvl="0">
                        <a:buNone/>
                      </a:pPr>
                      <a:r>
                        <a:rPr lang="en-US" sz="1800" kern="1200" noProof="0">
                          <a:solidFill>
                            <a:schemeClr val="dk1"/>
                          </a:solidFill>
                          <a:latin typeface="+mn-lt"/>
                          <a:ea typeface="+mn-ea"/>
                          <a:cs typeface="+mn-cs"/>
                        </a:rPr>
                        <a:t>aggregate_function(column3) </a:t>
                      </a:r>
                      <a:endParaRPr lang="en-US" sz="1800" kern="1200">
                        <a:solidFill>
                          <a:schemeClr val="dk1"/>
                        </a:solidFill>
                        <a:latin typeface="+mn-lt"/>
                        <a:ea typeface="+mn-ea"/>
                        <a:cs typeface="+mn-cs"/>
                      </a:endParaRPr>
                    </a:p>
                    <a:p>
                      <a:pPr lvl="0">
                        <a:buNone/>
                      </a:pPr>
                      <a:r>
                        <a:rPr lang="en-US" sz="1800" kern="1200" noProof="0">
                          <a:solidFill>
                            <a:schemeClr val="dk1"/>
                          </a:solidFill>
                          <a:latin typeface="+mn-lt"/>
                          <a:ea typeface="+mn-ea"/>
                          <a:cs typeface="+mn-cs"/>
                          <a:hlinkClick r:id="rId3">
                            <a:extLst>
                              <a:ext uri="{A12FA001-AC4F-418D-AE19-62706E023703}">
                                <ahyp:hlinkClr xmlns:ahyp="http://schemas.microsoft.com/office/drawing/2018/hyperlinkcolor" val="tx"/>
                              </a:ext>
                            </a:extLst>
                          </a:hlinkClick>
                        </a:rPr>
                        <a:t>FROM</a:t>
                      </a:r>
                      <a:r>
                        <a:rPr lang="en-US" sz="1800" kern="1200" noProof="0">
                          <a:solidFill>
                            <a:schemeClr val="dk1"/>
                          </a:solidFill>
                          <a:latin typeface="+mn-lt"/>
                          <a:ea typeface="+mn-ea"/>
                          <a:cs typeface="+mn-cs"/>
                        </a:rPr>
                        <a:t> table_name </a:t>
                      </a:r>
                      <a:endParaRPr lang="en-US" sz="1800" kern="1200">
                        <a:solidFill>
                          <a:schemeClr val="dk1"/>
                        </a:solidFill>
                        <a:latin typeface="+mn-lt"/>
                        <a:ea typeface="+mn-ea"/>
                        <a:cs typeface="+mn-cs"/>
                      </a:endParaRPr>
                    </a:p>
                    <a:p>
                      <a:pPr lvl="0">
                        <a:buNone/>
                      </a:pPr>
                      <a:r>
                        <a:rPr lang="en-US" sz="1800" kern="1200" noProof="0">
                          <a:solidFill>
                            <a:schemeClr val="dk1"/>
                          </a:solidFill>
                          <a:latin typeface="+mn-lt"/>
                          <a:ea typeface="+mn-ea"/>
                          <a:cs typeface="+mn-cs"/>
                        </a:rPr>
                        <a:t>GROUP BY column1, column2;</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699504418"/>
                  </a:ext>
                </a:extLst>
              </a:tr>
            </a:tbl>
          </a:graphicData>
        </a:graphic>
      </p:graphicFrame>
      <p:sp>
        <p:nvSpPr>
          <p:cNvPr id="2" name="TextBox 1">
            <a:extLst>
              <a:ext uri="{FF2B5EF4-FFF2-40B4-BE49-F238E27FC236}">
                <a16:creationId xmlns:a16="http://schemas.microsoft.com/office/drawing/2014/main" id="{6F7A746E-1E81-41E0-A586-B1472C3E5D54}"/>
              </a:ext>
            </a:extLst>
          </p:cNvPr>
          <p:cNvSpPr txBox="1"/>
          <p:nvPr/>
        </p:nvSpPr>
        <p:spPr>
          <a:xfrm>
            <a:off x="330994" y="2200275"/>
            <a:ext cx="11541917" cy="316496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nSpc>
                <a:spcPct val="150000"/>
              </a:lnSpc>
              <a:spcBef>
                <a:spcPts val="600"/>
              </a:spcBef>
              <a:buSzPct val="100000"/>
            </a:pPr>
            <a:r>
              <a:rPr lang="en-US" b="1" dirty="0">
                <a:latin typeface="Arial"/>
                <a:cs typeface="Arial"/>
              </a:rPr>
              <a:t>Step-by-Step breakdown of each component:</a:t>
            </a:r>
            <a:endParaRPr lang="en-US" b="1">
              <a:ea typeface="Calibri"/>
              <a:cs typeface="Calibri"/>
            </a:endParaRPr>
          </a:p>
          <a:p>
            <a:pPr marL="342900" indent="-342900">
              <a:lnSpc>
                <a:spcPct val="150000"/>
              </a:lnSpc>
              <a:spcBef>
                <a:spcPts val="600"/>
              </a:spcBef>
              <a:buSzPct val="100000"/>
              <a:buAutoNum type="arabicPeriod"/>
            </a:pPr>
            <a:r>
              <a:rPr lang="en-US" dirty="0">
                <a:latin typeface="Arial"/>
                <a:cs typeface="Arial"/>
              </a:rPr>
              <a:t>Column1 and column 2: This part specifies the column or columns by which you want to group your data. Rows with matching values in these columns are aggregated into distinct groups.</a:t>
            </a:r>
            <a:endParaRPr lang="en-US">
              <a:ea typeface="Calibri"/>
              <a:cs typeface="Calibri"/>
            </a:endParaRPr>
          </a:p>
          <a:p>
            <a:pPr marL="342900" indent="-342900">
              <a:lnSpc>
                <a:spcPct val="150000"/>
              </a:lnSpc>
              <a:spcBef>
                <a:spcPts val="600"/>
              </a:spcBef>
              <a:buSzPct val="100000"/>
              <a:buAutoNum type="arabicPeriod"/>
            </a:pPr>
            <a:r>
              <a:rPr lang="en-US" err="1">
                <a:latin typeface="Arial"/>
                <a:cs typeface="Arial"/>
              </a:rPr>
              <a:t>Aggregate_function</a:t>
            </a:r>
            <a:r>
              <a:rPr lang="en-US" dirty="0">
                <a:latin typeface="Arial"/>
                <a:cs typeface="Arial"/>
              </a:rPr>
              <a:t>(column3): You typically apply aggregate functions, such as </a:t>
            </a:r>
            <a:r>
              <a:rPr lang="en-US" b="1" dirty="0">
                <a:latin typeface="Arial"/>
                <a:cs typeface="Arial"/>
              </a:rPr>
              <a:t>SUM</a:t>
            </a:r>
            <a:r>
              <a:rPr lang="en-US" dirty="0">
                <a:latin typeface="Arial"/>
                <a:cs typeface="Arial"/>
              </a:rPr>
              <a:t>, </a:t>
            </a:r>
            <a:r>
              <a:rPr lang="en-US" b="1" dirty="0">
                <a:latin typeface="Arial"/>
                <a:cs typeface="Arial"/>
              </a:rPr>
              <a:t>COUNT</a:t>
            </a:r>
            <a:r>
              <a:rPr lang="en-US" dirty="0">
                <a:latin typeface="Arial"/>
                <a:cs typeface="Arial"/>
              </a:rPr>
              <a:t>, </a:t>
            </a:r>
            <a:r>
              <a:rPr lang="en-US" b="1" dirty="0">
                <a:latin typeface="Arial"/>
                <a:cs typeface="Arial"/>
              </a:rPr>
              <a:t>AVG</a:t>
            </a:r>
            <a:r>
              <a:rPr lang="en-US" dirty="0">
                <a:latin typeface="Arial"/>
                <a:cs typeface="Arial"/>
              </a:rPr>
              <a:t>, </a:t>
            </a:r>
            <a:r>
              <a:rPr lang="en-US" b="1" dirty="0">
                <a:latin typeface="Arial"/>
                <a:cs typeface="Arial"/>
              </a:rPr>
              <a:t>MAX</a:t>
            </a:r>
            <a:r>
              <a:rPr lang="en-US" dirty="0">
                <a:latin typeface="Arial"/>
                <a:cs typeface="Arial"/>
              </a:rPr>
              <a:t>, or </a:t>
            </a:r>
            <a:r>
              <a:rPr lang="en-US" b="1" dirty="0">
                <a:latin typeface="Arial"/>
                <a:cs typeface="Arial"/>
              </a:rPr>
              <a:t>MIN</a:t>
            </a:r>
            <a:r>
              <a:rPr lang="en-US" dirty="0">
                <a:latin typeface="Arial"/>
                <a:cs typeface="Arial"/>
              </a:rPr>
              <a:t>, to one or more columns. These functions compute summary values for the data within each group. </a:t>
            </a:r>
          </a:p>
          <a:p>
            <a:pPr marL="342900" indent="-342900">
              <a:lnSpc>
                <a:spcPct val="150000"/>
              </a:lnSpc>
              <a:spcBef>
                <a:spcPts val="600"/>
              </a:spcBef>
              <a:buSzPct val="100000"/>
              <a:buAutoNum type="arabicPeriod"/>
            </a:pPr>
            <a:r>
              <a:rPr lang="en-US" err="1">
                <a:latin typeface="Arial"/>
                <a:cs typeface="Arial"/>
              </a:rPr>
              <a:t>Table_name</a:t>
            </a:r>
            <a:r>
              <a:rPr lang="en-US" dirty="0">
                <a:latin typeface="Arial"/>
                <a:cs typeface="Arial"/>
              </a:rPr>
              <a:t>: This identifies the table from which you are retrieving the data.</a:t>
            </a:r>
          </a:p>
          <a:p>
            <a:pPr marL="342900" indent="-342900">
              <a:lnSpc>
                <a:spcPct val="150000"/>
              </a:lnSpc>
              <a:spcBef>
                <a:spcPts val="600"/>
              </a:spcBef>
              <a:buSzPct val="100000"/>
              <a:buAutoNum type="arabicPeriod"/>
            </a:pPr>
            <a:r>
              <a:rPr lang="en-US" dirty="0">
                <a:latin typeface="Arial"/>
                <a:cs typeface="Arial"/>
              </a:rPr>
              <a:t>Group By: This identifies the columns based on which the grouping is performed</a:t>
            </a:r>
          </a:p>
        </p:txBody>
      </p:sp>
    </p:spTree>
    <p:extLst>
      <p:ext uri="{BB962C8B-B14F-4D97-AF65-F5344CB8AC3E}">
        <p14:creationId xmlns:p14="http://schemas.microsoft.com/office/powerpoint/2010/main" val="1863301991"/>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59962FED-379F-BEEE-EA1A-9A26B1F9C945}"/>
              </a:ext>
            </a:extLst>
          </p:cNvPr>
          <p:cNvSpPr txBox="1">
            <a:spLocks/>
          </p:cNvSpPr>
          <p:nvPr/>
        </p:nvSpPr>
        <p:spPr bwMode="gray">
          <a:xfrm>
            <a:off x="561600" y="4326082"/>
            <a:ext cx="8239486" cy="454969"/>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endParaRPr lang="en-AU" b="1" dirty="0"/>
          </a:p>
        </p:txBody>
      </p:sp>
      <p:sp>
        <p:nvSpPr>
          <p:cNvPr id="18" name="Title 9">
            <a:extLst>
              <a:ext uri="{FF2B5EF4-FFF2-40B4-BE49-F238E27FC236}">
                <a16:creationId xmlns:a16="http://schemas.microsoft.com/office/drawing/2014/main" id="{CD4D82BB-6007-CA0D-66E8-C02C1B624EFF}"/>
              </a:ext>
            </a:extLst>
          </p:cNvPr>
          <p:cNvSpPr txBox="1">
            <a:spLocks/>
          </p:cNvSpPr>
          <p:nvPr/>
        </p:nvSpPr>
        <p:spPr bwMode="gray">
          <a:xfrm>
            <a:off x="333000" y="2829454"/>
            <a:ext cx="8239486" cy="454969"/>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endParaRPr lang="en-AU" b="1" dirty="0">
              <a:ea typeface="Calibri"/>
              <a:cs typeface="Calibri"/>
            </a:endParaRPr>
          </a:p>
        </p:txBody>
      </p:sp>
      <p:graphicFrame>
        <p:nvGraphicFramePr>
          <p:cNvPr id="19" name="Table 18">
            <a:extLst>
              <a:ext uri="{FF2B5EF4-FFF2-40B4-BE49-F238E27FC236}">
                <a16:creationId xmlns:a16="http://schemas.microsoft.com/office/drawing/2014/main" id="{49FD70B6-1E18-F163-96AF-95C45DB74185}"/>
              </a:ext>
            </a:extLst>
          </p:cNvPr>
          <p:cNvGraphicFramePr>
            <a:graphicFrameLocks noGrp="1"/>
          </p:cNvGraphicFramePr>
          <p:nvPr>
            <p:extLst>
              <p:ext uri="{D42A27DB-BD31-4B8C-83A1-F6EECF244321}">
                <p14:modId xmlns:p14="http://schemas.microsoft.com/office/powerpoint/2010/main" val="2999292591"/>
              </p:ext>
            </p:extLst>
          </p:nvPr>
        </p:nvGraphicFramePr>
        <p:xfrm>
          <a:off x="334535" y="880481"/>
          <a:ext cx="11541993" cy="1938843"/>
        </p:xfrm>
        <a:graphic>
          <a:graphicData uri="http://schemas.openxmlformats.org/drawingml/2006/table">
            <a:tbl>
              <a:tblPr firstRow="1" bandRow="1">
                <a:tableStyleId>{9DCAF9ED-07DC-4A11-8D7F-57B35C25682E}</a:tableStyleId>
              </a:tblPr>
              <a:tblGrid>
                <a:gridCol w="1328853">
                  <a:extLst>
                    <a:ext uri="{9D8B030D-6E8A-4147-A177-3AD203B41FA5}">
                      <a16:colId xmlns:a16="http://schemas.microsoft.com/office/drawing/2014/main" val="2659815281"/>
                    </a:ext>
                  </a:extLst>
                </a:gridCol>
                <a:gridCol w="4497658">
                  <a:extLst>
                    <a:ext uri="{9D8B030D-6E8A-4147-A177-3AD203B41FA5}">
                      <a16:colId xmlns:a16="http://schemas.microsoft.com/office/drawing/2014/main" val="127674807"/>
                    </a:ext>
                  </a:extLst>
                </a:gridCol>
                <a:gridCol w="5715482">
                  <a:extLst>
                    <a:ext uri="{9D8B030D-6E8A-4147-A177-3AD203B41FA5}">
                      <a16:colId xmlns:a16="http://schemas.microsoft.com/office/drawing/2014/main" val="1500320038"/>
                    </a:ext>
                  </a:extLst>
                </a:gridCol>
              </a:tblGrid>
              <a:tr h="463370">
                <a:tc>
                  <a:txBody>
                    <a:bodyPr/>
                    <a:lstStyle/>
                    <a:p>
                      <a:r>
                        <a:rPr lang="en-US" dirty="0"/>
                        <a:t>FUNCTION</a:t>
                      </a:r>
                    </a:p>
                  </a:txBody>
                  <a:tcPr/>
                </a:tc>
                <a:tc>
                  <a:txBody>
                    <a:bodyPr/>
                    <a:lstStyle/>
                    <a:p>
                      <a:r>
                        <a:rPr lang="en-US" dirty="0"/>
                        <a:t>DEFINITION</a:t>
                      </a:r>
                    </a:p>
                  </a:txBody>
                  <a:tcPr/>
                </a:tc>
                <a:tc>
                  <a:txBody>
                    <a:bodyPr/>
                    <a:lstStyle/>
                    <a:p>
                      <a:r>
                        <a:rPr lang="en-US" dirty="0"/>
                        <a:t>Syntax</a:t>
                      </a:r>
                    </a:p>
                  </a:txBody>
                  <a:tcPr/>
                </a:tc>
                <a:extLst>
                  <a:ext uri="{0D108BD9-81ED-4DB2-BD59-A6C34878D82A}">
                    <a16:rowId xmlns:a16="http://schemas.microsoft.com/office/drawing/2014/main" val="3085071066"/>
                  </a:ext>
                </a:extLst>
              </a:tr>
              <a:tr h="1475473">
                <a:tc>
                  <a:txBody>
                    <a:bodyPr/>
                    <a:lstStyle/>
                    <a:p>
                      <a:r>
                        <a:rPr lang="en-US" dirty="0"/>
                        <a:t>WHERE</a:t>
                      </a:r>
                    </a:p>
                  </a:txBody>
                  <a:tcPr/>
                </a:tc>
                <a:tc>
                  <a:txBody>
                    <a:bodyPr/>
                    <a:lstStyle/>
                    <a:p>
                      <a:endParaRPr lang="en-US" dirty="0"/>
                    </a:p>
                  </a:txBody>
                  <a:tcPr/>
                </a:tc>
                <a:tc>
                  <a:txBody>
                    <a:bodyPr/>
                    <a:lstStyle/>
                    <a:p>
                      <a:pPr lvl="0">
                        <a:buNone/>
                      </a:pPr>
                      <a:r>
                        <a:rPr lang="en-US" sz="1800" kern="1200" noProof="0">
                          <a:solidFill>
                            <a:schemeClr val="dk1"/>
                          </a:solidFill>
                          <a:latin typeface="+mn-lt"/>
                          <a:ea typeface="+mn-ea"/>
                          <a:cs typeface="+mn-cs"/>
                          <a:hlinkClick r:id="rId2">
                            <a:extLst>
                              <a:ext uri="{A12FA001-AC4F-418D-AE19-62706E023703}">
                                <ahyp:hlinkClr xmlns:ahyp="http://schemas.microsoft.com/office/drawing/2018/hyperlinkcolor" val="tx"/>
                              </a:ext>
                            </a:extLst>
                          </a:hlinkClick>
                        </a:rPr>
                        <a:t>SELECT </a:t>
                      </a:r>
                      <a:r>
                        <a:rPr lang="en-US" sz="1800" kern="1200" noProof="0">
                          <a:solidFill>
                            <a:schemeClr val="dk1"/>
                          </a:solidFill>
                          <a:latin typeface="+mn-lt"/>
                          <a:ea typeface="+mn-ea"/>
                          <a:cs typeface="+mn-cs"/>
                        </a:rPr>
                        <a:t>column1,  </a:t>
                      </a:r>
                      <a:endParaRPr lang="en-US" sz="1800" kern="1200">
                        <a:solidFill>
                          <a:schemeClr val="dk1"/>
                        </a:solidFill>
                        <a:latin typeface="+mn-lt"/>
                        <a:ea typeface="+mn-ea"/>
                        <a:cs typeface="+mn-cs"/>
                      </a:endParaRPr>
                    </a:p>
                    <a:p>
                      <a:pPr lvl="0">
                        <a:buNone/>
                      </a:pPr>
                      <a:r>
                        <a:rPr lang="en-US" sz="1800" kern="1200" noProof="0">
                          <a:solidFill>
                            <a:schemeClr val="dk1"/>
                          </a:solidFill>
                          <a:latin typeface="+mn-lt"/>
                          <a:ea typeface="+mn-ea"/>
                          <a:cs typeface="+mn-cs"/>
                        </a:rPr>
                        <a:t>aggregate_function(column2) </a:t>
                      </a:r>
                      <a:endParaRPr lang="en-US" sz="1800" kern="1200">
                        <a:solidFill>
                          <a:schemeClr val="dk1"/>
                        </a:solidFill>
                        <a:latin typeface="+mn-lt"/>
                        <a:ea typeface="+mn-ea"/>
                        <a:cs typeface="+mn-cs"/>
                      </a:endParaRPr>
                    </a:p>
                    <a:p>
                      <a:pPr lvl="0">
                        <a:buNone/>
                      </a:pPr>
                      <a:r>
                        <a:rPr lang="en-US" sz="1800" kern="1200" noProof="0">
                          <a:solidFill>
                            <a:schemeClr val="dk1"/>
                          </a:solidFill>
                          <a:latin typeface="+mn-lt"/>
                          <a:ea typeface="+mn-ea"/>
                          <a:cs typeface="+mn-cs"/>
                          <a:hlinkClick r:id="rId3">
                            <a:extLst>
                              <a:ext uri="{A12FA001-AC4F-418D-AE19-62706E023703}">
                                <ahyp:hlinkClr xmlns:ahyp="http://schemas.microsoft.com/office/drawing/2018/hyperlinkcolor" val="tx"/>
                              </a:ext>
                            </a:extLst>
                          </a:hlinkClick>
                        </a:rPr>
                        <a:t>FROM</a:t>
                      </a:r>
                      <a:r>
                        <a:rPr lang="en-US" sz="1800" kern="1200" noProof="0">
                          <a:solidFill>
                            <a:schemeClr val="dk1"/>
                          </a:solidFill>
                          <a:latin typeface="+mn-lt"/>
                          <a:ea typeface="+mn-ea"/>
                          <a:cs typeface="+mn-cs"/>
                        </a:rPr>
                        <a:t> table_name </a:t>
                      </a:r>
                      <a:endParaRPr lang="en-US" sz="1800" kern="1200">
                        <a:solidFill>
                          <a:schemeClr val="dk1"/>
                        </a:solidFill>
                        <a:latin typeface="+mn-lt"/>
                        <a:ea typeface="+mn-ea"/>
                        <a:cs typeface="+mn-cs"/>
                      </a:endParaRPr>
                    </a:p>
                    <a:p>
                      <a:pPr lvl="0">
                        <a:buNone/>
                      </a:pPr>
                      <a:r>
                        <a:rPr lang="en-US" sz="1800" kern="1200" noProof="0">
                          <a:solidFill>
                            <a:schemeClr val="dk1"/>
                          </a:solidFill>
                          <a:latin typeface="+mn-lt"/>
                          <a:ea typeface="+mn-ea"/>
                          <a:cs typeface="+mn-cs"/>
                        </a:rPr>
                        <a:t>WHERE Column1 Condition</a:t>
                      </a:r>
                    </a:p>
                    <a:p>
                      <a:pPr lvl="0">
                        <a:buNone/>
                      </a:pPr>
                      <a:r>
                        <a:rPr lang="en-US" sz="1800" kern="1200" noProof="0">
                          <a:solidFill>
                            <a:schemeClr val="dk1"/>
                          </a:solidFill>
                          <a:latin typeface="+mn-lt"/>
                          <a:ea typeface="+mn-ea"/>
                          <a:cs typeface="+mn-cs"/>
                        </a:rPr>
                        <a:t>GROUP BY column1;</a:t>
                      </a:r>
                      <a:endParaRPr lang="en-US" sz="1800" kern="1200" dirty="0">
                        <a:solidFill>
                          <a:schemeClr val="dk1"/>
                        </a:solidFill>
                        <a:latin typeface="+mn-lt"/>
                        <a:ea typeface="+mn-ea"/>
                        <a:cs typeface="+mn-cs"/>
                      </a:endParaRPr>
                    </a:p>
                  </a:txBody>
                  <a:tcPr/>
                </a:tc>
                <a:extLst>
                  <a:ext uri="{0D108BD9-81ED-4DB2-BD59-A6C34878D82A}">
                    <a16:rowId xmlns:a16="http://schemas.microsoft.com/office/drawing/2014/main" val="699504418"/>
                  </a:ext>
                </a:extLst>
              </a:tr>
            </a:tbl>
          </a:graphicData>
        </a:graphic>
      </p:graphicFrame>
      <p:sp>
        <p:nvSpPr>
          <p:cNvPr id="3" name="Title 2">
            <a:extLst>
              <a:ext uri="{FF2B5EF4-FFF2-40B4-BE49-F238E27FC236}">
                <a16:creationId xmlns:a16="http://schemas.microsoft.com/office/drawing/2014/main" id="{B8442509-7598-9C29-E924-82758BBC1B04}"/>
              </a:ext>
            </a:extLst>
          </p:cNvPr>
          <p:cNvSpPr>
            <a:spLocks noGrp="1"/>
          </p:cNvSpPr>
          <p:nvPr>
            <p:ph type="title"/>
          </p:nvPr>
        </p:nvSpPr>
        <p:spPr>
          <a:xfrm>
            <a:off x="335381" y="432000"/>
            <a:ext cx="8239486" cy="454969"/>
          </a:xfrm>
        </p:spPr>
        <p:txBody>
          <a:bodyPr/>
          <a:lstStyle/>
          <a:p>
            <a:r>
              <a:rPr lang="en-AU" b="1">
                <a:ea typeface="Calibri"/>
                <a:cs typeface="Calibri"/>
              </a:rPr>
              <a:t>GROUP BY with WHERE</a:t>
            </a:r>
            <a:endParaRPr lang="en-GB">
              <a:ea typeface="Calibri"/>
              <a:cs typeface="Calibri"/>
            </a:endParaRPr>
          </a:p>
          <a:p>
            <a:endParaRPr lang="en-GB" dirty="0">
              <a:ea typeface="Calibri"/>
            </a:endParaRPr>
          </a:p>
        </p:txBody>
      </p:sp>
      <p:sp>
        <p:nvSpPr>
          <p:cNvPr id="4" name="TextBox 3">
            <a:extLst>
              <a:ext uri="{FF2B5EF4-FFF2-40B4-BE49-F238E27FC236}">
                <a16:creationId xmlns:a16="http://schemas.microsoft.com/office/drawing/2014/main" id="{539DEA24-ACF7-8E9E-0C93-91F04E100FC6}"/>
              </a:ext>
            </a:extLst>
          </p:cNvPr>
          <p:cNvSpPr txBox="1"/>
          <p:nvPr/>
        </p:nvSpPr>
        <p:spPr>
          <a:xfrm>
            <a:off x="330994" y="2962275"/>
            <a:ext cx="11530012" cy="161582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buFont typeface="Arial"/>
            </a:pPr>
            <a:r>
              <a:rPr lang="en-US" dirty="0">
                <a:latin typeface="Calibri"/>
                <a:ea typeface="Calibri"/>
                <a:cs typeface="Arial"/>
              </a:rPr>
              <a:t>While both GROUP BY and WHERE are used for filtering data, they serve different purposes </a:t>
            </a:r>
            <a:r>
              <a:rPr lang="en-US" dirty="0" err="1">
                <a:latin typeface="Calibri"/>
                <a:ea typeface="Calibri"/>
                <a:cs typeface="Arial"/>
              </a:rPr>
              <a:t>purposes</a:t>
            </a:r>
            <a:r>
              <a:rPr lang="en-US" dirty="0">
                <a:latin typeface="Calibri"/>
                <a:ea typeface="Calibri"/>
                <a:cs typeface="Arial"/>
              </a:rPr>
              <a:t> in querying and manipulating data :</a:t>
            </a:r>
          </a:p>
          <a:p>
            <a:pPr>
              <a:spcBef>
                <a:spcPts val="600"/>
              </a:spcBef>
              <a:buSzPct val="100000"/>
              <a:buFont typeface="Arial"/>
              <a:buChar char="•"/>
            </a:pPr>
            <a:r>
              <a:rPr lang="en-US" dirty="0">
                <a:latin typeface="Calibri"/>
                <a:ea typeface="Calibri"/>
                <a:cs typeface="Arial"/>
              </a:rPr>
              <a:t>WHERE is used to filter rows before grouping.</a:t>
            </a:r>
          </a:p>
          <a:p>
            <a:pPr>
              <a:spcBef>
                <a:spcPts val="600"/>
              </a:spcBef>
              <a:buSzPct val="100000"/>
              <a:buFont typeface="Arial"/>
              <a:buChar char="•"/>
            </a:pPr>
            <a:r>
              <a:rPr lang="en-US" dirty="0">
                <a:latin typeface="Calibri"/>
                <a:ea typeface="Calibri"/>
                <a:cs typeface="Arial"/>
              </a:rPr>
              <a:t>GROUP BY is used to group rows after filtering.</a:t>
            </a:r>
          </a:p>
          <a:p>
            <a:pPr>
              <a:spcBef>
                <a:spcPts val="600"/>
              </a:spcBef>
              <a:buSzPct val="100000"/>
              <a:buFont typeface="Arial"/>
              <a:buChar char="•"/>
            </a:pPr>
            <a:endParaRPr lang="en-US" dirty="0">
              <a:latin typeface="Calibri"/>
              <a:ea typeface="Calibri"/>
              <a:cs typeface="Arial"/>
            </a:endParaRPr>
          </a:p>
        </p:txBody>
      </p:sp>
    </p:spTree>
    <p:extLst>
      <p:ext uri="{BB962C8B-B14F-4D97-AF65-F5344CB8AC3E}">
        <p14:creationId xmlns:p14="http://schemas.microsoft.com/office/powerpoint/2010/main" val="205028266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FBE1908-5787-7B38-9620-B0522642B167}"/>
              </a:ext>
            </a:extLst>
          </p:cNvPr>
          <p:cNvSpPr txBox="1"/>
          <p:nvPr/>
        </p:nvSpPr>
        <p:spPr>
          <a:xfrm>
            <a:off x="1735931" y="283369"/>
            <a:ext cx="2945606" cy="216982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buFont typeface="Arial"/>
            </a:pPr>
            <a:r>
              <a:rPr lang="en-US" b="1" dirty="0">
                <a:latin typeface="Calibri"/>
                <a:ea typeface="Calibri"/>
                <a:cs typeface="Calibri"/>
              </a:rPr>
              <a:t>GROUP BY:</a:t>
            </a:r>
          </a:p>
          <a:p>
            <a:pPr>
              <a:spcBef>
                <a:spcPts val="600"/>
              </a:spcBef>
              <a:buSzPct val="100000"/>
            </a:pPr>
            <a:r>
              <a:rPr lang="en-US" dirty="0">
                <a:latin typeface="Calibri"/>
                <a:ea typeface="Calibri"/>
                <a:cs typeface="Calibri"/>
              </a:rPr>
              <a:t>The </a:t>
            </a:r>
            <a:r>
              <a:rPr lang="en-US" b="1" dirty="0">
                <a:latin typeface="Calibri"/>
                <a:ea typeface="Calibri"/>
                <a:cs typeface="Calibri"/>
              </a:rPr>
              <a:t>GROUP BY</a:t>
            </a:r>
            <a:r>
              <a:rPr lang="en-US" dirty="0">
                <a:latin typeface="Calibri"/>
                <a:ea typeface="Calibri"/>
                <a:cs typeface="Calibri"/>
              </a:rPr>
              <a:t> clause is used to group rows of data based on the values in one or more columns. </a:t>
            </a:r>
          </a:p>
          <a:p>
            <a:pPr>
              <a:spcBef>
                <a:spcPts val="600"/>
              </a:spcBef>
              <a:buSzPct val="100000"/>
              <a:buFont typeface="Arial"/>
              <a:buChar char="•"/>
            </a:pPr>
            <a:endParaRPr lang="en-US" dirty="0">
              <a:latin typeface="Calibri"/>
              <a:ea typeface="Calibri"/>
              <a:cs typeface="Calibri"/>
            </a:endParaRPr>
          </a:p>
          <a:p>
            <a:pPr>
              <a:spcBef>
                <a:spcPts val="600"/>
              </a:spcBef>
              <a:buSzPct val="100000"/>
              <a:buFont typeface="Arial"/>
            </a:pPr>
            <a:endParaRPr lang="en-US" b="1" dirty="0">
              <a:latin typeface="Calibri"/>
              <a:ea typeface="Calibri"/>
              <a:cs typeface="Calibri"/>
            </a:endParaRPr>
          </a:p>
        </p:txBody>
      </p:sp>
      <p:sp>
        <p:nvSpPr>
          <p:cNvPr id="7" name="TextBox 6">
            <a:extLst>
              <a:ext uri="{FF2B5EF4-FFF2-40B4-BE49-F238E27FC236}">
                <a16:creationId xmlns:a16="http://schemas.microsoft.com/office/drawing/2014/main" id="{2D1F2969-9E3B-5E12-DC65-EA49E161EDCC}"/>
              </a:ext>
            </a:extLst>
          </p:cNvPr>
          <p:cNvSpPr txBox="1"/>
          <p:nvPr/>
        </p:nvSpPr>
        <p:spPr>
          <a:xfrm>
            <a:off x="7474744" y="235744"/>
            <a:ext cx="2743200" cy="201593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buFont typeface="Arial"/>
            </a:pPr>
            <a:r>
              <a:rPr lang="en-US" b="1" dirty="0">
                <a:latin typeface="Calibri"/>
                <a:ea typeface="Calibri"/>
                <a:cs typeface="Calibri"/>
              </a:rPr>
              <a:t>WHERE:</a:t>
            </a:r>
            <a:r>
              <a:rPr lang="en-US" dirty="0">
                <a:latin typeface="Calibri"/>
                <a:ea typeface="Calibri"/>
                <a:cs typeface="Calibri"/>
              </a:rPr>
              <a:t>​</a:t>
            </a:r>
          </a:p>
          <a:p>
            <a:pPr>
              <a:spcBef>
                <a:spcPts val="600"/>
              </a:spcBef>
              <a:buSzPct val="100000"/>
            </a:pPr>
            <a:r>
              <a:rPr lang="en-US" dirty="0">
                <a:latin typeface="Calibri"/>
                <a:ea typeface="Calibri"/>
                <a:cs typeface="Calibri"/>
              </a:rPr>
              <a:t>The </a:t>
            </a:r>
            <a:r>
              <a:rPr lang="en-US" b="1" dirty="0">
                <a:latin typeface="Calibri"/>
                <a:ea typeface="Calibri"/>
                <a:cs typeface="Calibri"/>
              </a:rPr>
              <a:t>WHERE</a:t>
            </a:r>
            <a:r>
              <a:rPr lang="en-US" dirty="0">
                <a:latin typeface="Calibri"/>
                <a:ea typeface="Calibri"/>
                <a:cs typeface="Calibri"/>
              </a:rPr>
              <a:t> clause is used to filter rows based on specific conditions or criteria. It is used to select a subset of rows that meet a specified condition.</a:t>
            </a:r>
          </a:p>
        </p:txBody>
      </p:sp>
      <p:pic>
        <p:nvPicPr>
          <p:cNvPr id="8" name="Graphic 7" descr="Checkbox Ticked with solid fill">
            <a:extLst>
              <a:ext uri="{FF2B5EF4-FFF2-40B4-BE49-F238E27FC236}">
                <a16:creationId xmlns:a16="http://schemas.microsoft.com/office/drawing/2014/main" id="{9A5AAD86-4709-2800-42C3-5F9E78A0BFB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2456" y="471487"/>
            <a:ext cx="914400" cy="914400"/>
          </a:xfrm>
          <a:prstGeom prst="rect">
            <a:avLst/>
          </a:prstGeom>
        </p:spPr>
      </p:pic>
      <p:pic>
        <p:nvPicPr>
          <p:cNvPr id="9" name="Graphic 8" descr="Checkbox Ticked with solid fill">
            <a:extLst>
              <a:ext uri="{FF2B5EF4-FFF2-40B4-BE49-F238E27FC236}">
                <a16:creationId xmlns:a16="http://schemas.microsoft.com/office/drawing/2014/main" id="{D878CF18-1542-5963-CCC2-5DA4646AFC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4112" y="471487"/>
            <a:ext cx="914400" cy="914400"/>
          </a:xfrm>
          <a:prstGeom prst="rect">
            <a:avLst/>
          </a:prstGeom>
        </p:spPr>
      </p:pic>
      <p:sp>
        <p:nvSpPr>
          <p:cNvPr id="10" name="TextBox 9">
            <a:extLst>
              <a:ext uri="{FF2B5EF4-FFF2-40B4-BE49-F238E27FC236}">
                <a16:creationId xmlns:a16="http://schemas.microsoft.com/office/drawing/2014/main" id="{2E1114E1-7659-F91B-40CC-46655AF3EEF7}"/>
              </a:ext>
            </a:extLst>
          </p:cNvPr>
          <p:cNvSpPr txBox="1"/>
          <p:nvPr/>
        </p:nvSpPr>
        <p:spPr>
          <a:xfrm>
            <a:off x="1735932" y="3069431"/>
            <a:ext cx="3731419" cy="264687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buFont typeface="Arial"/>
            </a:pPr>
            <a:r>
              <a:rPr lang="en-US" b="1" dirty="0">
                <a:latin typeface="Calibri"/>
                <a:ea typeface="Calibri"/>
                <a:cs typeface="Calibri"/>
              </a:rPr>
              <a:t>GROUP BY:</a:t>
            </a:r>
            <a:endParaRPr lang="en-US">
              <a:latin typeface="Calibri"/>
              <a:ea typeface="Calibri"/>
              <a:cs typeface="Calibri"/>
            </a:endParaRPr>
          </a:p>
          <a:p>
            <a:pPr>
              <a:spcBef>
                <a:spcPts val="600"/>
              </a:spcBef>
              <a:buSzPct val="100000"/>
              <a:buFont typeface="Arial"/>
              <a:buChar char="•"/>
            </a:pPr>
            <a:r>
              <a:rPr lang="en-US" dirty="0">
                <a:latin typeface="Calibri"/>
                <a:ea typeface="Calibri"/>
                <a:cs typeface="Calibri"/>
              </a:rPr>
              <a:t>GROUP BY is typically executed after the initial dataset has been selected. This means that you can use WHERE to filter rows before applying GROUP BY.</a:t>
            </a:r>
          </a:p>
          <a:p>
            <a:pPr>
              <a:spcBef>
                <a:spcPts val="600"/>
              </a:spcBef>
              <a:buSzPct val="100000"/>
              <a:buFont typeface="Arial"/>
              <a:buChar char="•"/>
            </a:pPr>
            <a:r>
              <a:rPr lang="en-US" dirty="0">
                <a:latin typeface="Calibri"/>
                <a:ea typeface="Calibri"/>
                <a:cs typeface="Calibri"/>
              </a:rPr>
              <a:t>You can use aggregate functions to perform calculations on the grouped data after rows are grouped based on the specified columns.</a:t>
            </a:r>
          </a:p>
        </p:txBody>
      </p:sp>
      <p:sp>
        <p:nvSpPr>
          <p:cNvPr id="12" name="Title 11">
            <a:extLst>
              <a:ext uri="{FF2B5EF4-FFF2-40B4-BE49-F238E27FC236}">
                <a16:creationId xmlns:a16="http://schemas.microsoft.com/office/drawing/2014/main" id="{D35C953D-C4C7-63DD-38A7-91EB2729B6AB}"/>
              </a:ext>
            </a:extLst>
          </p:cNvPr>
          <p:cNvSpPr>
            <a:spLocks noGrp="1"/>
          </p:cNvSpPr>
          <p:nvPr>
            <p:ph type="title"/>
          </p:nvPr>
        </p:nvSpPr>
        <p:spPr>
          <a:xfrm>
            <a:off x="561600" y="-32344"/>
            <a:ext cx="8239486" cy="454969"/>
          </a:xfrm>
        </p:spPr>
        <p:txBody>
          <a:bodyPr/>
          <a:lstStyle/>
          <a:p>
            <a:endParaRPr lang="en-GB"/>
          </a:p>
        </p:txBody>
      </p:sp>
      <p:sp>
        <p:nvSpPr>
          <p:cNvPr id="13" name="TextBox 12">
            <a:extLst>
              <a:ext uri="{FF2B5EF4-FFF2-40B4-BE49-F238E27FC236}">
                <a16:creationId xmlns:a16="http://schemas.microsoft.com/office/drawing/2014/main" id="{3938BFD5-6EDC-37E6-89E3-6847C2F8FCF2}"/>
              </a:ext>
            </a:extLst>
          </p:cNvPr>
          <p:cNvSpPr txBox="1"/>
          <p:nvPr/>
        </p:nvSpPr>
        <p:spPr>
          <a:xfrm>
            <a:off x="7474744" y="3069431"/>
            <a:ext cx="3731418"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buFont typeface="Arial"/>
            </a:pPr>
            <a:r>
              <a:rPr lang="en-US" b="1" dirty="0">
                <a:latin typeface="Calibri"/>
                <a:ea typeface="Calibri"/>
                <a:cs typeface="Calibri"/>
              </a:rPr>
              <a:t>WHERE:</a:t>
            </a:r>
            <a:r>
              <a:rPr lang="en-US" dirty="0">
                <a:latin typeface="Calibri"/>
                <a:ea typeface="Calibri"/>
                <a:cs typeface="Calibri"/>
              </a:rPr>
              <a:t>​</a:t>
            </a:r>
          </a:p>
          <a:p>
            <a:pPr marL="203200" indent="-203200">
              <a:spcBef>
                <a:spcPts val="600"/>
              </a:spcBef>
              <a:buSzPct val="100000"/>
              <a:buFont typeface="Arial"/>
              <a:buChar char="•"/>
            </a:pPr>
            <a:r>
              <a:rPr lang="en-US" dirty="0">
                <a:latin typeface="Calibri"/>
                <a:ea typeface="Calibri"/>
                <a:cs typeface="Calibri"/>
              </a:rPr>
              <a:t>WHERE is applied during the initial data retrieval process, which means that rows are filtered based on the specified conditions before any grouping or aggregation occurs.​</a:t>
            </a:r>
          </a:p>
          <a:p>
            <a:pPr marL="203200" indent="-203200">
              <a:spcBef>
                <a:spcPts val="600"/>
              </a:spcBef>
              <a:buSzPct val="100000"/>
              <a:buFont typeface="Arial"/>
              <a:buChar char="•"/>
            </a:pPr>
            <a:r>
              <a:rPr lang="en-US" dirty="0">
                <a:latin typeface="Calibri"/>
                <a:ea typeface="Calibri"/>
                <a:cs typeface="Calibri"/>
              </a:rPr>
              <a:t>After filtering with WHERE, you can then apply GROUP BY to the remaining rows if you wish to perform further aggregation and summarization.​</a:t>
            </a:r>
          </a:p>
        </p:txBody>
      </p:sp>
      <p:pic>
        <p:nvPicPr>
          <p:cNvPr id="15" name="Graphic 14" descr="Checkbox Ticked with solid fill">
            <a:extLst>
              <a:ext uri="{FF2B5EF4-FFF2-40B4-BE49-F238E27FC236}">
                <a16:creationId xmlns:a16="http://schemas.microsoft.com/office/drawing/2014/main" id="{9ADD874C-1807-9164-F992-63CC9EBDE45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2456" y="3852862"/>
            <a:ext cx="914400" cy="914400"/>
          </a:xfrm>
          <a:prstGeom prst="rect">
            <a:avLst/>
          </a:prstGeom>
        </p:spPr>
      </p:pic>
      <p:pic>
        <p:nvPicPr>
          <p:cNvPr id="16" name="Graphic 15" descr="Checkbox Ticked with solid fill">
            <a:extLst>
              <a:ext uri="{FF2B5EF4-FFF2-40B4-BE49-F238E27FC236}">
                <a16:creationId xmlns:a16="http://schemas.microsoft.com/office/drawing/2014/main" id="{5E5576E0-BA89-D39A-F9B6-C7A2E27B573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4112" y="3852862"/>
            <a:ext cx="914400" cy="914400"/>
          </a:xfrm>
          <a:prstGeom prst="rect">
            <a:avLst/>
          </a:prstGeom>
        </p:spPr>
      </p:pic>
    </p:spTree>
    <p:extLst>
      <p:ext uri="{BB962C8B-B14F-4D97-AF65-F5344CB8AC3E}">
        <p14:creationId xmlns:p14="http://schemas.microsoft.com/office/powerpoint/2010/main" val="1809247171"/>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Table 21">
            <a:extLst>
              <a:ext uri="{FF2B5EF4-FFF2-40B4-BE49-F238E27FC236}">
                <a16:creationId xmlns:a16="http://schemas.microsoft.com/office/drawing/2014/main" id="{69C5AA14-1F99-1E7C-336D-97109B113BC6}"/>
              </a:ext>
            </a:extLst>
          </p:cNvPr>
          <p:cNvGraphicFramePr>
            <a:graphicFrameLocks noGrp="1"/>
          </p:cNvGraphicFramePr>
          <p:nvPr>
            <p:extLst>
              <p:ext uri="{D42A27DB-BD31-4B8C-83A1-F6EECF244321}">
                <p14:modId xmlns:p14="http://schemas.microsoft.com/office/powerpoint/2010/main" val="642685467"/>
              </p:ext>
            </p:extLst>
          </p:nvPr>
        </p:nvGraphicFramePr>
        <p:xfrm>
          <a:off x="286910" y="609251"/>
          <a:ext cx="11541993" cy="1977427"/>
        </p:xfrm>
        <a:graphic>
          <a:graphicData uri="http://schemas.openxmlformats.org/drawingml/2006/table">
            <a:tbl>
              <a:tblPr firstRow="1" bandRow="1">
                <a:tableStyleId>{9DCAF9ED-07DC-4A11-8D7F-57B35C25682E}</a:tableStyleId>
              </a:tblPr>
              <a:tblGrid>
                <a:gridCol w="1328853">
                  <a:extLst>
                    <a:ext uri="{9D8B030D-6E8A-4147-A177-3AD203B41FA5}">
                      <a16:colId xmlns:a16="http://schemas.microsoft.com/office/drawing/2014/main" val="2659815281"/>
                    </a:ext>
                  </a:extLst>
                </a:gridCol>
                <a:gridCol w="4497658">
                  <a:extLst>
                    <a:ext uri="{9D8B030D-6E8A-4147-A177-3AD203B41FA5}">
                      <a16:colId xmlns:a16="http://schemas.microsoft.com/office/drawing/2014/main" val="127674807"/>
                    </a:ext>
                  </a:extLst>
                </a:gridCol>
                <a:gridCol w="5715482">
                  <a:extLst>
                    <a:ext uri="{9D8B030D-6E8A-4147-A177-3AD203B41FA5}">
                      <a16:colId xmlns:a16="http://schemas.microsoft.com/office/drawing/2014/main" val="1500320038"/>
                    </a:ext>
                  </a:extLst>
                </a:gridCol>
              </a:tblGrid>
              <a:tr h="472593">
                <a:tc>
                  <a:txBody>
                    <a:bodyPr/>
                    <a:lstStyle/>
                    <a:p>
                      <a:r>
                        <a:rPr lang="en-US" dirty="0"/>
                        <a:t>FUNCTION</a:t>
                      </a:r>
                    </a:p>
                  </a:txBody>
                  <a:tcPr/>
                </a:tc>
                <a:tc>
                  <a:txBody>
                    <a:bodyPr/>
                    <a:lstStyle/>
                    <a:p>
                      <a:r>
                        <a:rPr lang="en-US" dirty="0"/>
                        <a:t>DEFINITION</a:t>
                      </a:r>
                    </a:p>
                  </a:txBody>
                  <a:tcPr/>
                </a:tc>
                <a:tc>
                  <a:txBody>
                    <a:bodyPr/>
                    <a:lstStyle/>
                    <a:p>
                      <a:r>
                        <a:rPr lang="en-US" dirty="0"/>
                        <a:t>Syntax</a:t>
                      </a:r>
                    </a:p>
                  </a:txBody>
                  <a:tcPr/>
                </a:tc>
                <a:extLst>
                  <a:ext uri="{0D108BD9-81ED-4DB2-BD59-A6C34878D82A}">
                    <a16:rowId xmlns:a16="http://schemas.microsoft.com/office/drawing/2014/main" val="3085071066"/>
                  </a:ext>
                </a:extLst>
              </a:tr>
              <a:tr h="1504834">
                <a:tc>
                  <a:txBody>
                    <a:bodyPr/>
                    <a:lstStyle/>
                    <a:p>
                      <a:r>
                        <a:rPr lang="en-US" dirty="0"/>
                        <a:t>HAVING</a:t>
                      </a:r>
                    </a:p>
                  </a:txBody>
                  <a:tcPr/>
                </a:tc>
                <a:tc>
                  <a:txBody>
                    <a:bodyPr/>
                    <a:lstStyle/>
                    <a:p>
                      <a:endParaRPr lang="en-US" dirty="0"/>
                    </a:p>
                  </a:txBody>
                  <a:tcPr/>
                </a:tc>
                <a:tc>
                  <a:txBody>
                    <a:bodyPr/>
                    <a:lstStyle/>
                    <a:p>
                      <a:pPr lvl="0">
                        <a:buNone/>
                      </a:pPr>
                      <a:r>
                        <a:rPr lang="en-US" sz="1800" kern="1200" noProof="0">
                          <a:solidFill>
                            <a:schemeClr val="dk1"/>
                          </a:solidFill>
                          <a:latin typeface="+mn-lt"/>
                          <a:ea typeface="+mn-ea"/>
                          <a:cs typeface="+mn-cs"/>
                          <a:hlinkClick r:id="rId3">
                            <a:extLst>
                              <a:ext uri="{A12FA001-AC4F-418D-AE19-62706E023703}">
                                <ahyp:hlinkClr xmlns:ahyp="http://schemas.microsoft.com/office/drawing/2018/hyperlinkcolor" val="tx"/>
                              </a:ext>
                            </a:extLst>
                          </a:hlinkClick>
                        </a:rPr>
                        <a:t>SELECT </a:t>
                      </a:r>
                      <a:r>
                        <a:rPr lang="en-US" sz="1800" kern="1200" noProof="0">
                          <a:solidFill>
                            <a:schemeClr val="dk1"/>
                          </a:solidFill>
                          <a:latin typeface="+mn-lt"/>
                          <a:ea typeface="+mn-ea"/>
                          <a:cs typeface="+mn-cs"/>
                        </a:rPr>
                        <a:t>column1, </a:t>
                      </a:r>
                      <a:endParaRPr lang="en-US" sz="1800" kern="1200">
                        <a:solidFill>
                          <a:schemeClr val="dk1"/>
                        </a:solidFill>
                        <a:latin typeface="+mn-lt"/>
                        <a:ea typeface="+mn-ea"/>
                        <a:cs typeface="+mn-cs"/>
                      </a:endParaRPr>
                    </a:p>
                    <a:p>
                      <a:pPr lvl="0">
                        <a:buNone/>
                      </a:pPr>
                      <a:r>
                        <a:rPr lang="en-US" sz="1800" kern="1200" noProof="0">
                          <a:solidFill>
                            <a:schemeClr val="dk1"/>
                          </a:solidFill>
                          <a:latin typeface="+mn-lt"/>
                          <a:ea typeface="+mn-ea"/>
                          <a:cs typeface="+mn-cs"/>
                        </a:rPr>
                        <a:t>aggregate_function(column2) </a:t>
                      </a:r>
                      <a:endParaRPr lang="en-US" sz="1800" kern="1200">
                        <a:solidFill>
                          <a:schemeClr val="dk1"/>
                        </a:solidFill>
                        <a:latin typeface="+mn-lt"/>
                        <a:ea typeface="+mn-ea"/>
                        <a:cs typeface="+mn-cs"/>
                      </a:endParaRPr>
                    </a:p>
                    <a:p>
                      <a:pPr lvl="0">
                        <a:buNone/>
                      </a:pPr>
                      <a:r>
                        <a:rPr lang="en-US" sz="1800" kern="1200" noProof="0">
                          <a:solidFill>
                            <a:schemeClr val="dk1"/>
                          </a:solidFill>
                          <a:latin typeface="+mn-lt"/>
                          <a:ea typeface="+mn-ea"/>
                          <a:cs typeface="+mn-cs"/>
                          <a:hlinkClick r:id="rId4">
                            <a:extLst>
                              <a:ext uri="{A12FA001-AC4F-418D-AE19-62706E023703}">
                                <ahyp:hlinkClr xmlns:ahyp="http://schemas.microsoft.com/office/drawing/2018/hyperlinkcolor" val="tx"/>
                              </a:ext>
                            </a:extLst>
                          </a:hlinkClick>
                        </a:rPr>
                        <a:t>FROM</a:t>
                      </a:r>
                      <a:r>
                        <a:rPr lang="en-US" sz="1800" kern="1200" noProof="0">
                          <a:solidFill>
                            <a:schemeClr val="dk1"/>
                          </a:solidFill>
                          <a:latin typeface="+mn-lt"/>
                          <a:ea typeface="+mn-ea"/>
                          <a:cs typeface="+mn-cs"/>
                        </a:rPr>
                        <a:t> table_name </a:t>
                      </a:r>
                      <a:endParaRPr lang="en-US" sz="1800" kern="1200">
                        <a:solidFill>
                          <a:schemeClr val="dk1"/>
                        </a:solidFill>
                        <a:latin typeface="+mn-lt"/>
                        <a:ea typeface="+mn-ea"/>
                        <a:cs typeface="+mn-cs"/>
                      </a:endParaRPr>
                    </a:p>
                    <a:p>
                      <a:pPr lvl="0">
                        <a:buNone/>
                      </a:pPr>
                      <a:r>
                        <a:rPr lang="en-US" sz="1800" kern="1200" noProof="0">
                          <a:solidFill>
                            <a:schemeClr val="dk1"/>
                          </a:solidFill>
                          <a:latin typeface="+mn-lt"/>
                          <a:ea typeface="+mn-ea"/>
                          <a:cs typeface="+mn-cs"/>
                        </a:rPr>
                        <a:t>GROUP BY column1</a:t>
                      </a:r>
                      <a:endParaRPr lang="en-US" sz="1800" kern="1200">
                        <a:solidFill>
                          <a:schemeClr val="dk1"/>
                        </a:solidFill>
                        <a:latin typeface="+mn-lt"/>
                        <a:ea typeface="+mn-ea"/>
                        <a:cs typeface="+mn-cs"/>
                      </a:endParaRPr>
                    </a:p>
                    <a:p>
                      <a:pPr lvl="0">
                        <a:buNone/>
                      </a:pPr>
                      <a:r>
                        <a:rPr lang="en-US" sz="1800" kern="1200" noProof="0">
                          <a:solidFill>
                            <a:schemeClr val="dk1"/>
                          </a:solidFill>
                          <a:latin typeface="+mn-lt"/>
                          <a:ea typeface="+mn-ea"/>
                          <a:cs typeface="+mn-cs"/>
                        </a:rPr>
                        <a:t>HAVING </a:t>
                      </a:r>
                      <a:r>
                        <a:rPr lang="en-US" sz="1800" b="0" i="0" u="none" strike="noStrike" kern="1200" noProof="0">
                          <a:solidFill>
                            <a:srgbClr val="000000"/>
                          </a:solidFill>
                          <a:latin typeface="Calibri"/>
                        </a:rPr>
                        <a:t>aggregate_function(column2) condition </a:t>
                      </a:r>
                      <a:r>
                        <a:rPr lang="en-US" sz="1800" kern="1200" noProof="0">
                          <a:solidFill>
                            <a:schemeClr val="dk1"/>
                          </a:solidFill>
                          <a:latin typeface="+mn-lt"/>
                          <a:ea typeface="+mn-ea"/>
                          <a:cs typeface="+mn-cs"/>
                        </a:rPr>
                        <a:t> ;</a:t>
                      </a:r>
                      <a:endParaRPr lang="en-US" sz="1800" kern="1200">
                        <a:solidFill>
                          <a:schemeClr val="dk1"/>
                        </a:solidFill>
                        <a:latin typeface="+mn-lt"/>
                        <a:ea typeface="+mn-ea"/>
                        <a:cs typeface="+mn-cs"/>
                      </a:endParaRPr>
                    </a:p>
                  </a:txBody>
                  <a:tcPr/>
                </a:tc>
                <a:extLst>
                  <a:ext uri="{0D108BD9-81ED-4DB2-BD59-A6C34878D82A}">
                    <a16:rowId xmlns:a16="http://schemas.microsoft.com/office/drawing/2014/main" val="699504418"/>
                  </a:ext>
                </a:extLst>
              </a:tr>
            </a:tbl>
          </a:graphicData>
        </a:graphic>
      </p:graphicFrame>
      <p:sp>
        <p:nvSpPr>
          <p:cNvPr id="3" name="Title 2">
            <a:extLst>
              <a:ext uri="{FF2B5EF4-FFF2-40B4-BE49-F238E27FC236}">
                <a16:creationId xmlns:a16="http://schemas.microsoft.com/office/drawing/2014/main" id="{B8442509-7598-9C29-E924-82758BBC1B04}"/>
              </a:ext>
            </a:extLst>
          </p:cNvPr>
          <p:cNvSpPr>
            <a:spLocks noGrp="1"/>
          </p:cNvSpPr>
          <p:nvPr>
            <p:ph type="title"/>
          </p:nvPr>
        </p:nvSpPr>
        <p:spPr>
          <a:xfrm>
            <a:off x="291524" y="152278"/>
            <a:ext cx="8239486" cy="454969"/>
          </a:xfrm>
        </p:spPr>
        <p:txBody>
          <a:bodyPr/>
          <a:lstStyle/>
          <a:p>
            <a:r>
              <a:rPr lang="en-AU" b="1" dirty="0">
                <a:ea typeface="Calibri"/>
                <a:cs typeface="Calibri"/>
              </a:rPr>
              <a:t>GROUP BY with HAVING</a:t>
            </a:r>
            <a:endParaRPr lang="en-GB" dirty="0">
              <a:ea typeface="Calibri"/>
              <a:cs typeface="Calibri"/>
            </a:endParaRPr>
          </a:p>
          <a:p>
            <a:endParaRPr lang="en-GB" dirty="0">
              <a:ea typeface="Calibri"/>
            </a:endParaRPr>
          </a:p>
        </p:txBody>
      </p:sp>
      <p:sp>
        <p:nvSpPr>
          <p:cNvPr id="2" name="TextBox 1">
            <a:extLst>
              <a:ext uri="{FF2B5EF4-FFF2-40B4-BE49-F238E27FC236}">
                <a16:creationId xmlns:a16="http://schemas.microsoft.com/office/drawing/2014/main" id="{80708166-538A-D60E-43E5-8923CB1762C5}"/>
              </a:ext>
            </a:extLst>
          </p:cNvPr>
          <p:cNvSpPr txBox="1"/>
          <p:nvPr/>
        </p:nvSpPr>
        <p:spPr>
          <a:xfrm>
            <a:off x="287438" y="2390173"/>
            <a:ext cx="11501377"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buFont typeface="Arial"/>
            </a:pPr>
            <a:endParaRPr lang="en-US" dirty="0">
              <a:solidFill>
                <a:srgbClr val="666666"/>
              </a:solidFill>
              <a:latin typeface="Arial"/>
              <a:ea typeface="Calibri"/>
              <a:cs typeface="Arial"/>
            </a:endParaRPr>
          </a:p>
        </p:txBody>
      </p:sp>
      <p:sp>
        <p:nvSpPr>
          <p:cNvPr id="4" name="TextBox 3">
            <a:extLst>
              <a:ext uri="{FF2B5EF4-FFF2-40B4-BE49-F238E27FC236}">
                <a16:creationId xmlns:a16="http://schemas.microsoft.com/office/drawing/2014/main" id="{E9131C01-50C6-493A-5295-63014C6636A7}"/>
              </a:ext>
            </a:extLst>
          </p:cNvPr>
          <p:cNvSpPr txBox="1"/>
          <p:nvPr/>
        </p:nvSpPr>
        <p:spPr>
          <a:xfrm>
            <a:off x="306729" y="2534855"/>
            <a:ext cx="11501377" cy="272382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Font typeface="Arial"/>
            </a:pPr>
            <a:endParaRPr lang="en-US" dirty="0">
              <a:latin typeface="Calibri"/>
              <a:ea typeface="Calibri"/>
              <a:cs typeface="Arial"/>
            </a:endParaRPr>
          </a:p>
          <a:p>
            <a:pPr>
              <a:spcBef>
                <a:spcPts val="600"/>
              </a:spcBef>
              <a:buSzPct val="100000"/>
              <a:buAutoNum type="arabicPeriod"/>
            </a:pPr>
            <a:r>
              <a:rPr lang="en-US" b="1" dirty="0">
                <a:latin typeface="Calibri"/>
                <a:ea typeface="Calibri"/>
                <a:cs typeface="Arial"/>
              </a:rPr>
              <a:t>Filtering Groups:</a:t>
            </a:r>
            <a:r>
              <a:rPr lang="en-US" dirty="0">
                <a:latin typeface="Calibri"/>
                <a:ea typeface="Calibri"/>
                <a:cs typeface="Arial"/>
              </a:rPr>
              <a:t> The primary function of the </a:t>
            </a:r>
            <a:r>
              <a:rPr lang="en-US" b="1" dirty="0">
                <a:latin typeface="Calibri"/>
                <a:ea typeface="Calibri"/>
                <a:cs typeface="Arial"/>
              </a:rPr>
              <a:t>HAVING</a:t>
            </a:r>
            <a:r>
              <a:rPr lang="en-US" dirty="0">
                <a:latin typeface="Calibri"/>
                <a:ea typeface="Calibri"/>
                <a:cs typeface="Arial"/>
              </a:rPr>
              <a:t> clause is to filter groups of rows that meet certain criteria. It operates on the result set produced by the </a:t>
            </a:r>
            <a:r>
              <a:rPr lang="en-US" b="1" dirty="0">
                <a:latin typeface="Calibri"/>
                <a:ea typeface="Calibri"/>
                <a:cs typeface="Arial"/>
              </a:rPr>
              <a:t>GROUP BY</a:t>
            </a:r>
            <a:r>
              <a:rPr lang="en-US" dirty="0">
                <a:latin typeface="Calibri"/>
                <a:ea typeface="Calibri"/>
                <a:cs typeface="Arial"/>
              </a:rPr>
              <a:t> clause, allowing you to specify conditions that groups must satisfy to be included in the final result.</a:t>
            </a:r>
            <a:endParaRPr lang="en-US">
              <a:latin typeface="Calibri"/>
              <a:ea typeface="Calibri"/>
            </a:endParaRPr>
          </a:p>
          <a:p>
            <a:pPr>
              <a:spcBef>
                <a:spcPts val="600"/>
              </a:spcBef>
              <a:buSzPct val="100000"/>
              <a:buAutoNum type="arabicPeriod"/>
            </a:pPr>
            <a:r>
              <a:rPr lang="en-US" b="1" dirty="0">
                <a:latin typeface="Calibri"/>
                <a:ea typeface="Calibri"/>
                <a:cs typeface="Arial"/>
              </a:rPr>
              <a:t>Aggregate Functions:</a:t>
            </a:r>
            <a:r>
              <a:rPr lang="en-US" dirty="0">
                <a:latin typeface="Calibri"/>
                <a:ea typeface="Calibri"/>
                <a:cs typeface="Arial"/>
              </a:rPr>
              <a:t> The conditions specified in the </a:t>
            </a:r>
            <a:r>
              <a:rPr lang="en-US" b="1" dirty="0">
                <a:latin typeface="Calibri"/>
                <a:ea typeface="Calibri"/>
                <a:cs typeface="Arial"/>
              </a:rPr>
              <a:t>HAVING</a:t>
            </a:r>
            <a:r>
              <a:rPr lang="en-US" dirty="0">
                <a:latin typeface="Calibri"/>
                <a:ea typeface="Calibri"/>
                <a:cs typeface="Arial"/>
              </a:rPr>
              <a:t> clause often involve aggregate functions like </a:t>
            </a:r>
            <a:r>
              <a:rPr lang="en-US" b="1" dirty="0">
                <a:latin typeface="Calibri"/>
                <a:ea typeface="Calibri"/>
                <a:cs typeface="Arial"/>
              </a:rPr>
              <a:t>SUM</a:t>
            </a:r>
            <a:r>
              <a:rPr lang="en-US" dirty="0">
                <a:latin typeface="Calibri"/>
                <a:ea typeface="Calibri"/>
                <a:cs typeface="Arial"/>
              </a:rPr>
              <a:t>, </a:t>
            </a:r>
            <a:r>
              <a:rPr lang="en-US" b="1" dirty="0">
                <a:latin typeface="Calibri"/>
                <a:ea typeface="Calibri"/>
                <a:cs typeface="Arial"/>
              </a:rPr>
              <a:t>COUNT</a:t>
            </a:r>
            <a:r>
              <a:rPr lang="en-US" dirty="0">
                <a:latin typeface="Calibri"/>
                <a:ea typeface="Calibri"/>
                <a:cs typeface="Arial"/>
              </a:rPr>
              <a:t>, </a:t>
            </a:r>
            <a:r>
              <a:rPr lang="en-US" b="1" dirty="0">
                <a:latin typeface="Calibri"/>
                <a:ea typeface="Calibri"/>
                <a:cs typeface="Arial"/>
              </a:rPr>
              <a:t>AVG</a:t>
            </a:r>
            <a:r>
              <a:rPr lang="en-US" dirty="0">
                <a:latin typeface="Calibri"/>
                <a:ea typeface="Calibri"/>
                <a:cs typeface="Arial"/>
              </a:rPr>
              <a:t>, </a:t>
            </a:r>
            <a:r>
              <a:rPr lang="en-US" b="1" dirty="0">
                <a:latin typeface="Calibri"/>
                <a:ea typeface="Calibri"/>
                <a:cs typeface="Arial"/>
              </a:rPr>
              <a:t>MAX</a:t>
            </a:r>
            <a:r>
              <a:rPr lang="en-US" dirty="0">
                <a:latin typeface="Calibri"/>
                <a:ea typeface="Calibri"/>
                <a:cs typeface="Arial"/>
              </a:rPr>
              <a:t>, or </a:t>
            </a:r>
            <a:r>
              <a:rPr lang="en-US" b="1" dirty="0">
                <a:latin typeface="Calibri"/>
                <a:ea typeface="Calibri"/>
                <a:cs typeface="Arial"/>
              </a:rPr>
              <a:t>MIN</a:t>
            </a:r>
            <a:r>
              <a:rPr lang="en-US" dirty="0">
                <a:latin typeface="Calibri"/>
                <a:ea typeface="Calibri"/>
                <a:cs typeface="Arial"/>
              </a:rPr>
              <a:t>. These functions are used to calculate summary statistics for each group, and you can apply conditions based on these calculated values.</a:t>
            </a:r>
            <a:endParaRPr lang="en-US">
              <a:latin typeface="Calibri"/>
              <a:ea typeface="Calibri"/>
            </a:endParaRPr>
          </a:p>
          <a:p>
            <a:pPr>
              <a:spcBef>
                <a:spcPts val="600"/>
              </a:spcBef>
              <a:buSzPct val="100000"/>
              <a:buAutoNum type="arabicPeriod"/>
            </a:pPr>
            <a:r>
              <a:rPr lang="en-US" b="1" dirty="0">
                <a:latin typeface="Calibri"/>
                <a:ea typeface="Calibri"/>
                <a:cs typeface="Arial"/>
              </a:rPr>
              <a:t>Group-Level Filtering:</a:t>
            </a:r>
            <a:r>
              <a:rPr lang="en-US" dirty="0">
                <a:latin typeface="Calibri"/>
                <a:ea typeface="Calibri"/>
                <a:cs typeface="Arial"/>
              </a:rPr>
              <a:t> Unlike the </a:t>
            </a:r>
            <a:r>
              <a:rPr lang="en-US" b="1" dirty="0">
                <a:latin typeface="Calibri"/>
                <a:ea typeface="Calibri"/>
                <a:cs typeface="Arial"/>
              </a:rPr>
              <a:t>WHERE</a:t>
            </a:r>
            <a:r>
              <a:rPr lang="en-US" dirty="0">
                <a:latin typeface="Calibri"/>
                <a:ea typeface="Calibri"/>
                <a:cs typeface="Arial"/>
              </a:rPr>
              <a:t> clause, which filters individual rows, the </a:t>
            </a:r>
            <a:r>
              <a:rPr lang="en-US" b="1" dirty="0">
                <a:latin typeface="Calibri"/>
                <a:ea typeface="Calibri"/>
                <a:cs typeface="Arial"/>
              </a:rPr>
              <a:t>HAVING</a:t>
            </a:r>
            <a:r>
              <a:rPr lang="en-US" dirty="0">
                <a:latin typeface="Calibri"/>
                <a:ea typeface="Calibri"/>
                <a:cs typeface="Arial"/>
              </a:rPr>
              <a:t> clause applies filter conditions at the group level. This means it filters out entire groups of rows that do not meet the specified conditions.</a:t>
            </a:r>
            <a:endParaRPr lang="en-US">
              <a:latin typeface="Calibri"/>
              <a:ea typeface="Calibri"/>
            </a:endParaRPr>
          </a:p>
        </p:txBody>
      </p:sp>
    </p:spTree>
    <p:extLst>
      <p:ext uri="{BB962C8B-B14F-4D97-AF65-F5344CB8AC3E}">
        <p14:creationId xmlns:p14="http://schemas.microsoft.com/office/powerpoint/2010/main" val="2540355635"/>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A4CE4B-A148-5A2B-1347-254E69B4638A}"/>
              </a:ext>
            </a:extLst>
          </p:cNvPr>
          <p:cNvSpPr>
            <a:spLocks noGrp="1"/>
          </p:cNvSpPr>
          <p:nvPr>
            <p:ph type="title"/>
          </p:nvPr>
        </p:nvSpPr>
        <p:spPr>
          <a:xfrm>
            <a:off x="1217499" y="460937"/>
            <a:ext cx="2905487" cy="454969"/>
          </a:xfrm>
        </p:spPr>
        <p:txBody>
          <a:bodyPr/>
          <a:lstStyle/>
          <a:p>
            <a:r>
              <a:rPr lang="en-GB" b="1" dirty="0">
                <a:cs typeface="Calibri"/>
              </a:rPr>
              <a:t>GROUP BY with WHERE</a:t>
            </a:r>
            <a:endParaRPr lang="en-US" dirty="0"/>
          </a:p>
        </p:txBody>
      </p:sp>
      <p:sp>
        <p:nvSpPr>
          <p:cNvPr id="7" name="Text Placeholder 2">
            <a:extLst>
              <a:ext uri="{FF2B5EF4-FFF2-40B4-BE49-F238E27FC236}">
                <a16:creationId xmlns:a16="http://schemas.microsoft.com/office/drawing/2014/main" id="{8F4F114A-7FC4-CC48-E50C-060AC8C5111A}"/>
              </a:ext>
            </a:extLst>
          </p:cNvPr>
          <p:cNvSpPr txBox="1">
            <a:spLocks/>
          </p:cNvSpPr>
          <p:nvPr/>
        </p:nvSpPr>
        <p:spPr>
          <a:xfrm>
            <a:off x="561600" y="1189701"/>
            <a:ext cx="8239489" cy="4873642"/>
          </a:xfrm>
          <a:prstGeom prst="rect">
            <a:avLst/>
          </a:prstGeom>
        </p:spPr>
        <p:txBody>
          <a:bodyPr lIns="91440" tIns="45720" rIns="91440" bIns="45720" anchor="t"/>
          <a:lstStyle>
            <a:lvl1pPr marL="0" indent="0" algn="l" defTabSz="914400" rtl="0" eaLnBrk="1" latinLnBrk="0" hangingPunct="1">
              <a:spcBef>
                <a:spcPts val="0"/>
              </a:spcBef>
              <a:spcAft>
                <a:spcPts val="600"/>
              </a:spcAft>
              <a:buSzPct val="100000"/>
              <a:buFontTx/>
              <a:buNone/>
              <a:defRPr sz="12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342900" indent="-342900">
              <a:lnSpc>
                <a:spcPct val="150000"/>
              </a:lnSpc>
              <a:buFont typeface="+mj-lt"/>
              <a:buAutoNum type="arabicPeriod"/>
            </a:pPr>
            <a:endParaRPr lang="en-AU" sz="1800" dirty="0"/>
          </a:p>
          <a:p>
            <a:pPr marL="342900" indent="-342900">
              <a:lnSpc>
                <a:spcPct val="150000"/>
              </a:lnSpc>
              <a:buFont typeface="+mj-lt"/>
              <a:buAutoNum type="arabicPeriod"/>
            </a:pPr>
            <a:endParaRPr lang="en-AU" sz="1800" dirty="0"/>
          </a:p>
        </p:txBody>
      </p:sp>
      <p:sp>
        <p:nvSpPr>
          <p:cNvPr id="9" name="Text Placeholder 2">
            <a:extLst>
              <a:ext uri="{FF2B5EF4-FFF2-40B4-BE49-F238E27FC236}">
                <a16:creationId xmlns:a16="http://schemas.microsoft.com/office/drawing/2014/main" id="{CFC4A8FB-D21E-9E52-6F47-F79F0628390E}"/>
              </a:ext>
            </a:extLst>
          </p:cNvPr>
          <p:cNvSpPr txBox="1">
            <a:spLocks/>
          </p:cNvSpPr>
          <p:nvPr/>
        </p:nvSpPr>
        <p:spPr>
          <a:xfrm>
            <a:off x="565317" y="1054028"/>
            <a:ext cx="4767084" cy="2113715"/>
          </a:xfrm>
          <a:prstGeom prst="rect">
            <a:avLst/>
          </a:prstGeom>
        </p:spPr>
        <p:txBody>
          <a:bodyPr lIns="91440" tIns="45720" rIns="91440" bIns="45720" anchor="t"/>
          <a:lstStyle>
            <a:lvl1pPr marL="0" indent="0" algn="l" defTabSz="914400" rtl="0" eaLnBrk="1" latinLnBrk="0" hangingPunct="1">
              <a:spcBef>
                <a:spcPts val="0"/>
              </a:spcBef>
              <a:spcAft>
                <a:spcPts val="600"/>
              </a:spcAft>
              <a:buSzPct val="100000"/>
              <a:buFontTx/>
              <a:buNone/>
              <a:defRPr sz="12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171450" indent="-171450">
              <a:lnSpc>
                <a:spcPct val="150000"/>
              </a:lnSpc>
              <a:buFont typeface="Arial"/>
              <a:buChar char="•"/>
            </a:pPr>
            <a:r>
              <a:rPr lang="en-AU" sz="1800" dirty="0">
                <a:cs typeface="Arial"/>
              </a:rPr>
              <a:t>The </a:t>
            </a:r>
            <a:r>
              <a:rPr lang="en-AU" sz="1800" b="1" dirty="0">
                <a:cs typeface="Arial"/>
              </a:rPr>
              <a:t>WHERE</a:t>
            </a:r>
            <a:r>
              <a:rPr lang="en-AU" sz="1800" dirty="0">
                <a:cs typeface="Arial"/>
              </a:rPr>
              <a:t> clause is used to filter individual rows before they are grouped.</a:t>
            </a:r>
            <a:endParaRPr lang="en-US" sz="1800">
              <a:ea typeface="Calibri"/>
            </a:endParaRPr>
          </a:p>
          <a:p>
            <a:pPr marL="171450" indent="-171450">
              <a:lnSpc>
                <a:spcPct val="150000"/>
              </a:lnSpc>
              <a:buFont typeface="Arial"/>
              <a:buChar char="•"/>
            </a:pPr>
            <a:endParaRPr lang="en-AU" sz="1800" dirty="0">
              <a:cs typeface="Arial"/>
            </a:endParaRPr>
          </a:p>
          <a:p>
            <a:pPr marL="171450" indent="-171450">
              <a:lnSpc>
                <a:spcPct val="150000"/>
              </a:lnSpc>
              <a:buFont typeface="Arial"/>
              <a:buChar char="•"/>
            </a:pPr>
            <a:r>
              <a:rPr lang="en-AU" sz="1800" dirty="0">
                <a:cs typeface="Arial"/>
              </a:rPr>
              <a:t> It operates on the original dataset and is primarily used for row-level filtering. </a:t>
            </a:r>
            <a:endParaRPr lang="en-AU" sz="1800">
              <a:ea typeface="Calibri"/>
              <a:cs typeface="Arial"/>
            </a:endParaRPr>
          </a:p>
          <a:p>
            <a:pPr marL="171450" indent="-171450">
              <a:lnSpc>
                <a:spcPct val="150000"/>
              </a:lnSpc>
              <a:buFont typeface="Arial"/>
              <a:buChar char="•"/>
            </a:pPr>
            <a:endParaRPr lang="en-AU" sz="1800" dirty="0">
              <a:cs typeface="Arial"/>
            </a:endParaRPr>
          </a:p>
          <a:p>
            <a:pPr marL="171450" indent="-171450">
              <a:lnSpc>
                <a:spcPct val="150000"/>
              </a:lnSpc>
              <a:buFont typeface="Arial"/>
              <a:buChar char="•"/>
            </a:pPr>
            <a:r>
              <a:rPr lang="en-AU" sz="1800" b="1" dirty="0">
                <a:cs typeface="Arial"/>
              </a:rPr>
              <a:t>Use Case: </a:t>
            </a:r>
            <a:r>
              <a:rPr lang="en-AU" sz="1800" dirty="0">
                <a:cs typeface="Arial"/>
              </a:rPr>
              <a:t>We can use </a:t>
            </a:r>
            <a:r>
              <a:rPr lang="en-AU" sz="1800" b="1" dirty="0">
                <a:cs typeface="Arial"/>
              </a:rPr>
              <a:t>WHERE</a:t>
            </a:r>
            <a:r>
              <a:rPr lang="en-AU" sz="1800" dirty="0">
                <a:cs typeface="Arial"/>
              </a:rPr>
              <a:t> to filter out orders that occurred before a specific date or products with prices below a certain threshold.</a:t>
            </a:r>
            <a:endParaRPr lang="en-US" sz="1800">
              <a:ea typeface="Calibri"/>
            </a:endParaRPr>
          </a:p>
          <a:p>
            <a:pPr marL="342900" indent="-342900">
              <a:lnSpc>
                <a:spcPct val="150000"/>
              </a:lnSpc>
              <a:buFont typeface="+mj-lt"/>
              <a:buAutoNum type="arabicPeriod"/>
            </a:pPr>
            <a:endParaRPr lang="en-AU" sz="1800" dirty="0">
              <a:ea typeface="Calibri"/>
            </a:endParaRPr>
          </a:p>
        </p:txBody>
      </p:sp>
      <p:sp>
        <p:nvSpPr>
          <p:cNvPr id="6" name="Text Placeholder 2">
            <a:extLst>
              <a:ext uri="{FF2B5EF4-FFF2-40B4-BE49-F238E27FC236}">
                <a16:creationId xmlns:a16="http://schemas.microsoft.com/office/drawing/2014/main" id="{B2346605-1418-FA7A-2089-7C83224249FE}"/>
              </a:ext>
            </a:extLst>
          </p:cNvPr>
          <p:cNvSpPr txBox="1">
            <a:spLocks/>
          </p:cNvSpPr>
          <p:nvPr/>
        </p:nvSpPr>
        <p:spPr>
          <a:xfrm>
            <a:off x="5951544" y="1110607"/>
            <a:ext cx="2973008" cy="4854351"/>
          </a:xfrm>
          <a:prstGeom prst="rect">
            <a:avLst/>
          </a:prstGeom>
        </p:spPr>
        <p:txBody>
          <a:bodyPr lIns="91440" tIns="45720" rIns="91440" bIns="45720" anchor="t"/>
          <a:lstStyle>
            <a:lvl1pPr marL="0" indent="0" algn="l" defTabSz="914400" rtl="0" eaLnBrk="1" latinLnBrk="0" hangingPunct="1">
              <a:spcBef>
                <a:spcPts val="0"/>
              </a:spcBef>
              <a:spcAft>
                <a:spcPts val="600"/>
              </a:spcAft>
              <a:buSzPct val="100000"/>
              <a:buFontTx/>
              <a:buNone/>
              <a:defRPr sz="12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342900" indent="-342900">
              <a:lnSpc>
                <a:spcPct val="150000"/>
              </a:lnSpc>
              <a:buFont typeface="+mj-lt"/>
              <a:buAutoNum type="arabicPeriod"/>
            </a:pPr>
            <a:endParaRPr lang="en-AU" sz="1800" dirty="0"/>
          </a:p>
          <a:p>
            <a:pPr marL="342900" indent="-342900">
              <a:lnSpc>
                <a:spcPct val="150000"/>
              </a:lnSpc>
              <a:buFont typeface="+mj-lt"/>
              <a:buAutoNum type="arabicPeriod"/>
            </a:pPr>
            <a:endParaRPr lang="en-AU" sz="1800" dirty="0"/>
          </a:p>
        </p:txBody>
      </p:sp>
      <p:sp>
        <p:nvSpPr>
          <p:cNvPr id="12" name="Title 4">
            <a:extLst>
              <a:ext uri="{FF2B5EF4-FFF2-40B4-BE49-F238E27FC236}">
                <a16:creationId xmlns:a16="http://schemas.microsoft.com/office/drawing/2014/main" id="{AB91BB62-6775-55EE-0D56-8E37161E199E}"/>
              </a:ext>
            </a:extLst>
          </p:cNvPr>
          <p:cNvSpPr txBox="1">
            <a:spLocks/>
          </p:cNvSpPr>
          <p:nvPr/>
        </p:nvSpPr>
        <p:spPr bwMode="gray">
          <a:xfrm>
            <a:off x="5966415" y="3488467"/>
            <a:ext cx="2973005" cy="454969"/>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endParaRPr lang="en-GB" b="1" dirty="0">
              <a:ea typeface="Calibri"/>
              <a:cs typeface="Calibri"/>
            </a:endParaRPr>
          </a:p>
        </p:txBody>
      </p:sp>
      <p:sp>
        <p:nvSpPr>
          <p:cNvPr id="14" name="Text Placeholder 2">
            <a:extLst>
              <a:ext uri="{FF2B5EF4-FFF2-40B4-BE49-F238E27FC236}">
                <a16:creationId xmlns:a16="http://schemas.microsoft.com/office/drawing/2014/main" id="{F11E3BCF-7BBB-0191-E8D2-472136CB7B3E}"/>
              </a:ext>
            </a:extLst>
          </p:cNvPr>
          <p:cNvSpPr txBox="1">
            <a:spLocks/>
          </p:cNvSpPr>
          <p:nvPr/>
        </p:nvSpPr>
        <p:spPr>
          <a:xfrm>
            <a:off x="6269918" y="1051570"/>
            <a:ext cx="5307235" cy="2104070"/>
          </a:xfrm>
          <a:prstGeom prst="rect">
            <a:avLst/>
          </a:prstGeom>
        </p:spPr>
        <p:txBody>
          <a:bodyPr lIns="91440" tIns="45720" rIns="91440" bIns="45720" anchor="t"/>
          <a:lstStyle>
            <a:lvl1pPr marL="0" indent="0" algn="l" defTabSz="914400" rtl="0" eaLnBrk="1" latinLnBrk="0" hangingPunct="1">
              <a:spcBef>
                <a:spcPts val="0"/>
              </a:spcBef>
              <a:spcAft>
                <a:spcPts val="600"/>
              </a:spcAft>
              <a:buSzPct val="100000"/>
              <a:buFontTx/>
              <a:buNone/>
              <a:defRPr sz="12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171450" indent="-171450">
              <a:lnSpc>
                <a:spcPct val="150000"/>
              </a:lnSpc>
              <a:buFont typeface="Arial"/>
              <a:buChar char="•"/>
            </a:pPr>
            <a:r>
              <a:rPr lang="en-AU" sz="1800" dirty="0">
                <a:cs typeface="Arial"/>
              </a:rPr>
              <a:t>The HAVING clause is used to filter groups of rows after they have been grouped using GROUP BY. </a:t>
            </a:r>
            <a:endParaRPr lang="en-US">
              <a:ea typeface="Calibri"/>
            </a:endParaRPr>
          </a:p>
          <a:p>
            <a:pPr marL="171450" indent="-171450">
              <a:lnSpc>
                <a:spcPct val="150000"/>
              </a:lnSpc>
              <a:buFont typeface="Arial"/>
              <a:buChar char="•"/>
            </a:pPr>
            <a:endParaRPr lang="en-AU" sz="1800" dirty="0">
              <a:cs typeface="Arial"/>
            </a:endParaRPr>
          </a:p>
          <a:p>
            <a:pPr marL="171450" indent="-171450">
              <a:lnSpc>
                <a:spcPct val="150000"/>
              </a:lnSpc>
              <a:buFont typeface="Arial"/>
              <a:buChar char="•"/>
            </a:pPr>
            <a:r>
              <a:rPr lang="en-AU" sz="1800" dirty="0">
                <a:cs typeface="Arial"/>
              </a:rPr>
              <a:t>It operates on the result set produced by the grouping operation and is specifically designed for filtering based on aggregate values. </a:t>
            </a:r>
            <a:endParaRPr lang="en-AU" sz="1800">
              <a:ea typeface="Calibri"/>
              <a:cs typeface="Arial"/>
            </a:endParaRPr>
          </a:p>
          <a:p>
            <a:pPr marL="171450" indent="-171450">
              <a:lnSpc>
                <a:spcPct val="150000"/>
              </a:lnSpc>
              <a:buFont typeface="Arial"/>
              <a:buChar char="•"/>
            </a:pPr>
            <a:endParaRPr lang="en-AU" sz="1800" dirty="0">
              <a:cs typeface="Arial"/>
            </a:endParaRPr>
          </a:p>
          <a:p>
            <a:pPr marL="171450" indent="-171450">
              <a:lnSpc>
                <a:spcPct val="150000"/>
              </a:lnSpc>
              <a:buFont typeface="Arial"/>
              <a:buChar char="•"/>
            </a:pPr>
            <a:r>
              <a:rPr lang="en-AU" sz="1800" dirty="0">
                <a:cs typeface="Arial"/>
              </a:rPr>
              <a:t>Use Case: We can use </a:t>
            </a:r>
            <a:r>
              <a:rPr lang="en-AU" sz="1800" b="1" dirty="0">
                <a:cs typeface="Arial"/>
              </a:rPr>
              <a:t>HAVING</a:t>
            </a:r>
            <a:r>
              <a:rPr lang="en-AU" sz="1800" dirty="0">
                <a:cs typeface="Arial"/>
              </a:rPr>
              <a:t> to filter out customer segments with a certain total order count or product categories with a minimum total sales value.</a:t>
            </a:r>
            <a:endParaRPr lang="en-AU" sz="1800">
              <a:ea typeface="Calibri"/>
              <a:cs typeface="Arial"/>
            </a:endParaRPr>
          </a:p>
        </p:txBody>
      </p:sp>
      <p:sp>
        <p:nvSpPr>
          <p:cNvPr id="16" name="Title 5">
            <a:extLst>
              <a:ext uri="{FF2B5EF4-FFF2-40B4-BE49-F238E27FC236}">
                <a16:creationId xmlns:a16="http://schemas.microsoft.com/office/drawing/2014/main" id="{58103458-CD1E-8ADB-BDE2-8069F8CE82F1}"/>
              </a:ext>
            </a:extLst>
          </p:cNvPr>
          <p:cNvSpPr txBox="1">
            <a:spLocks/>
          </p:cNvSpPr>
          <p:nvPr/>
        </p:nvSpPr>
        <p:spPr bwMode="gray">
          <a:xfrm>
            <a:off x="7244051" y="459008"/>
            <a:ext cx="2973005" cy="454969"/>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en-GB" b="1" dirty="0">
                <a:ea typeface="Calibri"/>
                <a:cs typeface="Calibri"/>
              </a:rPr>
              <a:t>GROUP BY with HAVING</a:t>
            </a:r>
            <a:endParaRPr lang="en-US" dirty="0"/>
          </a:p>
        </p:txBody>
      </p:sp>
    </p:spTree>
    <p:extLst>
      <p:ext uri="{BB962C8B-B14F-4D97-AF65-F5344CB8AC3E}">
        <p14:creationId xmlns:p14="http://schemas.microsoft.com/office/powerpoint/2010/main" val="269188448"/>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A4CE4B-A148-5A2B-1347-254E69B4638A}"/>
              </a:ext>
            </a:extLst>
          </p:cNvPr>
          <p:cNvSpPr>
            <a:spLocks noGrp="1"/>
          </p:cNvSpPr>
          <p:nvPr>
            <p:ph type="title"/>
          </p:nvPr>
        </p:nvSpPr>
        <p:spPr>
          <a:xfrm>
            <a:off x="1439347" y="432000"/>
            <a:ext cx="2924778" cy="445324"/>
          </a:xfrm>
        </p:spPr>
        <p:txBody>
          <a:bodyPr/>
          <a:lstStyle/>
          <a:p>
            <a:r>
              <a:rPr lang="en-GB" b="1" dirty="0">
                <a:cs typeface="Calibri"/>
              </a:rPr>
              <a:t>GROUP BY with WHERE</a:t>
            </a:r>
            <a:endParaRPr lang="en-US" dirty="0"/>
          </a:p>
        </p:txBody>
      </p:sp>
      <p:sp>
        <p:nvSpPr>
          <p:cNvPr id="7" name="Text Placeholder 2">
            <a:extLst>
              <a:ext uri="{FF2B5EF4-FFF2-40B4-BE49-F238E27FC236}">
                <a16:creationId xmlns:a16="http://schemas.microsoft.com/office/drawing/2014/main" id="{8F4F114A-7FC4-CC48-E50C-060AC8C5111A}"/>
              </a:ext>
            </a:extLst>
          </p:cNvPr>
          <p:cNvSpPr txBox="1">
            <a:spLocks/>
          </p:cNvSpPr>
          <p:nvPr/>
        </p:nvSpPr>
        <p:spPr>
          <a:xfrm>
            <a:off x="561600" y="1189701"/>
            <a:ext cx="8239489" cy="4873642"/>
          </a:xfrm>
          <a:prstGeom prst="rect">
            <a:avLst/>
          </a:prstGeom>
        </p:spPr>
        <p:txBody>
          <a:bodyPr lIns="91440" tIns="45720" rIns="91440" bIns="45720" anchor="t"/>
          <a:lstStyle>
            <a:lvl1pPr marL="0" indent="0" algn="l" defTabSz="914400" rtl="0" eaLnBrk="1" latinLnBrk="0" hangingPunct="1">
              <a:spcBef>
                <a:spcPts val="0"/>
              </a:spcBef>
              <a:spcAft>
                <a:spcPts val="600"/>
              </a:spcAft>
              <a:buSzPct val="100000"/>
              <a:buFontTx/>
              <a:buNone/>
              <a:defRPr sz="12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342900" indent="-342900">
              <a:lnSpc>
                <a:spcPct val="150000"/>
              </a:lnSpc>
              <a:buFont typeface="+mj-lt"/>
              <a:buAutoNum type="arabicPeriod"/>
            </a:pPr>
            <a:endParaRPr lang="en-AU" sz="1800" dirty="0"/>
          </a:p>
          <a:p>
            <a:pPr marL="342900" indent="-342900">
              <a:lnSpc>
                <a:spcPct val="150000"/>
              </a:lnSpc>
              <a:buFont typeface="+mj-lt"/>
              <a:buAutoNum type="arabicPeriod"/>
            </a:pPr>
            <a:endParaRPr lang="en-AU" sz="1800" dirty="0"/>
          </a:p>
        </p:txBody>
      </p:sp>
      <p:sp>
        <p:nvSpPr>
          <p:cNvPr id="3" name="Text Placeholder 2">
            <a:extLst>
              <a:ext uri="{FF2B5EF4-FFF2-40B4-BE49-F238E27FC236}">
                <a16:creationId xmlns:a16="http://schemas.microsoft.com/office/drawing/2014/main" id="{079CDCCD-93C8-26BB-58A0-66595F31A022}"/>
              </a:ext>
            </a:extLst>
          </p:cNvPr>
          <p:cNvSpPr txBox="1">
            <a:spLocks/>
          </p:cNvSpPr>
          <p:nvPr/>
        </p:nvSpPr>
        <p:spPr>
          <a:xfrm>
            <a:off x="559388" y="880167"/>
            <a:ext cx="4767084" cy="2113715"/>
          </a:xfrm>
          <a:prstGeom prst="rect">
            <a:avLst/>
          </a:prstGeom>
        </p:spPr>
        <p:txBody>
          <a:bodyPr lIns="91440" tIns="45720" rIns="91440" bIns="45720" anchor="t"/>
          <a:lstStyle>
            <a:lvl1pPr marL="0" indent="0" algn="l" defTabSz="914400" rtl="0" eaLnBrk="1" latinLnBrk="0" hangingPunct="1">
              <a:spcBef>
                <a:spcPts val="0"/>
              </a:spcBef>
              <a:spcAft>
                <a:spcPts val="600"/>
              </a:spcAft>
              <a:buSzPct val="100000"/>
              <a:buFontTx/>
              <a:buNone/>
              <a:defRPr sz="12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342900" indent="-342900">
              <a:lnSpc>
                <a:spcPct val="150000"/>
              </a:lnSpc>
              <a:buAutoNum type="arabicPeriod"/>
            </a:pPr>
            <a:r>
              <a:rPr lang="en-AU" sz="1800" dirty="0">
                <a:ea typeface="+mn-lt"/>
                <a:cs typeface="+mn-lt"/>
              </a:rPr>
              <a:t>SELECT </a:t>
            </a:r>
            <a:r>
              <a:rPr lang="en-AU" sz="1800" err="1">
                <a:ea typeface="+mn-lt"/>
                <a:cs typeface="+mn-lt"/>
              </a:rPr>
              <a:t>customer_id</a:t>
            </a:r>
            <a:r>
              <a:rPr lang="en-AU" sz="1800" dirty="0">
                <a:ea typeface="+mn-lt"/>
                <a:cs typeface="+mn-lt"/>
              </a:rPr>
              <a:t>, SUM(amount) FROM payment WHERE </a:t>
            </a:r>
            <a:r>
              <a:rPr lang="en-AU" sz="1800" err="1">
                <a:ea typeface="+mn-lt"/>
                <a:cs typeface="+mn-lt"/>
              </a:rPr>
              <a:t>customer_id</a:t>
            </a:r>
            <a:r>
              <a:rPr lang="en-AU" sz="1800" dirty="0">
                <a:ea typeface="+mn-lt"/>
                <a:cs typeface="+mn-lt"/>
              </a:rPr>
              <a:t> &gt;3 GROUP BY </a:t>
            </a:r>
            <a:r>
              <a:rPr lang="en-AU" sz="1800" err="1">
                <a:ea typeface="+mn-lt"/>
                <a:cs typeface="+mn-lt"/>
              </a:rPr>
              <a:t>customer_id</a:t>
            </a:r>
            <a:r>
              <a:rPr lang="en-AU" sz="1800" dirty="0">
                <a:ea typeface="+mn-lt"/>
                <a:cs typeface="+mn-lt"/>
              </a:rPr>
              <a:t>;</a:t>
            </a:r>
            <a:endParaRPr lang="en-US">
              <a:ea typeface="+mn-lt"/>
            </a:endParaRPr>
          </a:p>
          <a:p>
            <a:pPr marL="342900" indent="-342900">
              <a:lnSpc>
                <a:spcPct val="150000"/>
              </a:lnSpc>
              <a:buAutoNum type="arabicPeriod"/>
            </a:pPr>
            <a:endParaRPr lang="en-AU" sz="1800" dirty="0">
              <a:ea typeface="+mn-lt"/>
              <a:cs typeface="+mn-lt"/>
            </a:endParaRPr>
          </a:p>
          <a:p>
            <a:pPr marL="342900" indent="-342900">
              <a:lnSpc>
                <a:spcPct val="150000"/>
              </a:lnSpc>
              <a:buAutoNum type="arabicPeriod"/>
            </a:pPr>
            <a:endParaRPr lang="en-AU" sz="1800" dirty="0">
              <a:ea typeface="+mn-lt"/>
              <a:cs typeface="+mn-lt"/>
            </a:endParaRPr>
          </a:p>
          <a:p>
            <a:pPr marL="342900" indent="-342900">
              <a:lnSpc>
                <a:spcPct val="150000"/>
              </a:lnSpc>
              <a:buAutoNum type="arabicPeriod"/>
            </a:pPr>
            <a:r>
              <a:rPr lang="en-AU" sz="1800" dirty="0">
                <a:ea typeface="+mn-lt"/>
                <a:cs typeface="+mn-lt"/>
              </a:rPr>
              <a:t>SELECT </a:t>
            </a:r>
            <a:r>
              <a:rPr lang="en-AU" sz="1800" err="1">
                <a:ea typeface="+mn-lt"/>
                <a:cs typeface="+mn-lt"/>
              </a:rPr>
              <a:t>productCategory</a:t>
            </a:r>
            <a:r>
              <a:rPr lang="en-AU" sz="1800" dirty="0">
                <a:ea typeface="+mn-lt"/>
                <a:cs typeface="+mn-lt"/>
              </a:rPr>
              <a:t>, SUM(quantity) FROM transactions WHERE </a:t>
            </a:r>
            <a:r>
              <a:rPr lang="en-AU" sz="1800" err="1">
                <a:ea typeface="+mn-lt"/>
                <a:cs typeface="+mn-lt"/>
              </a:rPr>
              <a:t>productCategory</a:t>
            </a:r>
            <a:r>
              <a:rPr lang="en-AU" sz="1800" dirty="0">
                <a:ea typeface="+mn-lt"/>
                <a:cs typeface="+mn-lt"/>
              </a:rPr>
              <a:t> IN ('Kitchen’, Toys')  GROUP BY </a:t>
            </a:r>
            <a:r>
              <a:rPr lang="en-AU" sz="1800" err="1">
                <a:ea typeface="+mn-lt"/>
                <a:cs typeface="+mn-lt"/>
              </a:rPr>
              <a:t>productCategory</a:t>
            </a:r>
            <a:r>
              <a:rPr lang="en-AU" sz="1800" dirty="0">
                <a:ea typeface="+mn-lt"/>
                <a:cs typeface="+mn-lt"/>
              </a:rPr>
              <a:t>;</a:t>
            </a:r>
            <a:endParaRPr lang="en-US">
              <a:ea typeface="Calibri"/>
            </a:endParaRPr>
          </a:p>
          <a:p>
            <a:endParaRPr lang="en-AU" sz="1800" dirty="0">
              <a:ea typeface="+mn-lt"/>
              <a:cs typeface="+mn-lt"/>
            </a:endParaRPr>
          </a:p>
          <a:p>
            <a:pPr marL="342900" indent="-342900">
              <a:buAutoNum type="arabicPeriod"/>
            </a:pPr>
            <a:endParaRPr lang="en-AU" sz="1800" dirty="0">
              <a:ea typeface="Calibri"/>
              <a:cs typeface="Calibri"/>
            </a:endParaRPr>
          </a:p>
        </p:txBody>
      </p:sp>
      <p:sp>
        <p:nvSpPr>
          <p:cNvPr id="6" name="Text Placeholder 2">
            <a:extLst>
              <a:ext uri="{FF2B5EF4-FFF2-40B4-BE49-F238E27FC236}">
                <a16:creationId xmlns:a16="http://schemas.microsoft.com/office/drawing/2014/main" id="{B2346605-1418-FA7A-2089-7C83224249FE}"/>
              </a:ext>
            </a:extLst>
          </p:cNvPr>
          <p:cNvSpPr txBox="1">
            <a:spLocks/>
          </p:cNvSpPr>
          <p:nvPr/>
        </p:nvSpPr>
        <p:spPr>
          <a:xfrm>
            <a:off x="5951544" y="1110607"/>
            <a:ext cx="2973008" cy="4854351"/>
          </a:xfrm>
          <a:prstGeom prst="rect">
            <a:avLst/>
          </a:prstGeom>
        </p:spPr>
        <p:txBody>
          <a:bodyPr lIns="91440" tIns="45720" rIns="91440" bIns="45720" anchor="t"/>
          <a:lstStyle>
            <a:lvl1pPr marL="0" indent="0" algn="l" defTabSz="914400" rtl="0" eaLnBrk="1" latinLnBrk="0" hangingPunct="1">
              <a:spcBef>
                <a:spcPts val="0"/>
              </a:spcBef>
              <a:spcAft>
                <a:spcPts val="600"/>
              </a:spcAft>
              <a:buSzPct val="100000"/>
              <a:buFontTx/>
              <a:buNone/>
              <a:defRPr sz="12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342900" indent="-342900">
              <a:lnSpc>
                <a:spcPct val="150000"/>
              </a:lnSpc>
              <a:buFont typeface="+mj-lt"/>
              <a:buAutoNum type="arabicPeriod"/>
            </a:pPr>
            <a:endParaRPr lang="en-AU" sz="1800" dirty="0"/>
          </a:p>
          <a:p>
            <a:pPr marL="342900" indent="-342900">
              <a:lnSpc>
                <a:spcPct val="150000"/>
              </a:lnSpc>
              <a:buFont typeface="+mj-lt"/>
              <a:buAutoNum type="arabicPeriod"/>
            </a:pPr>
            <a:endParaRPr lang="en-AU" sz="1800" dirty="0"/>
          </a:p>
        </p:txBody>
      </p:sp>
      <p:sp>
        <p:nvSpPr>
          <p:cNvPr id="10" name="Text Placeholder 2">
            <a:extLst>
              <a:ext uri="{FF2B5EF4-FFF2-40B4-BE49-F238E27FC236}">
                <a16:creationId xmlns:a16="http://schemas.microsoft.com/office/drawing/2014/main" id="{964CA19E-4CF3-3648-BD0C-95D91400D98D}"/>
              </a:ext>
            </a:extLst>
          </p:cNvPr>
          <p:cNvSpPr txBox="1">
            <a:spLocks/>
          </p:cNvSpPr>
          <p:nvPr/>
        </p:nvSpPr>
        <p:spPr>
          <a:xfrm>
            <a:off x="6099260" y="789084"/>
            <a:ext cx="6002169" cy="1073641"/>
          </a:xfrm>
          <a:prstGeom prst="rect">
            <a:avLst/>
          </a:prstGeom>
        </p:spPr>
        <p:txBody>
          <a:bodyPr lIns="91440" tIns="45720" rIns="91440" bIns="45720" anchor="t"/>
          <a:lstStyle>
            <a:lvl1pPr marL="0" indent="0" algn="l" defTabSz="914400" rtl="0" eaLnBrk="1" latinLnBrk="0" hangingPunct="1">
              <a:spcBef>
                <a:spcPts val="0"/>
              </a:spcBef>
              <a:spcAft>
                <a:spcPts val="600"/>
              </a:spcAft>
              <a:buSzPct val="100000"/>
              <a:buFontTx/>
              <a:buNone/>
              <a:defRPr sz="12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342900" indent="-342900">
              <a:lnSpc>
                <a:spcPct val="150000"/>
              </a:lnSpc>
              <a:buAutoNum type="arabicPeriod"/>
            </a:pPr>
            <a:r>
              <a:rPr lang="en-GB" sz="1800" dirty="0">
                <a:cs typeface="Arial"/>
              </a:rPr>
              <a:t>SELECT category, SUM(sales) as </a:t>
            </a:r>
            <a:r>
              <a:rPr lang="en-GB" sz="1800" err="1">
                <a:cs typeface="Arial"/>
              </a:rPr>
              <a:t>total_sales</a:t>
            </a:r>
            <a:r>
              <a:rPr lang="en-GB" sz="1800" dirty="0">
                <a:cs typeface="Arial"/>
              </a:rPr>
              <a:t> FROM products GROUP BY category HAVING SUM(sales) &gt; 10000;</a:t>
            </a:r>
            <a:endParaRPr lang="en-US">
              <a:ea typeface="Calibri"/>
            </a:endParaRPr>
          </a:p>
          <a:p>
            <a:pPr marL="342900" indent="-342900">
              <a:lnSpc>
                <a:spcPct val="150000"/>
              </a:lnSpc>
              <a:buAutoNum type="arabicPeriod"/>
            </a:pPr>
            <a:endParaRPr lang="en-GB" sz="1800" dirty="0">
              <a:cs typeface="Arial"/>
            </a:endParaRPr>
          </a:p>
          <a:p>
            <a:pPr marL="342900" indent="-342900">
              <a:lnSpc>
                <a:spcPct val="150000"/>
              </a:lnSpc>
              <a:buAutoNum type="arabicPeriod"/>
            </a:pPr>
            <a:r>
              <a:rPr lang="en-AU" sz="1800" dirty="0">
                <a:cs typeface="Arial"/>
              </a:rPr>
              <a:t>SELECT </a:t>
            </a:r>
            <a:r>
              <a:rPr lang="en-AU" sz="1800" err="1">
                <a:cs typeface="Arial"/>
              </a:rPr>
              <a:t>customer_segment</a:t>
            </a:r>
            <a:r>
              <a:rPr lang="en-AU" sz="1800" dirty="0">
                <a:cs typeface="Arial"/>
              </a:rPr>
              <a:t>, COUNT(</a:t>
            </a:r>
            <a:r>
              <a:rPr lang="en-AU" sz="1800" err="1">
                <a:cs typeface="Arial"/>
              </a:rPr>
              <a:t>order_id</a:t>
            </a:r>
            <a:r>
              <a:rPr lang="en-AU" sz="1800" dirty="0">
                <a:cs typeface="Arial"/>
              </a:rPr>
              <a:t>) as </a:t>
            </a:r>
            <a:r>
              <a:rPr lang="en-AU" sz="1800" err="1">
                <a:cs typeface="Arial"/>
              </a:rPr>
              <a:t>order_count</a:t>
            </a:r>
            <a:r>
              <a:rPr lang="en-AU" sz="1800" dirty="0">
                <a:cs typeface="Arial"/>
              </a:rPr>
              <a:t> FROM orders GROUP BY </a:t>
            </a:r>
            <a:r>
              <a:rPr lang="en-AU" sz="1800" err="1">
                <a:cs typeface="Arial"/>
              </a:rPr>
              <a:t>customer_segment</a:t>
            </a:r>
            <a:r>
              <a:rPr lang="en-AU" sz="1800" dirty="0">
                <a:cs typeface="Arial"/>
              </a:rPr>
              <a:t> HAVING COUNT(</a:t>
            </a:r>
            <a:r>
              <a:rPr lang="en-AU" sz="1800" err="1">
                <a:cs typeface="Arial"/>
              </a:rPr>
              <a:t>order_id</a:t>
            </a:r>
            <a:r>
              <a:rPr lang="en-AU" sz="1800" dirty="0">
                <a:cs typeface="Arial"/>
              </a:rPr>
              <a:t>) &gt;= 10;</a:t>
            </a:r>
            <a:endParaRPr lang="en-AU">
              <a:latin typeface="Calibri"/>
              <a:ea typeface="Calibri"/>
            </a:endParaRPr>
          </a:p>
          <a:p>
            <a:pPr marL="342900" indent="-342900">
              <a:lnSpc>
                <a:spcPct val="150000"/>
              </a:lnSpc>
              <a:buAutoNum type="arabicPeriod"/>
            </a:pPr>
            <a:endParaRPr lang="en-AU" sz="1800" dirty="0">
              <a:cs typeface="Arial"/>
            </a:endParaRPr>
          </a:p>
          <a:p>
            <a:pPr marL="342900" indent="-342900">
              <a:lnSpc>
                <a:spcPct val="150000"/>
              </a:lnSpc>
              <a:buAutoNum type="arabicPeriod"/>
            </a:pPr>
            <a:r>
              <a:rPr lang="en-AU" sz="1800" dirty="0">
                <a:cs typeface="Arial"/>
              </a:rPr>
              <a:t>SELECT </a:t>
            </a:r>
            <a:r>
              <a:rPr lang="en-AU" sz="1800" err="1">
                <a:cs typeface="Arial"/>
              </a:rPr>
              <a:t>productCategory</a:t>
            </a:r>
            <a:r>
              <a:rPr lang="en-AU" sz="1800" dirty="0">
                <a:cs typeface="Arial"/>
              </a:rPr>
              <a:t> AVG(</a:t>
            </a:r>
            <a:r>
              <a:rPr lang="en-AU" sz="1800" err="1">
                <a:cs typeface="Arial"/>
              </a:rPr>
              <a:t>UnitPrice</a:t>
            </a:r>
            <a:r>
              <a:rPr lang="en-AU" sz="1800" dirty="0">
                <a:cs typeface="Arial"/>
              </a:rPr>
              <a:t>) as </a:t>
            </a:r>
            <a:r>
              <a:rPr lang="en-AU" sz="1800" err="1">
                <a:cs typeface="Arial"/>
              </a:rPr>
              <a:t>AvgUnitPrice</a:t>
            </a:r>
            <a:r>
              <a:rPr lang="en-AU" sz="1800" dirty="0">
                <a:cs typeface="Arial"/>
              </a:rPr>
              <a:t> FROM transactions WHERE </a:t>
            </a:r>
            <a:r>
              <a:rPr lang="en-AU" sz="1800" err="1">
                <a:cs typeface="Arial"/>
              </a:rPr>
              <a:t>productCategory</a:t>
            </a:r>
            <a:r>
              <a:rPr lang="en-AU" sz="1800" dirty="0">
                <a:cs typeface="Arial"/>
              </a:rPr>
              <a:t> in (‘Kitchen’, ‘Toys’) GROUP BY </a:t>
            </a:r>
            <a:r>
              <a:rPr lang="en-AU" sz="1800" err="1">
                <a:cs typeface="Arial"/>
              </a:rPr>
              <a:t>productCategory</a:t>
            </a:r>
            <a:r>
              <a:rPr lang="en-AU" sz="1800" dirty="0">
                <a:cs typeface="Arial"/>
              </a:rPr>
              <a:t> HAVING AVG(</a:t>
            </a:r>
            <a:r>
              <a:rPr lang="en-AU" sz="1800" err="1">
                <a:cs typeface="Arial"/>
              </a:rPr>
              <a:t>UnitPrice</a:t>
            </a:r>
            <a:r>
              <a:rPr lang="en-AU" sz="1800" dirty="0">
                <a:cs typeface="Arial"/>
              </a:rPr>
              <a:t>) &gt; 3;</a:t>
            </a:r>
            <a:endParaRPr lang="en-AU" sz="1800" dirty="0">
              <a:ea typeface="Calibri"/>
              <a:cs typeface="Arial"/>
            </a:endParaRPr>
          </a:p>
          <a:p>
            <a:pPr marL="342900" indent="-342900">
              <a:lnSpc>
                <a:spcPct val="150000"/>
              </a:lnSpc>
              <a:buAutoNum type="arabicPeriod"/>
            </a:pPr>
            <a:endParaRPr lang="en-AU" sz="1800" dirty="0">
              <a:ea typeface="Calibri"/>
              <a:cs typeface="Arial"/>
            </a:endParaRPr>
          </a:p>
        </p:txBody>
      </p:sp>
      <p:sp>
        <p:nvSpPr>
          <p:cNvPr id="12" name="Title 4">
            <a:extLst>
              <a:ext uri="{FF2B5EF4-FFF2-40B4-BE49-F238E27FC236}">
                <a16:creationId xmlns:a16="http://schemas.microsoft.com/office/drawing/2014/main" id="{AB91BB62-6775-55EE-0D56-8E37161E199E}"/>
              </a:ext>
            </a:extLst>
          </p:cNvPr>
          <p:cNvSpPr txBox="1">
            <a:spLocks/>
          </p:cNvSpPr>
          <p:nvPr/>
        </p:nvSpPr>
        <p:spPr bwMode="gray">
          <a:xfrm>
            <a:off x="5966415" y="3488467"/>
            <a:ext cx="2973005" cy="454969"/>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endParaRPr lang="en-GB" b="1" dirty="0">
              <a:ea typeface="Calibri"/>
              <a:cs typeface="Calibri"/>
            </a:endParaRPr>
          </a:p>
        </p:txBody>
      </p:sp>
      <p:sp>
        <p:nvSpPr>
          <p:cNvPr id="16" name="Title 5">
            <a:extLst>
              <a:ext uri="{FF2B5EF4-FFF2-40B4-BE49-F238E27FC236}">
                <a16:creationId xmlns:a16="http://schemas.microsoft.com/office/drawing/2014/main" id="{58103458-CD1E-8ADB-BDE2-8069F8CE82F1}"/>
              </a:ext>
            </a:extLst>
          </p:cNvPr>
          <p:cNvSpPr txBox="1">
            <a:spLocks/>
          </p:cNvSpPr>
          <p:nvPr/>
        </p:nvSpPr>
        <p:spPr bwMode="gray">
          <a:xfrm>
            <a:off x="7272987" y="430071"/>
            <a:ext cx="2973005" cy="454969"/>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r>
              <a:rPr lang="en-GB" b="1" dirty="0">
                <a:ea typeface="Calibri"/>
                <a:cs typeface="Calibri"/>
              </a:rPr>
              <a:t>GROUP BY with HAVING</a:t>
            </a:r>
            <a:endParaRPr lang="en-US" dirty="0"/>
          </a:p>
        </p:txBody>
      </p:sp>
    </p:spTree>
    <p:extLst>
      <p:ext uri="{BB962C8B-B14F-4D97-AF65-F5344CB8AC3E}">
        <p14:creationId xmlns:p14="http://schemas.microsoft.com/office/powerpoint/2010/main" val="4119665386"/>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7D3BB08-369A-A4CE-4B03-DEEA03394BC0}"/>
              </a:ext>
            </a:extLst>
          </p:cNvPr>
          <p:cNvSpPr>
            <a:spLocks noGrp="1"/>
          </p:cNvSpPr>
          <p:nvPr>
            <p:ph type="title"/>
          </p:nvPr>
        </p:nvSpPr>
        <p:spPr>
          <a:xfrm>
            <a:off x="4062942" y="2978430"/>
            <a:ext cx="4062955" cy="454969"/>
          </a:xfrm>
        </p:spPr>
        <p:txBody>
          <a:bodyPr/>
          <a:lstStyle/>
          <a:p>
            <a:r>
              <a:rPr lang="en-GB" sz="3600" b="1" dirty="0">
                <a:ea typeface="Calibri"/>
                <a:cs typeface="Calibri"/>
              </a:rPr>
              <a:t>Things to Remember</a:t>
            </a:r>
            <a:endParaRPr lang="en-US" sz="3600">
              <a:ea typeface="Calibri"/>
            </a:endParaRPr>
          </a:p>
        </p:txBody>
      </p:sp>
      <p:sp>
        <p:nvSpPr>
          <p:cNvPr id="8" name="TextBox 7">
            <a:extLst>
              <a:ext uri="{FF2B5EF4-FFF2-40B4-BE49-F238E27FC236}">
                <a16:creationId xmlns:a16="http://schemas.microsoft.com/office/drawing/2014/main" id="{488EBD61-E0F1-0068-F28E-F07084D3C9BE}"/>
              </a:ext>
            </a:extLst>
          </p:cNvPr>
          <p:cNvSpPr txBox="1"/>
          <p:nvPr/>
        </p:nvSpPr>
        <p:spPr>
          <a:xfrm>
            <a:off x="4724400" y="3200400"/>
            <a:ext cx="2743200" cy="323165"/>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buFont typeface="Arial"/>
            </a:pPr>
            <a:endParaRPr lang="en-GB" sz="2100" b="1" dirty="0">
              <a:ea typeface="Calibri"/>
              <a:cs typeface="Calibri"/>
            </a:endParaRPr>
          </a:p>
        </p:txBody>
      </p:sp>
    </p:spTree>
    <p:extLst>
      <p:ext uri="{BB962C8B-B14F-4D97-AF65-F5344CB8AC3E}">
        <p14:creationId xmlns:p14="http://schemas.microsoft.com/office/powerpoint/2010/main" val="1079860272"/>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A4CE4B-A148-5A2B-1347-254E69B4638A}"/>
              </a:ext>
            </a:extLst>
          </p:cNvPr>
          <p:cNvSpPr>
            <a:spLocks noGrp="1"/>
          </p:cNvSpPr>
          <p:nvPr>
            <p:ph type="title"/>
          </p:nvPr>
        </p:nvSpPr>
        <p:spPr>
          <a:xfrm>
            <a:off x="561600" y="142633"/>
            <a:ext cx="8239486" cy="454969"/>
          </a:xfrm>
        </p:spPr>
        <p:txBody>
          <a:bodyPr/>
          <a:lstStyle/>
          <a:p>
            <a:endParaRPr lang="en-GB" b="1" dirty="0">
              <a:ea typeface="Calibri"/>
              <a:cs typeface="Calibri"/>
            </a:endParaRPr>
          </a:p>
        </p:txBody>
      </p:sp>
      <p:sp>
        <p:nvSpPr>
          <p:cNvPr id="7" name="Text Placeholder 2">
            <a:extLst>
              <a:ext uri="{FF2B5EF4-FFF2-40B4-BE49-F238E27FC236}">
                <a16:creationId xmlns:a16="http://schemas.microsoft.com/office/drawing/2014/main" id="{8F4F114A-7FC4-CC48-E50C-060AC8C5111A}"/>
              </a:ext>
            </a:extLst>
          </p:cNvPr>
          <p:cNvSpPr txBox="1">
            <a:spLocks/>
          </p:cNvSpPr>
          <p:nvPr/>
        </p:nvSpPr>
        <p:spPr>
          <a:xfrm>
            <a:off x="561600" y="1189701"/>
            <a:ext cx="8239489" cy="4873642"/>
          </a:xfrm>
          <a:prstGeom prst="rect">
            <a:avLst/>
          </a:prstGeom>
        </p:spPr>
        <p:txBody>
          <a:bodyPr lIns="91440" tIns="45720" rIns="91440" bIns="45720" anchor="t"/>
          <a:lstStyle>
            <a:lvl1pPr marL="0" indent="0" algn="l" defTabSz="914400" rtl="0" eaLnBrk="1" latinLnBrk="0" hangingPunct="1">
              <a:spcBef>
                <a:spcPts val="0"/>
              </a:spcBef>
              <a:spcAft>
                <a:spcPts val="600"/>
              </a:spcAft>
              <a:buSzPct val="100000"/>
              <a:buFontTx/>
              <a:buNone/>
              <a:defRPr sz="12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marL="342900" indent="-342900">
              <a:lnSpc>
                <a:spcPct val="150000"/>
              </a:lnSpc>
              <a:buFont typeface="+mj-lt"/>
              <a:buAutoNum type="arabicPeriod"/>
            </a:pPr>
            <a:endParaRPr lang="en-AU" sz="1800" dirty="0"/>
          </a:p>
          <a:p>
            <a:pPr marL="342900" indent="-342900">
              <a:lnSpc>
                <a:spcPct val="150000"/>
              </a:lnSpc>
              <a:buFont typeface="+mj-lt"/>
              <a:buAutoNum type="arabicPeriod"/>
            </a:pPr>
            <a:endParaRPr lang="en-AU" sz="1800" dirty="0"/>
          </a:p>
        </p:txBody>
      </p:sp>
      <p:sp>
        <p:nvSpPr>
          <p:cNvPr id="3" name="Text Placeholder 2">
            <a:extLst>
              <a:ext uri="{FF2B5EF4-FFF2-40B4-BE49-F238E27FC236}">
                <a16:creationId xmlns:a16="http://schemas.microsoft.com/office/drawing/2014/main" id="{079CDCCD-93C8-26BB-58A0-66595F31A022}"/>
              </a:ext>
            </a:extLst>
          </p:cNvPr>
          <p:cNvSpPr txBox="1">
            <a:spLocks/>
          </p:cNvSpPr>
          <p:nvPr/>
        </p:nvSpPr>
        <p:spPr>
          <a:xfrm>
            <a:off x="559388" y="503989"/>
            <a:ext cx="11075286" cy="2104070"/>
          </a:xfrm>
          <a:prstGeom prst="rect">
            <a:avLst/>
          </a:prstGeom>
        </p:spPr>
        <p:txBody>
          <a:bodyPr lIns="91440" tIns="45720" rIns="91440" bIns="45720" anchor="t"/>
          <a:lstStyle>
            <a:lvl1pPr marL="0" indent="0" algn="l" defTabSz="914400" rtl="0" eaLnBrk="1" latinLnBrk="0" hangingPunct="1">
              <a:spcBef>
                <a:spcPts val="0"/>
              </a:spcBef>
              <a:spcAft>
                <a:spcPts val="600"/>
              </a:spcAft>
              <a:buSzPct val="100000"/>
              <a:buFontTx/>
              <a:buNone/>
              <a:defRPr sz="12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r>
              <a:rPr lang="en-AU" sz="1800" b="1" dirty="0">
                <a:ea typeface="+mn-lt"/>
                <a:cs typeface="+mn-lt"/>
              </a:rPr>
              <a:t>Column Selection Restrictions:</a:t>
            </a:r>
            <a:endParaRPr lang="en-US" sz="1800" b="1" dirty="0">
              <a:ea typeface="+mn-lt"/>
              <a:cs typeface="+mn-lt"/>
            </a:endParaRPr>
          </a:p>
          <a:p>
            <a:pPr marL="285750" indent="-285750">
              <a:buFont typeface="Arial"/>
              <a:buChar char="•"/>
            </a:pPr>
            <a:r>
              <a:rPr lang="en-AU" sz="1800" dirty="0">
                <a:ea typeface="+mn-lt"/>
                <a:cs typeface="+mn-lt"/>
              </a:rPr>
              <a:t>When using GROUP BY, you can only select columns that are either part of the grouping columns or included within aggregate functions in the SELECT clause. This means that you cannot select arbitrary columns that are not part of the grouping or aggregation.</a:t>
            </a:r>
          </a:p>
          <a:p>
            <a:pPr marL="285750" indent="-285750">
              <a:buFont typeface="Arial"/>
              <a:buChar char="•"/>
            </a:pPr>
            <a:r>
              <a:rPr lang="en-AU" sz="1800" dirty="0">
                <a:ea typeface="+mn-lt"/>
                <a:cs typeface="+mn-lt"/>
              </a:rPr>
              <a:t>For example, if you are grouping by “product category,” you can select “product category” and columns like “SUM(sales)” or “COUNT(*)” in the SELECT clause, but you cannot directly select other columns like “product name” unless they are also part of an aggregate function.</a:t>
            </a:r>
          </a:p>
          <a:p>
            <a:endParaRPr lang="en-AU" sz="1800" dirty="0">
              <a:ea typeface="+mn-lt"/>
              <a:cs typeface="+mn-lt"/>
            </a:endParaRPr>
          </a:p>
          <a:p>
            <a:r>
              <a:rPr lang="en-AU" sz="1800" b="1" dirty="0">
                <a:ea typeface="+mn-lt"/>
                <a:cs typeface="+mn-lt"/>
              </a:rPr>
              <a:t>Potential for High Cardinality Groups:</a:t>
            </a:r>
          </a:p>
          <a:p>
            <a:pPr marL="285750" indent="-285750">
              <a:buFont typeface="Arial"/>
              <a:buChar char="•"/>
            </a:pPr>
            <a:r>
              <a:rPr lang="en-AU" sz="1800" dirty="0">
                <a:ea typeface="+mn-lt"/>
                <a:cs typeface="+mn-lt"/>
              </a:rPr>
              <a:t>When grouping data, be cautious of creating high cardinality groups. High cardinality groups are groups with a large number of distinct values, which can make the result set unwieldy.</a:t>
            </a:r>
          </a:p>
          <a:p>
            <a:pPr marL="285750" indent="-285750">
              <a:buFont typeface="Arial"/>
              <a:buChar char="•"/>
            </a:pPr>
            <a:r>
              <a:rPr lang="en-AU" sz="1800" dirty="0">
                <a:ea typeface="+mn-lt"/>
                <a:cs typeface="+mn-lt"/>
              </a:rPr>
              <a:t>For instance, if you group data by a unique identifier like “customer ID,” you may end up with as many groups as there are customers, making it challenging to work with the result set effectively.</a:t>
            </a:r>
          </a:p>
          <a:p>
            <a:pPr>
              <a:buFont typeface="Arial"/>
              <a:buChar char="•"/>
            </a:pPr>
            <a:endParaRPr lang="en-AU" sz="1800" dirty="0">
              <a:ea typeface="+mn-lt"/>
              <a:cs typeface="+mn-lt"/>
            </a:endParaRPr>
          </a:p>
          <a:p>
            <a:r>
              <a:rPr lang="en-AU" sz="1700" b="1" dirty="0">
                <a:solidFill>
                  <a:srgbClr val="333333"/>
                </a:solidFill>
                <a:latin typeface="Arial"/>
                <a:ea typeface="+mn-lt"/>
                <a:cs typeface="Arial"/>
              </a:rPr>
              <a:t>Ambiguity with Non-aggregated Columns:</a:t>
            </a:r>
            <a:endParaRPr lang="en-AU" sz="1800" dirty="0">
              <a:ea typeface="+mn-lt"/>
              <a:cs typeface="+mn-lt"/>
            </a:endParaRPr>
          </a:p>
          <a:p>
            <a:pPr marL="285750" indent="-285750">
              <a:buFont typeface="Arial"/>
              <a:buChar char="•"/>
            </a:pPr>
            <a:r>
              <a:rPr lang="en-AU" sz="1800" dirty="0">
                <a:ea typeface="+mn-lt"/>
                <a:cs typeface="+mn-lt"/>
              </a:rPr>
              <a:t>If you include a column in the SELECT clause that is not part of an aggregate function and is not in the GROUP BY clause, it can lead to ambiguity. The database may not know which specific row’s value to display for that column within each group.</a:t>
            </a:r>
          </a:p>
          <a:p>
            <a:pPr marL="285750" indent="-285750">
              <a:buFont typeface="Arial"/>
              <a:buChar char="•"/>
            </a:pPr>
            <a:r>
              <a:rPr lang="en-AU" sz="1800" dirty="0">
                <a:ea typeface="+mn-lt"/>
                <a:cs typeface="+mn-lt"/>
              </a:rPr>
              <a:t>Some databases, like PostgreSQL, allow you to include such columns in the SELECT clause, but the result might not be as expected, as it could return any value from the group.</a:t>
            </a:r>
          </a:p>
          <a:p>
            <a:pPr>
              <a:buFont typeface="Arial"/>
              <a:buChar char="•"/>
            </a:pPr>
            <a:endParaRPr lang="en-AU" sz="1800" dirty="0">
              <a:ea typeface="+mn-lt"/>
              <a:cs typeface="+mn-lt"/>
            </a:endParaRPr>
          </a:p>
          <a:p>
            <a:pPr>
              <a:buFont typeface="Arial"/>
              <a:buChar char="•"/>
            </a:pPr>
            <a:endParaRPr lang="en-AU" sz="1800" dirty="0">
              <a:ea typeface="Calibri"/>
              <a:cs typeface="Calibri"/>
            </a:endParaRPr>
          </a:p>
          <a:p>
            <a:pPr marL="342900" indent="-342900">
              <a:lnSpc>
                <a:spcPct val="150000"/>
              </a:lnSpc>
              <a:buAutoNum type="arabicPeriod"/>
            </a:pPr>
            <a:endParaRPr lang="en-AU" sz="1800" dirty="0">
              <a:ea typeface="+mn-lt"/>
              <a:cs typeface="+mn-lt"/>
            </a:endParaRPr>
          </a:p>
          <a:p>
            <a:pPr marL="342900" indent="-342900">
              <a:lnSpc>
                <a:spcPct val="150000"/>
              </a:lnSpc>
              <a:buAutoNum type="arabicPeriod"/>
            </a:pPr>
            <a:endParaRPr lang="en-AU" sz="1800" dirty="0">
              <a:ea typeface="Calibri"/>
              <a:cs typeface="Calibri"/>
            </a:endParaRPr>
          </a:p>
          <a:p>
            <a:pPr marL="342900" indent="-342900">
              <a:lnSpc>
                <a:spcPct val="150000"/>
              </a:lnSpc>
              <a:buAutoNum type="arabicPeriod"/>
            </a:pPr>
            <a:endParaRPr lang="en-AU" sz="1800" dirty="0">
              <a:ea typeface="Calibri"/>
              <a:cs typeface="Calibri"/>
            </a:endParaRPr>
          </a:p>
          <a:p>
            <a:pPr marL="342900" indent="-342900">
              <a:lnSpc>
                <a:spcPct val="150000"/>
              </a:lnSpc>
              <a:buAutoNum type="arabicPeriod"/>
            </a:pPr>
            <a:endParaRPr lang="en-AU" sz="1800" dirty="0">
              <a:ea typeface="Calibri"/>
              <a:cs typeface="Calibri"/>
            </a:endParaRPr>
          </a:p>
          <a:p>
            <a:endParaRPr lang="en-AU" sz="1800" dirty="0">
              <a:ea typeface="Calibri"/>
              <a:cs typeface="Calibri"/>
            </a:endParaRPr>
          </a:p>
          <a:p>
            <a:pPr marL="342900" indent="-342900">
              <a:buAutoNum type="arabicPeriod"/>
            </a:pPr>
            <a:endParaRPr lang="en-AU" sz="1800" dirty="0">
              <a:ea typeface="Calibri"/>
              <a:cs typeface="Calibri"/>
            </a:endParaRPr>
          </a:p>
        </p:txBody>
      </p:sp>
    </p:spTree>
    <p:extLst>
      <p:ext uri="{BB962C8B-B14F-4D97-AF65-F5344CB8AC3E}">
        <p14:creationId xmlns:p14="http://schemas.microsoft.com/office/powerpoint/2010/main" val="3254042272"/>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46B7-B9AB-189B-5E6F-5CB46D9CF5B4}"/>
              </a:ext>
            </a:extLst>
          </p:cNvPr>
          <p:cNvSpPr>
            <a:spLocks noGrp="1"/>
          </p:cNvSpPr>
          <p:nvPr>
            <p:ph type="title"/>
          </p:nvPr>
        </p:nvSpPr>
        <p:spPr/>
        <p:txBody>
          <a:bodyPr/>
          <a:lstStyle/>
          <a:p>
            <a:r>
              <a:rPr lang="en-AU" dirty="0"/>
              <a:t>Exercises</a:t>
            </a:r>
          </a:p>
        </p:txBody>
      </p:sp>
      <p:sp>
        <p:nvSpPr>
          <p:cNvPr id="3" name="Text Placeholder 2">
            <a:extLst>
              <a:ext uri="{FF2B5EF4-FFF2-40B4-BE49-F238E27FC236}">
                <a16:creationId xmlns:a16="http://schemas.microsoft.com/office/drawing/2014/main" id="{E6494C5D-347B-0468-6DCE-5EA91C452C2C}"/>
              </a:ext>
            </a:extLst>
          </p:cNvPr>
          <p:cNvSpPr>
            <a:spLocks noGrp="1"/>
          </p:cNvSpPr>
          <p:nvPr>
            <p:ph type="body" sz="quarter" idx="14"/>
          </p:nvPr>
        </p:nvSpPr>
        <p:spPr>
          <a:xfrm>
            <a:off x="561600" y="886969"/>
            <a:ext cx="11521543" cy="4873642"/>
          </a:xfrm>
        </p:spPr>
        <p:txBody>
          <a:bodyPr/>
          <a:lstStyle/>
          <a:p>
            <a:pPr marL="342900" indent="-342900">
              <a:lnSpc>
                <a:spcPct val="150000"/>
              </a:lnSpc>
              <a:buFont typeface="+mj-lt"/>
              <a:buAutoNum type="arabicPeriod"/>
            </a:pPr>
            <a:r>
              <a:rPr lang="en-AU" sz="1800" dirty="0">
                <a:effectLst/>
              </a:rPr>
              <a:t>Find Average Unit Price of a Track</a:t>
            </a:r>
          </a:p>
          <a:p>
            <a:pPr marL="342900" indent="-342900">
              <a:lnSpc>
                <a:spcPct val="150000"/>
              </a:lnSpc>
              <a:buFont typeface="+mj-lt"/>
              <a:buAutoNum type="arabicPeriod"/>
            </a:pPr>
            <a:r>
              <a:rPr lang="en-AU" sz="1800" dirty="0"/>
              <a:t>Find Minimum, Maximum and Sum of the total purchase amount within an invoice.</a:t>
            </a:r>
          </a:p>
          <a:p>
            <a:pPr marL="342900" indent="-342900">
              <a:lnSpc>
                <a:spcPct val="150000"/>
              </a:lnSpc>
              <a:buFont typeface="+mj-lt"/>
              <a:buAutoNum type="arabicPeriod"/>
            </a:pPr>
            <a:r>
              <a:rPr lang="en-AU" sz="1800" dirty="0"/>
              <a:t>Write a SQL Query to find the number</a:t>
            </a:r>
            <a:r>
              <a:rPr lang="en-AU" sz="1800" dirty="0">
                <a:effectLst/>
              </a:rPr>
              <a:t> of customers and number of unique cities that the customers are from.</a:t>
            </a:r>
          </a:p>
          <a:p>
            <a:pPr marL="342900" indent="-342900">
              <a:lnSpc>
                <a:spcPct val="150000"/>
              </a:lnSpc>
              <a:buFont typeface="+mj-lt"/>
              <a:buAutoNum type="arabicPeriod"/>
            </a:pPr>
            <a:r>
              <a:rPr lang="en-AU" sz="1800" dirty="0"/>
              <a:t>Write a SQL query to find the Unique list of Cities the customers are from.</a:t>
            </a:r>
          </a:p>
          <a:p>
            <a:pPr marL="342900" indent="-342900">
              <a:lnSpc>
                <a:spcPct val="150000"/>
              </a:lnSpc>
              <a:buFont typeface="+mj-lt"/>
              <a:buAutoNum type="arabicPeriod"/>
            </a:pPr>
            <a:r>
              <a:rPr lang="en-AU" sz="1800" dirty="0"/>
              <a:t>Write a SQL query to find the highest Total Purchase Amount in each city. Return city, maximum Purchase Amount.</a:t>
            </a:r>
          </a:p>
          <a:p>
            <a:pPr marL="342900" indent="-342900">
              <a:lnSpc>
                <a:spcPct val="150000"/>
              </a:lnSpc>
              <a:buFont typeface="+mj-lt"/>
              <a:buAutoNum type="arabicPeriod"/>
            </a:pPr>
            <a:r>
              <a:rPr lang="en-AU" sz="1800" dirty="0"/>
              <a:t>Write a SQL query to find the highest Total Purchase Amount in each city. Return city in Ascending order, maximum Purchase Amount.</a:t>
            </a:r>
          </a:p>
          <a:p>
            <a:pPr marL="342900" indent="-342900">
              <a:lnSpc>
                <a:spcPct val="150000"/>
              </a:lnSpc>
              <a:buFont typeface="+mj-lt"/>
              <a:buAutoNum type="arabicPeriod"/>
            </a:pPr>
            <a:r>
              <a:rPr lang="en-AU" sz="1800" dirty="0"/>
              <a:t>Write a SQL query to find the highest Unit price of a Track by each composer. Return the Name of the Track and Composer.</a:t>
            </a:r>
          </a:p>
          <a:p>
            <a:pPr marL="342900" indent="-342900">
              <a:lnSpc>
                <a:spcPct val="150000"/>
              </a:lnSpc>
              <a:buFont typeface="+mj-lt"/>
              <a:buAutoNum type="arabicPeriod"/>
            </a:pPr>
            <a:endParaRPr lang="en-AU" sz="1800" dirty="0"/>
          </a:p>
          <a:p>
            <a:pPr marL="342900" indent="-342900">
              <a:lnSpc>
                <a:spcPct val="150000"/>
              </a:lnSpc>
              <a:buFont typeface="+mj-lt"/>
              <a:buAutoNum type="arabicPeriod"/>
            </a:pPr>
            <a:endParaRPr lang="en-AU" sz="1800" dirty="0">
              <a:effectLst/>
            </a:endParaRPr>
          </a:p>
          <a:p>
            <a:pPr marL="342900" indent="-342900">
              <a:lnSpc>
                <a:spcPct val="150000"/>
              </a:lnSpc>
              <a:buFont typeface="+mj-lt"/>
              <a:buAutoNum type="arabicPeriod"/>
            </a:pPr>
            <a:endParaRPr lang="en-AU" sz="1800" dirty="0"/>
          </a:p>
          <a:p>
            <a:pPr marL="342900" indent="-342900">
              <a:lnSpc>
                <a:spcPct val="150000"/>
              </a:lnSpc>
              <a:buFont typeface="+mj-lt"/>
              <a:buAutoNum type="arabicPeriod"/>
            </a:pPr>
            <a:endParaRPr lang="en-AU" sz="1800" dirty="0">
              <a:effectLst/>
            </a:endParaRPr>
          </a:p>
          <a:p>
            <a:pPr marL="342900" indent="-342900">
              <a:lnSpc>
                <a:spcPct val="150000"/>
              </a:lnSpc>
              <a:buFont typeface="+mj-lt"/>
              <a:buAutoNum type="arabicPeriod"/>
            </a:pPr>
            <a:endParaRPr lang="en-AU" sz="1800" dirty="0"/>
          </a:p>
          <a:p>
            <a:pPr>
              <a:lnSpc>
                <a:spcPct val="150000"/>
              </a:lnSpc>
            </a:pPr>
            <a:endParaRPr lang="en-AU" sz="1800" dirty="0">
              <a:effectLst/>
            </a:endParaRPr>
          </a:p>
        </p:txBody>
      </p:sp>
    </p:spTree>
    <p:extLst>
      <p:ext uri="{BB962C8B-B14F-4D97-AF65-F5344CB8AC3E}">
        <p14:creationId xmlns:p14="http://schemas.microsoft.com/office/powerpoint/2010/main" val="298598224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0D29A8-C57A-9B06-C40C-AB11963ACD42}"/>
              </a:ext>
            </a:extLst>
          </p:cNvPr>
          <p:cNvSpPr txBox="1"/>
          <p:nvPr/>
        </p:nvSpPr>
        <p:spPr>
          <a:xfrm>
            <a:off x="246888" y="107942"/>
            <a:ext cx="10890504" cy="584775"/>
          </a:xfrm>
          <a:prstGeom prst="rect">
            <a:avLst/>
          </a:prstGeom>
          <a:noFill/>
        </p:spPr>
        <p:txBody>
          <a:bodyPr wrap="square">
            <a:spAutoFit/>
          </a:bodyPr>
          <a:lstStyle/>
          <a:p>
            <a:r>
              <a:rPr lang="en-AU" sz="3200" b="1" i="0" dirty="0">
                <a:effectLst/>
                <a:latin typeface="Söhne"/>
              </a:rPr>
              <a:t>SQL's Role in Data Analysis (and Business </a:t>
            </a:r>
            <a:r>
              <a:rPr lang="en-AU" sz="3200" b="1" i="0" dirty="0" err="1">
                <a:effectLst/>
                <a:latin typeface="Söhne"/>
              </a:rPr>
              <a:t>Inteliegence</a:t>
            </a:r>
            <a:r>
              <a:rPr lang="en-AU" sz="3200" b="1" i="0" dirty="0">
                <a:effectLst/>
                <a:latin typeface="Söhne"/>
              </a:rPr>
              <a:t>)</a:t>
            </a:r>
            <a:endParaRPr lang="en-AU" sz="3200" dirty="0"/>
          </a:p>
        </p:txBody>
      </p:sp>
      <p:sp>
        <p:nvSpPr>
          <p:cNvPr id="3" name="TextBox 2">
            <a:extLst>
              <a:ext uri="{FF2B5EF4-FFF2-40B4-BE49-F238E27FC236}">
                <a16:creationId xmlns:a16="http://schemas.microsoft.com/office/drawing/2014/main" id="{75E59497-AD03-F97B-1202-60860058D944}"/>
              </a:ext>
            </a:extLst>
          </p:cNvPr>
          <p:cNvSpPr txBox="1"/>
          <p:nvPr/>
        </p:nvSpPr>
        <p:spPr>
          <a:xfrm>
            <a:off x="468550" y="1477872"/>
            <a:ext cx="5129101" cy="2862322"/>
          </a:xfrm>
          <a:prstGeom prst="rect">
            <a:avLst/>
          </a:prstGeom>
          <a:noFill/>
        </p:spPr>
        <p:txBody>
          <a:bodyPr wrap="square">
            <a:spAutoFit/>
          </a:bodyPr>
          <a:lstStyle/>
          <a:p>
            <a:pPr marL="285750" indent="-285750">
              <a:buFont typeface="Arial" panose="020B0604020202020204" pitchFamily="34" charset="0"/>
              <a:buChar char="•"/>
            </a:pPr>
            <a:r>
              <a:rPr lang="en-AU" dirty="0"/>
              <a:t>SQL plays a crucial role in data analysis by enabling users to interact with and analyse large datasets.</a:t>
            </a:r>
          </a:p>
          <a:p>
            <a:endParaRPr lang="en-AU" dirty="0"/>
          </a:p>
          <a:p>
            <a:pPr marL="285750" indent="-285750">
              <a:buFont typeface="Arial" panose="020B0604020202020204" pitchFamily="34" charset="0"/>
              <a:buChar char="•"/>
            </a:pPr>
            <a:r>
              <a:rPr lang="en-AU" dirty="0"/>
              <a:t>Data analysts use SQL to write queries that extract, filter, and aggregate data, allowing them to answer critical business questions.</a:t>
            </a:r>
          </a:p>
          <a:p>
            <a:endParaRPr lang="en-AU" dirty="0"/>
          </a:p>
          <a:p>
            <a:pPr marL="285750" indent="-285750">
              <a:buFont typeface="Arial" panose="020B0604020202020204" pitchFamily="34" charset="0"/>
              <a:buChar char="•"/>
            </a:pPr>
            <a:r>
              <a:rPr lang="en-AU" dirty="0"/>
              <a:t>SQL can be used to transform data before loading into BI tools such Power BI or Tableau</a:t>
            </a:r>
          </a:p>
        </p:txBody>
      </p:sp>
      <p:cxnSp>
        <p:nvCxnSpPr>
          <p:cNvPr id="4" name="Straight Connector 3">
            <a:extLst>
              <a:ext uri="{FF2B5EF4-FFF2-40B4-BE49-F238E27FC236}">
                <a16:creationId xmlns:a16="http://schemas.microsoft.com/office/drawing/2014/main" id="{92A9D2A0-8C06-AB88-E397-5FCCD0AB9436}"/>
              </a:ext>
            </a:extLst>
          </p:cNvPr>
          <p:cNvCxnSpPr>
            <a:cxnSpLocks/>
          </p:cNvCxnSpPr>
          <p:nvPr/>
        </p:nvCxnSpPr>
        <p:spPr>
          <a:xfrm>
            <a:off x="246888" y="758952"/>
            <a:ext cx="1142085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6146" name="Picture 2" descr="2022 Mood : r/datascience">
            <a:extLst>
              <a:ext uri="{FF2B5EF4-FFF2-40B4-BE49-F238E27FC236}">
                <a16:creationId xmlns:a16="http://schemas.microsoft.com/office/drawing/2014/main" id="{C67A8426-5FA6-9580-4209-DEC24463FACA}"/>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705856" y="997649"/>
            <a:ext cx="6339157" cy="4686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6056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46B7-B9AB-189B-5E6F-5CB46D9CF5B4}"/>
              </a:ext>
            </a:extLst>
          </p:cNvPr>
          <p:cNvSpPr>
            <a:spLocks noGrp="1"/>
          </p:cNvSpPr>
          <p:nvPr>
            <p:ph type="title"/>
          </p:nvPr>
        </p:nvSpPr>
        <p:spPr/>
        <p:txBody>
          <a:bodyPr/>
          <a:lstStyle/>
          <a:p>
            <a:r>
              <a:rPr lang="en-AU" dirty="0"/>
              <a:t>Exercises</a:t>
            </a:r>
          </a:p>
        </p:txBody>
      </p:sp>
      <p:sp>
        <p:nvSpPr>
          <p:cNvPr id="3" name="Text Placeholder 2">
            <a:extLst>
              <a:ext uri="{FF2B5EF4-FFF2-40B4-BE49-F238E27FC236}">
                <a16:creationId xmlns:a16="http://schemas.microsoft.com/office/drawing/2014/main" id="{E6494C5D-347B-0468-6DCE-5EA91C452C2C}"/>
              </a:ext>
            </a:extLst>
          </p:cNvPr>
          <p:cNvSpPr>
            <a:spLocks noGrp="1"/>
          </p:cNvSpPr>
          <p:nvPr>
            <p:ph type="body" sz="quarter" idx="14"/>
          </p:nvPr>
        </p:nvSpPr>
        <p:spPr>
          <a:xfrm>
            <a:off x="561600" y="886969"/>
            <a:ext cx="11521543" cy="4873642"/>
          </a:xfrm>
        </p:spPr>
        <p:txBody>
          <a:bodyPr/>
          <a:lstStyle/>
          <a:p>
            <a:pPr marL="342900" indent="-342900">
              <a:lnSpc>
                <a:spcPct val="150000"/>
              </a:lnSpc>
              <a:buFont typeface="+mj-lt"/>
              <a:buAutoNum type="arabicPeriod" startAt="8"/>
            </a:pPr>
            <a:r>
              <a:rPr lang="en-AU" sz="1800" dirty="0"/>
              <a:t>Write a SQL query to determine the Quantity Purchased, within each invoice, where the Unit Price was greater than $0.99. Return Invoice ID, Quantity and Unit Price.</a:t>
            </a:r>
          </a:p>
          <a:p>
            <a:pPr marL="342900" indent="-342900">
              <a:lnSpc>
                <a:spcPct val="150000"/>
              </a:lnSpc>
              <a:buFont typeface="+mj-lt"/>
              <a:buAutoNum type="arabicPeriod" startAt="8"/>
            </a:pPr>
            <a:r>
              <a:rPr lang="en-AU" sz="1800" dirty="0"/>
              <a:t>Write a SQL query to find the highest Total amount by each customer. Filter the result by highest Total amount above 20.00. Return customer id, order date and maximum purchase amount.</a:t>
            </a:r>
          </a:p>
          <a:p>
            <a:pPr marL="342900" indent="-342900">
              <a:lnSpc>
                <a:spcPct val="150000"/>
              </a:lnSpc>
              <a:buFont typeface="+mj-lt"/>
              <a:buAutoNum type="arabicPeriod" startAt="8"/>
            </a:pPr>
            <a:r>
              <a:rPr lang="en-AU" sz="1800" dirty="0"/>
              <a:t>Write a SQL query to find the Total amount by each customer. Filter the result by highest Total amount above 20.00. Return customer id, order date and Total purchase amount.</a:t>
            </a:r>
          </a:p>
          <a:p>
            <a:pPr>
              <a:lnSpc>
                <a:spcPct val="150000"/>
              </a:lnSpc>
            </a:pPr>
            <a:endParaRPr lang="en-AU" sz="1800" dirty="0"/>
          </a:p>
          <a:p>
            <a:pPr marL="342900" indent="-342900">
              <a:lnSpc>
                <a:spcPct val="150000"/>
              </a:lnSpc>
              <a:buFont typeface="+mj-lt"/>
              <a:buAutoNum type="arabicPeriod"/>
            </a:pPr>
            <a:endParaRPr lang="en-AU" sz="1800" dirty="0">
              <a:effectLst/>
            </a:endParaRPr>
          </a:p>
          <a:p>
            <a:pPr marL="342900" indent="-342900">
              <a:lnSpc>
                <a:spcPct val="150000"/>
              </a:lnSpc>
              <a:buFont typeface="+mj-lt"/>
              <a:buAutoNum type="arabicPeriod"/>
            </a:pPr>
            <a:endParaRPr lang="en-AU" sz="1800" dirty="0"/>
          </a:p>
          <a:p>
            <a:pPr marL="342900" indent="-342900">
              <a:lnSpc>
                <a:spcPct val="150000"/>
              </a:lnSpc>
              <a:buFont typeface="+mj-lt"/>
              <a:buAutoNum type="arabicPeriod"/>
            </a:pPr>
            <a:endParaRPr lang="en-AU" sz="1800" dirty="0">
              <a:effectLst/>
            </a:endParaRPr>
          </a:p>
          <a:p>
            <a:pPr marL="342900" indent="-342900">
              <a:lnSpc>
                <a:spcPct val="150000"/>
              </a:lnSpc>
              <a:buFont typeface="+mj-lt"/>
              <a:buAutoNum type="arabicPeriod"/>
            </a:pPr>
            <a:endParaRPr lang="en-AU" sz="1800" dirty="0"/>
          </a:p>
          <a:p>
            <a:pPr>
              <a:lnSpc>
                <a:spcPct val="150000"/>
              </a:lnSpc>
            </a:pPr>
            <a:endParaRPr lang="en-AU" sz="1800" dirty="0">
              <a:effectLst/>
            </a:endParaRPr>
          </a:p>
        </p:txBody>
      </p:sp>
    </p:spTree>
    <p:extLst>
      <p:ext uri="{BB962C8B-B14F-4D97-AF65-F5344CB8AC3E}">
        <p14:creationId xmlns:p14="http://schemas.microsoft.com/office/powerpoint/2010/main" val="163334234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46B7-B9AB-189B-5E6F-5CB46D9CF5B4}"/>
              </a:ext>
            </a:extLst>
          </p:cNvPr>
          <p:cNvSpPr>
            <a:spLocks noGrp="1"/>
          </p:cNvSpPr>
          <p:nvPr>
            <p:ph type="title"/>
          </p:nvPr>
        </p:nvSpPr>
        <p:spPr>
          <a:xfrm>
            <a:off x="561600" y="116049"/>
            <a:ext cx="8239486" cy="454969"/>
          </a:xfrm>
        </p:spPr>
        <p:txBody>
          <a:bodyPr/>
          <a:lstStyle/>
          <a:p>
            <a:r>
              <a:rPr lang="en-AU">
                <a:cs typeface="Calibri Light"/>
              </a:rPr>
              <a:t>Answers</a:t>
            </a:r>
            <a:endParaRPr lang="en-AU" dirty="0"/>
          </a:p>
        </p:txBody>
      </p:sp>
      <p:sp>
        <p:nvSpPr>
          <p:cNvPr id="3" name="Text Placeholder 2">
            <a:extLst>
              <a:ext uri="{FF2B5EF4-FFF2-40B4-BE49-F238E27FC236}">
                <a16:creationId xmlns:a16="http://schemas.microsoft.com/office/drawing/2014/main" id="{E6494C5D-347B-0468-6DCE-5EA91C452C2C}"/>
              </a:ext>
            </a:extLst>
          </p:cNvPr>
          <p:cNvSpPr>
            <a:spLocks noGrp="1"/>
          </p:cNvSpPr>
          <p:nvPr>
            <p:ph type="body" sz="quarter" idx="14"/>
          </p:nvPr>
        </p:nvSpPr>
        <p:spPr>
          <a:xfrm>
            <a:off x="561600" y="487384"/>
            <a:ext cx="11344982" cy="4641325"/>
          </a:xfrm>
        </p:spPr>
        <p:txBody>
          <a:bodyPr vert="horz" lIns="0" tIns="0" rIns="0" bIns="0" rtlCol="0" anchor="t">
            <a:noAutofit/>
          </a:bodyPr>
          <a:lstStyle/>
          <a:p>
            <a:pPr marL="342900" indent="-342900">
              <a:buAutoNum type="arabicPeriod"/>
            </a:pPr>
            <a:r>
              <a:rPr lang="en-AU" sz="1600" dirty="0">
                <a:ea typeface="+mn-lt"/>
                <a:cs typeface="+mn-lt"/>
              </a:rPr>
              <a:t>Find </a:t>
            </a:r>
            <a:r>
              <a:rPr lang="en-AU" sz="1600" dirty="0">
                <a:effectLst/>
                <a:ea typeface="+mn-lt"/>
                <a:cs typeface="+mn-lt"/>
              </a:rPr>
              <a:t>Average </a:t>
            </a:r>
            <a:r>
              <a:rPr lang="en-AU" sz="1600" dirty="0">
                <a:ea typeface="+mn-lt"/>
                <a:cs typeface="+mn-lt"/>
              </a:rPr>
              <a:t>Unit Price of a Track</a:t>
            </a:r>
            <a:endParaRPr lang="en-US" sz="1600"/>
          </a:p>
          <a:p>
            <a:r>
              <a:rPr lang="en-AU" sz="1600" dirty="0">
                <a:ea typeface="+mn-lt"/>
                <a:cs typeface="+mn-lt"/>
              </a:rPr>
              <a:t>SELECT  AVG(</a:t>
            </a:r>
            <a:r>
              <a:rPr lang="en-AU" sz="1600" dirty="0" err="1">
                <a:ea typeface="+mn-lt"/>
                <a:cs typeface="+mn-lt"/>
              </a:rPr>
              <a:t>UnitPrice</a:t>
            </a:r>
            <a:r>
              <a:rPr lang="en-AU" sz="1600" dirty="0">
                <a:ea typeface="+mn-lt"/>
                <a:cs typeface="+mn-lt"/>
              </a:rPr>
              <a:t>)</a:t>
            </a:r>
          </a:p>
          <a:p>
            <a:r>
              <a:rPr lang="en-AU" sz="1600" dirty="0">
                <a:ea typeface="+mn-lt"/>
                <a:cs typeface="+mn-lt"/>
              </a:rPr>
              <a:t>FROM </a:t>
            </a:r>
            <a:r>
              <a:rPr lang="en-AU" sz="1600" dirty="0" err="1">
                <a:ea typeface="+mn-lt"/>
                <a:cs typeface="+mn-lt"/>
              </a:rPr>
              <a:t>InvoiceLine</a:t>
            </a:r>
            <a:r>
              <a:rPr lang="en-AU" sz="1600" dirty="0">
                <a:ea typeface="+mn-lt"/>
                <a:cs typeface="+mn-lt"/>
              </a:rPr>
              <a:t> il  ;</a:t>
            </a:r>
          </a:p>
          <a:p>
            <a:endParaRPr lang="en-AU" sz="1600" dirty="0"/>
          </a:p>
          <a:p>
            <a:r>
              <a:rPr lang="en-AU" sz="1600" dirty="0">
                <a:ea typeface="+mn-lt"/>
                <a:cs typeface="+mn-lt"/>
              </a:rPr>
              <a:t>2. Find Minimum, Maximum and Sum of the total purchase amount within an invoice.</a:t>
            </a:r>
            <a:endParaRPr lang="en-AU" sz="1600" dirty="0"/>
          </a:p>
          <a:p>
            <a:r>
              <a:rPr lang="en-AU" sz="1600" dirty="0">
                <a:ea typeface="+mn-lt"/>
                <a:cs typeface="+mn-lt"/>
              </a:rPr>
              <a:t>SELECT  MIN(Total), MAX(Total), SUM (total)</a:t>
            </a:r>
            <a:endParaRPr lang="en-AU" sz="1600" dirty="0"/>
          </a:p>
          <a:p>
            <a:r>
              <a:rPr lang="en-AU" sz="1600" dirty="0">
                <a:ea typeface="+mn-lt"/>
                <a:cs typeface="+mn-lt"/>
              </a:rPr>
              <a:t>FROM Invoice </a:t>
            </a:r>
            <a:r>
              <a:rPr lang="en-AU" sz="1600" dirty="0" err="1">
                <a:ea typeface="+mn-lt"/>
                <a:cs typeface="+mn-lt"/>
              </a:rPr>
              <a:t>i</a:t>
            </a:r>
            <a:r>
              <a:rPr lang="en-AU" sz="1600" dirty="0">
                <a:ea typeface="+mn-lt"/>
                <a:cs typeface="+mn-lt"/>
              </a:rPr>
              <a:t> ;</a:t>
            </a:r>
            <a:endParaRPr lang="en-AU" sz="1600" dirty="0"/>
          </a:p>
          <a:p>
            <a:endParaRPr lang="en-AU" sz="1600" dirty="0"/>
          </a:p>
          <a:p>
            <a:r>
              <a:rPr lang="en-AU" sz="1600" dirty="0">
                <a:ea typeface="+mn-lt"/>
                <a:cs typeface="+mn-lt"/>
              </a:rPr>
              <a:t>3. Write a SQL Query to find the number of customers </a:t>
            </a:r>
            <a:r>
              <a:rPr lang="en-AU" sz="1600" dirty="0">
                <a:effectLst/>
                <a:ea typeface="+mn-lt"/>
                <a:cs typeface="+mn-lt"/>
              </a:rPr>
              <a:t>and </a:t>
            </a:r>
            <a:r>
              <a:rPr lang="en-AU" sz="1600" dirty="0">
                <a:ea typeface="+mn-lt"/>
                <a:cs typeface="+mn-lt"/>
              </a:rPr>
              <a:t>number of unique cities that the customers are from.</a:t>
            </a:r>
            <a:endParaRPr lang="en-AU" sz="1600" dirty="0"/>
          </a:p>
          <a:p>
            <a:r>
              <a:rPr lang="en-AU" sz="1600" dirty="0">
                <a:ea typeface="+mn-lt"/>
                <a:cs typeface="+mn-lt"/>
              </a:rPr>
              <a:t>SELECT  COUNT(</a:t>
            </a:r>
            <a:r>
              <a:rPr lang="en-AU" sz="1600" dirty="0" err="1">
                <a:ea typeface="+mn-lt"/>
                <a:cs typeface="+mn-lt"/>
              </a:rPr>
              <a:t>CustomerID</a:t>
            </a:r>
            <a:r>
              <a:rPr lang="en-AU" sz="1600" dirty="0">
                <a:ea typeface="+mn-lt"/>
                <a:cs typeface="+mn-lt"/>
              </a:rPr>
              <a:t>), COUNT(DISTINCT City) </a:t>
            </a:r>
            <a:endParaRPr lang="en-AU" sz="1600">
              <a:ea typeface="+mn-lt"/>
            </a:endParaRPr>
          </a:p>
          <a:p>
            <a:r>
              <a:rPr lang="en-AU" sz="1600" dirty="0">
                <a:ea typeface="+mn-lt"/>
                <a:cs typeface="+mn-lt"/>
              </a:rPr>
              <a:t>FROM Customer c  ;</a:t>
            </a:r>
            <a:endParaRPr lang="en-AU" sz="1600" dirty="0"/>
          </a:p>
          <a:p>
            <a:endParaRPr lang="en-AU" sz="1600" dirty="0"/>
          </a:p>
          <a:p>
            <a:r>
              <a:rPr lang="en-AU" sz="1600" dirty="0">
                <a:ea typeface="+mn-lt"/>
                <a:cs typeface="+mn-lt"/>
              </a:rPr>
              <a:t>4. Write a SQL query to find the Unique list of Cities the customers are from.</a:t>
            </a:r>
            <a:endParaRPr lang="en-AU" sz="1600" dirty="0"/>
          </a:p>
          <a:p>
            <a:r>
              <a:rPr lang="en-AU" sz="1600" dirty="0">
                <a:ea typeface="+mn-lt"/>
                <a:cs typeface="+mn-lt"/>
              </a:rPr>
              <a:t>SELECT DISTINCT City</a:t>
            </a:r>
            <a:endParaRPr lang="en-AU" sz="1600" dirty="0"/>
          </a:p>
          <a:p>
            <a:r>
              <a:rPr lang="en-AU" sz="1600" dirty="0">
                <a:ea typeface="+mn-lt"/>
                <a:cs typeface="+mn-lt"/>
              </a:rPr>
              <a:t>FROM Customer c  ;</a:t>
            </a:r>
            <a:endParaRPr lang="en-AU" sz="1600" dirty="0"/>
          </a:p>
          <a:p>
            <a:endParaRPr lang="en-AU" sz="1600" dirty="0"/>
          </a:p>
          <a:p>
            <a:endParaRPr lang="en-AU" sz="1600" dirty="0">
              <a:cs typeface="Calibri"/>
            </a:endParaRPr>
          </a:p>
          <a:p>
            <a:pPr marL="342900" indent="-342900">
              <a:buFont typeface="+mj-lt"/>
              <a:buAutoNum type="arabicPeriod"/>
            </a:pPr>
            <a:endParaRPr lang="en-AU" sz="1600" dirty="0"/>
          </a:p>
          <a:p>
            <a:pPr marL="342900" indent="-342900">
              <a:buFont typeface="+mj-lt"/>
              <a:buAutoNum type="arabicPeriod"/>
            </a:pPr>
            <a:endParaRPr lang="en-AU" sz="1600" dirty="0">
              <a:effectLst/>
            </a:endParaRPr>
          </a:p>
          <a:p>
            <a:pPr marL="342900" indent="-342900">
              <a:buFont typeface="+mj-lt"/>
              <a:buAutoNum type="arabicPeriod"/>
            </a:pPr>
            <a:endParaRPr lang="en-AU" sz="1600" dirty="0"/>
          </a:p>
          <a:p>
            <a:pPr marL="342900" indent="-342900">
              <a:buFont typeface="+mj-lt"/>
              <a:buAutoNum type="arabicPeriod"/>
            </a:pPr>
            <a:endParaRPr lang="en-AU" sz="1600" dirty="0">
              <a:effectLst/>
            </a:endParaRPr>
          </a:p>
          <a:p>
            <a:pPr marL="342900" indent="-342900">
              <a:buFont typeface="+mj-lt"/>
              <a:buAutoNum type="arabicPeriod"/>
            </a:pPr>
            <a:endParaRPr lang="en-AU" sz="1600" dirty="0"/>
          </a:p>
          <a:p>
            <a:endParaRPr lang="en-AU" sz="1600" dirty="0">
              <a:effectLst/>
            </a:endParaRPr>
          </a:p>
        </p:txBody>
      </p:sp>
      <p:sp>
        <p:nvSpPr>
          <p:cNvPr id="4" name="TextBox 3">
            <a:extLst>
              <a:ext uri="{FF2B5EF4-FFF2-40B4-BE49-F238E27FC236}">
                <a16:creationId xmlns:a16="http://schemas.microsoft.com/office/drawing/2014/main" id="{36E6182B-DEA5-B8B1-2038-A632DD0AD4E6}"/>
              </a:ext>
            </a:extLst>
          </p:cNvPr>
          <p:cNvSpPr txBox="1"/>
          <p:nvPr/>
        </p:nvSpPr>
        <p:spPr>
          <a:xfrm>
            <a:off x="4724400" y="3200400"/>
            <a:ext cx="2743200" cy="80021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spcBef>
                <a:spcPts val="600"/>
              </a:spcBef>
              <a:buSzPct val="100000"/>
              <a:buFont typeface="Arial"/>
            </a:pPr>
            <a:endParaRPr lang="en-AU" sz="1600" dirty="0">
              <a:cs typeface="Segoe UI"/>
            </a:endParaRPr>
          </a:p>
          <a:p>
            <a:pPr>
              <a:spcBef>
                <a:spcPts val="600"/>
              </a:spcBef>
              <a:buSzPct val="100000"/>
              <a:buFont typeface="Arial"/>
            </a:pPr>
            <a:r>
              <a:rPr lang="en-AU" sz="1300">
                <a:cs typeface="Segoe UI"/>
              </a:rPr>
              <a:t>​</a:t>
            </a:r>
          </a:p>
          <a:p>
            <a:pPr>
              <a:spcBef>
                <a:spcPts val="600"/>
              </a:spcBef>
              <a:buSzPct val="100000"/>
              <a:buFont typeface="Arial"/>
            </a:pPr>
            <a:r>
              <a:rPr lang="en-AU" sz="1300">
                <a:cs typeface="Segoe UI"/>
              </a:rPr>
              <a:t>​</a:t>
            </a:r>
          </a:p>
        </p:txBody>
      </p:sp>
    </p:spTree>
    <p:extLst>
      <p:ext uri="{BB962C8B-B14F-4D97-AF65-F5344CB8AC3E}">
        <p14:creationId xmlns:p14="http://schemas.microsoft.com/office/powerpoint/2010/main" val="42117807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346B7-B9AB-189B-5E6F-5CB46D9CF5B4}"/>
              </a:ext>
            </a:extLst>
          </p:cNvPr>
          <p:cNvSpPr>
            <a:spLocks noGrp="1"/>
          </p:cNvSpPr>
          <p:nvPr>
            <p:ph type="title"/>
          </p:nvPr>
        </p:nvSpPr>
        <p:spPr/>
        <p:txBody>
          <a:bodyPr/>
          <a:lstStyle/>
          <a:p>
            <a:r>
              <a:rPr lang="en-AU" dirty="0"/>
              <a:t>Exercises</a:t>
            </a:r>
          </a:p>
        </p:txBody>
      </p:sp>
      <p:sp>
        <p:nvSpPr>
          <p:cNvPr id="3" name="Text Placeholder 2">
            <a:extLst>
              <a:ext uri="{FF2B5EF4-FFF2-40B4-BE49-F238E27FC236}">
                <a16:creationId xmlns:a16="http://schemas.microsoft.com/office/drawing/2014/main" id="{E6494C5D-347B-0468-6DCE-5EA91C452C2C}"/>
              </a:ext>
            </a:extLst>
          </p:cNvPr>
          <p:cNvSpPr>
            <a:spLocks noGrp="1"/>
          </p:cNvSpPr>
          <p:nvPr>
            <p:ph type="body" sz="quarter" idx="14"/>
          </p:nvPr>
        </p:nvSpPr>
        <p:spPr>
          <a:xfrm>
            <a:off x="301405" y="886969"/>
            <a:ext cx="11781738" cy="4873642"/>
          </a:xfrm>
        </p:spPr>
        <p:txBody>
          <a:bodyPr vert="horz" lIns="0" tIns="0" rIns="0" bIns="0" rtlCol="0" anchor="t">
            <a:noAutofit/>
          </a:bodyPr>
          <a:lstStyle/>
          <a:p>
            <a:pPr>
              <a:spcBef>
                <a:spcPts val="600"/>
              </a:spcBef>
              <a:spcAft>
                <a:spcPts val="0"/>
              </a:spcAft>
            </a:pPr>
            <a:r>
              <a:rPr lang="en-AU" sz="1600" dirty="0">
                <a:cs typeface="Calibri"/>
              </a:rPr>
              <a:t>5. Write a SQL query to find the highest Total Purchase Amount in each city. Return city, maximum Purchase Amount.</a:t>
            </a:r>
            <a:endParaRPr lang="en-US" sz="1600"/>
          </a:p>
          <a:p>
            <a:pPr>
              <a:spcBef>
                <a:spcPts val="600"/>
              </a:spcBef>
              <a:spcAft>
                <a:spcPts val="0"/>
              </a:spcAft>
            </a:pPr>
            <a:r>
              <a:rPr lang="en-AU" sz="1600" dirty="0">
                <a:cs typeface="Calibri"/>
              </a:rPr>
              <a:t>SELECT </a:t>
            </a:r>
            <a:r>
              <a:rPr lang="en-AU" sz="1600" err="1">
                <a:cs typeface="Calibri"/>
              </a:rPr>
              <a:t>BillingCity</a:t>
            </a:r>
            <a:r>
              <a:rPr lang="en-AU" sz="1600" dirty="0">
                <a:cs typeface="Calibri"/>
              </a:rPr>
              <a:t>, MAX(Total)  </a:t>
            </a:r>
            <a:endParaRPr lang="en-US" sz="1600" dirty="0">
              <a:cs typeface="Calibri"/>
            </a:endParaRPr>
          </a:p>
          <a:p>
            <a:pPr>
              <a:spcBef>
                <a:spcPts val="600"/>
              </a:spcBef>
              <a:spcAft>
                <a:spcPts val="0"/>
              </a:spcAft>
            </a:pPr>
            <a:r>
              <a:rPr lang="en-AU" sz="1600" dirty="0">
                <a:cs typeface="Calibri"/>
              </a:rPr>
              <a:t>FROM Invoice </a:t>
            </a:r>
            <a:r>
              <a:rPr lang="en-AU" sz="1600" err="1">
                <a:cs typeface="Calibri"/>
              </a:rPr>
              <a:t>i</a:t>
            </a:r>
            <a:r>
              <a:rPr lang="en-AU" sz="1600" dirty="0">
                <a:cs typeface="Calibri"/>
              </a:rPr>
              <a:t>  </a:t>
            </a:r>
            <a:endParaRPr lang="en-US" sz="1600" dirty="0">
              <a:cs typeface="Calibri"/>
            </a:endParaRPr>
          </a:p>
          <a:p>
            <a:pPr>
              <a:spcBef>
                <a:spcPts val="600"/>
              </a:spcBef>
              <a:spcAft>
                <a:spcPts val="0"/>
              </a:spcAft>
            </a:pPr>
            <a:r>
              <a:rPr lang="en-AU" sz="1600" dirty="0">
                <a:cs typeface="Calibri"/>
              </a:rPr>
              <a:t>GROUP BY </a:t>
            </a:r>
            <a:r>
              <a:rPr lang="en-AU" sz="1600" err="1">
                <a:cs typeface="Calibri"/>
              </a:rPr>
              <a:t>BillingCity</a:t>
            </a:r>
            <a:r>
              <a:rPr lang="en-AU" sz="1600" dirty="0">
                <a:cs typeface="Calibri"/>
              </a:rPr>
              <a:t> ; </a:t>
            </a:r>
            <a:endParaRPr lang="en-US" sz="1600" dirty="0">
              <a:cs typeface="Calibri"/>
            </a:endParaRPr>
          </a:p>
          <a:p>
            <a:pPr>
              <a:spcBef>
                <a:spcPts val="600"/>
              </a:spcBef>
              <a:spcAft>
                <a:spcPts val="0"/>
              </a:spcAft>
            </a:pPr>
            <a:endParaRPr lang="en-US" sz="1600" dirty="0">
              <a:cs typeface="Calibri"/>
            </a:endParaRPr>
          </a:p>
          <a:p>
            <a:pPr>
              <a:spcBef>
                <a:spcPts val="600"/>
              </a:spcBef>
              <a:spcAft>
                <a:spcPts val="0"/>
              </a:spcAft>
            </a:pPr>
            <a:r>
              <a:rPr lang="en-AU" sz="1600" dirty="0">
                <a:cs typeface="Calibri"/>
              </a:rPr>
              <a:t>6. Write a SQL query to find the highest Total Purchase Amount in each city. Return city in Ascending order, maximum Purchase Amount.</a:t>
            </a:r>
            <a:endParaRPr lang="en-US" sz="1600"/>
          </a:p>
          <a:p>
            <a:pPr>
              <a:spcBef>
                <a:spcPts val="600"/>
              </a:spcBef>
              <a:spcAft>
                <a:spcPts val="0"/>
              </a:spcAft>
            </a:pPr>
            <a:r>
              <a:rPr lang="en-AU" sz="1600" dirty="0">
                <a:cs typeface="Calibri"/>
              </a:rPr>
              <a:t>SELECT </a:t>
            </a:r>
            <a:r>
              <a:rPr lang="en-AU" sz="1600" err="1">
                <a:cs typeface="Calibri"/>
              </a:rPr>
              <a:t>BillingCity</a:t>
            </a:r>
            <a:r>
              <a:rPr lang="en-AU" sz="1600" dirty="0">
                <a:cs typeface="Calibri"/>
              </a:rPr>
              <a:t>, MAX(Total)  </a:t>
            </a:r>
            <a:endParaRPr lang="en-US" sz="1600" dirty="0">
              <a:cs typeface="Calibri"/>
            </a:endParaRPr>
          </a:p>
          <a:p>
            <a:pPr>
              <a:spcBef>
                <a:spcPts val="600"/>
              </a:spcBef>
              <a:spcAft>
                <a:spcPts val="0"/>
              </a:spcAft>
            </a:pPr>
            <a:r>
              <a:rPr lang="en-AU" sz="1600" dirty="0">
                <a:cs typeface="Calibri"/>
              </a:rPr>
              <a:t>FROM Invoice </a:t>
            </a:r>
            <a:r>
              <a:rPr lang="en-AU" sz="1600" err="1">
                <a:cs typeface="Calibri"/>
              </a:rPr>
              <a:t>i</a:t>
            </a:r>
            <a:r>
              <a:rPr lang="en-AU" sz="1600" dirty="0">
                <a:cs typeface="Calibri"/>
              </a:rPr>
              <a:t>  </a:t>
            </a:r>
            <a:endParaRPr lang="en-US" sz="1600" dirty="0">
              <a:cs typeface="Calibri"/>
            </a:endParaRPr>
          </a:p>
          <a:p>
            <a:pPr>
              <a:spcBef>
                <a:spcPts val="600"/>
              </a:spcBef>
              <a:spcAft>
                <a:spcPts val="0"/>
              </a:spcAft>
            </a:pPr>
            <a:r>
              <a:rPr lang="en-AU" sz="1600" dirty="0">
                <a:cs typeface="Calibri"/>
              </a:rPr>
              <a:t>GROUP BY </a:t>
            </a:r>
            <a:r>
              <a:rPr lang="en-AU" sz="1600" err="1">
                <a:cs typeface="Calibri"/>
              </a:rPr>
              <a:t>BillingCity</a:t>
            </a:r>
            <a:r>
              <a:rPr lang="en-AU" sz="1600" dirty="0">
                <a:cs typeface="Calibri"/>
              </a:rPr>
              <a:t>  </a:t>
            </a:r>
            <a:endParaRPr lang="en-US" sz="1600" dirty="0">
              <a:cs typeface="Calibri"/>
            </a:endParaRPr>
          </a:p>
          <a:p>
            <a:pPr>
              <a:spcBef>
                <a:spcPts val="600"/>
              </a:spcBef>
              <a:spcAft>
                <a:spcPts val="0"/>
              </a:spcAft>
            </a:pPr>
            <a:r>
              <a:rPr lang="en-AU" sz="1600" dirty="0">
                <a:cs typeface="Calibri"/>
              </a:rPr>
              <a:t>ORDER BY </a:t>
            </a:r>
            <a:r>
              <a:rPr lang="en-AU" sz="1600" err="1">
                <a:cs typeface="Calibri"/>
              </a:rPr>
              <a:t>BillingCity</a:t>
            </a:r>
            <a:r>
              <a:rPr lang="en-AU" sz="1600" dirty="0">
                <a:cs typeface="Calibri"/>
              </a:rPr>
              <a:t> ASC ; </a:t>
            </a:r>
            <a:endParaRPr lang="en-US" sz="1600" dirty="0">
              <a:cs typeface="Calibri"/>
            </a:endParaRPr>
          </a:p>
          <a:p>
            <a:pPr>
              <a:spcBef>
                <a:spcPts val="600"/>
              </a:spcBef>
              <a:spcAft>
                <a:spcPts val="0"/>
              </a:spcAft>
            </a:pPr>
            <a:endParaRPr lang="en-AU" sz="1600" dirty="0">
              <a:effectLst/>
              <a:cs typeface="Calibri"/>
            </a:endParaRPr>
          </a:p>
          <a:p>
            <a:r>
              <a:rPr lang="en-AU" sz="1600" dirty="0">
                <a:cs typeface="Calibri"/>
              </a:rPr>
              <a:t>7. Write a SQL query to find the highest Unit price of a Track by each composer. Return the Name of the Track and Composer.</a:t>
            </a:r>
            <a:endParaRPr lang="en-US" sz="1600" dirty="0">
              <a:cs typeface="Calibri"/>
            </a:endParaRPr>
          </a:p>
          <a:p>
            <a:r>
              <a:rPr lang="en-AU" sz="1600" dirty="0">
                <a:cs typeface="Calibri"/>
              </a:rPr>
              <a:t>SELECT </a:t>
            </a:r>
            <a:r>
              <a:rPr lang="en-AU" sz="1600" dirty="0" err="1">
                <a:cs typeface="Calibri"/>
              </a:rPr>
              <a:t>Name,Composer,MAX</a:t>
            </a:r>
            <a:r>
              <a:rPr lang="en-AU" sz="1600" dirty="0">
                <a:cs typeface="Calibri"/>
              </a:rPr>
              <a:t>(</a:t>
            </a:r>
            <a:r>
              <a:rPr lang="en-AU" sz="1600" dirty="0" err="1">
                <a:cs typeface="Calibri"/>
              </a:rPr>
              <a:t>UnitPrice</a:t>
            </a:r>
            <a:r>
              <a:rPr lang="en-AU" sz="1600" dirty="0">
                <a:cs typeface="Calibri"/>
              </a:rPr>
              <a:t>) </a:t>
            </a:r>
            <a:endParaRPr lang="en-US" sz="1600" dirty="0">
              <a:effectLst/>
              <a:cs typeface="Calibri"/>
            </a:endParaRPr>
          </a:p>
          <a:p>
            <a:r>
              <a:rPr lang="en-AU" sz="1600" dirty="0">
                <a:cs typeface="Calibri"/>
              </a:rPr>
              <a:t>FROM Track t </a:t>
            </a:r>
            <a:endParaRPr lang="en-US" sz="1600" dirty="0">
              <a:cs typeface="Calibri"/>
            </a:endParaRPr>
          </a:p>
          <a:p>
            <a:r>
              <a:rPr lang="en-AU" sz="1600" dirty="0">
                <a:cs typeface="Calibri"/>
              </a:rPr>
              <a:t>GROUP BY </a:t>
            </a:r>
            <a:r>
              <a:rPr lang="en-AU" sz="1600" dirty="0" err="1">
                <a:cs typeface="Calibri"/>
              </a:rPr>
              <a:t>Name,Composer</a:t>
            </a:r>
            <a:r>
              <a:rPr lang="en-AU" sz="1600" dirty="0">
                <a:cs typeface="Calibri"/>
              </a:rPr>
              <a:t> ;</a:t>
            </a:r>
            <a:endParaRPr lang="en-AU" sz="1600"/>
          </a:p>
        </p:txBody>
      </p:sp>
    </p:spTree>
    <p:extLst>
      <p:ext uri="{BB962C8B-B14F-4D97-AF65-F5344CB8AC3E}">
        <p14:creationId xmlns:p14="http://schemas.microsoft.com/office/powerpoint/2010/main" val="1294555766"/>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A4CE4B-A148-5A2B-1347-254E69B4638A}"/>
              </a:ext>
            </a:extLst>
          </p:cNvPr>
          <p:cNvSpPr>
            <a:spLocks noGrp="1"/>
          </p:cNvSpPr>
          <p:nvPr>
            <p:ph type="title"/>
          </p:nvPr>
        </p:nvSpPr>
        <p:spPr>
          <a:xfrm>
            <a:off x="301405" y="142633"/>
            <a:ext cx="8239486" cy="454969"/>
          </a:xfrm>
        </p:spPr>
        <p:txBody>
          <a:bodyPr/>
          <a:lstStyle/>
          <a:p>
            <a:r>
              <a:rPr lang="en-AU">
                <a:ea typeface="Calibri"/>
                <a:cs typeface="Calibri"/>
              </a:rPr>
              <a:t>Exercises</a:t>
            </a:r>
            <a:endParaRPr lang="en-GB">
              <a:ea typeface="Calibri"/>
              <a:cs typeface="Calibri"/>
            </a:endParaRPr>
          </a:p>
          <a:p>
            <a:endParaRPr lang="en-GB" b="1" dirty="0">
              <a:ea typeface="Calibri"/>
              <a:cs typeface="Calibri"/>
            </a:endParaRPr>
          </a:p>
        </p:txBody>
      </p:sp>
      <p:sp>
        <p:nvSpPr>
          <p:cNvPr id="3" name="Text Placeholder 2">
            <a:extLst>
              <a:ext uri="{FF2B5EF4-FFF2-40B4-BE49-F238E27FC236}">
                <a16:creationId xmlns:a16="http://schemas.microsoft.com/office/drawing/2014/main" id="{079CDCCD-93C8-26BB-58A0-66595F31A022}"/>
              </a:ext>
            </a:extLst>
          </p:cNvPr>
          <p:cNvSpPr txBox="1">
            <a:spLocks/>
          </p:cNvSpPr>
          <p:nvPr/>
        </p:nvSpPr>
        <p:spPr>
          <a:xfrm>
            <a:off x="559388" y="503989"/>
            <a:ext cx="11075286" cy="2104070"/>
          </a:xfrm>
          <a:prstGeom prst="rect">
            <a:avLst/>
          </a:prstGeom>
        </p:spPr>
        <p:txBody>
          <a:bodyPr lIns="91440" tIns="45720" rIns="91440" bIns="45720" anchor="t"/>
          <a:lstStyle>
            <a:lvl1pPr marL="0" indent="0" algn="l" defTabSz="914400" rtl="0" eaLnBrk="1" latinLnBrk="0" hangingPunct="1">
              <a:spcBef>
                <a:spcPts val="0"/>
              </a:spcBef>
              <a:spcAft>
                <a:spcPts val="600"/>
              </a:spcAft>
              <a:buSzPct val="100000"/>
              <a:buFontTx/>
              <a:buNone/>
              <a:defRPr sz="12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endParaRPr lang="en-AU" sz="1800" b="1" dirty="0">
              <a:ea typeface="Calibri"/>
              <a:cs typeface="Calibri"/>
            </a:endParaRPr>
          </a:p>
        </p:txBody>
      </p:sp>
      <p:sp>
        <p:nvSpPr>
          <p:cNvPr id="4" name="Title 1">
            <a:extLst>
              <a:ext uri="{FF2B5EF4-FFF2-40B4-BE49-F238E27FC236}">
                <a16:creationId xmlns:a16="http://schemas.microsoft.com/office/drawing/2014/main" id="{028DC438-1C47-8B24-FE19-E04CD38539F2}"/>
              </a:ext>
            </a:extLst>
          </p:cNvPr>
          <p:cNvSpPr txBox="1">
            <a:spLocks/>
          </p:cNvSpPr>
          <p:nvPr/>
        </p:nvSpPr>
        <p:spPr bwMode="gray">
          <a:xfrm>
            <a:off x="298193" y="93333"/>
            <a:ext cx="8239486" cy="454969"/>
          </a:xfrm>
          <a:prstGeom prst="rect">
            <a:avLst/>
          </a:prstGeom>
        </p:spPr>
        <p:txBody>
          <a:bodyPr vert="horz" lIns="0" tIns="0" rIns="0" bIns="0" rtlCol="0" anchor="t" anchorCtr="0">
            <a:noAutofit/>
          </a:bodyPr>
          <a:lstStyle>
            <a:lvl1pPr algn="l" defTabSz="914400" rtl="0" eaLnBrk="1" latinLnBrk="0" hangingPunct="1">
              <a:spcBef>
                <a:spcPct val="0"/>
              </a:spcBef>
              <a:buNone/>
              <a:defRPr sz="2100" kern="1200">
                <a:solidFill>
                  <a:schemeClr val="tx1"/>
                </a:solidFill>
                <a:latin typeface="+mn-lt"/>
                <a:ea typeface="+mj-ea"/>
                <a:cs typeface="Calibri Light" panose="020F0302020204030204" pitchFamily="34" charset="0"/>
              </a:defRPr>
            </a:lvl1pPr>
          </a:lstStyle>
          <a:p>
            <a:endParaRPr lang="en-AU" dirty="0"/>
          </a:p>
        </p:txBody>
      </p:sp>
      <p:sp>
        <p:nvSpPr>
          <p:cNvPr id="8" name="Text Placeholder 2">
            <a:extLst>
              <a:ext uri="{FF2B5EF4-FFF2-40B4-BE49-F238E27FC236}">
                <a16:creationId xmlns:a16="http://schemas.microsoft.com/office/drawing/2014/main" id="{05CC8B45-FBF1-AE4F-57CA-13FE2D173B7C}"/>
              </a:ext>
            </a:extLst>
          </p:cNvPr>
          <p:cNvSpPr txBox="1">
            <a:spLocks/>
          </p:cNvSpPr>
          <p:nvPr/>
        </p:nvSpPr>
        <p:spPr>
          <a:xfrm>
            <a:off x="301405" y="602223"/>
            <a:ext cx="11781738" cy="4873642"/>
          </a:xfrm>
          <a:prstGeom prst="rect">
            <a:avLst/>
          </a:prstGeom>
        </p:spPr>
        <p:txBody>
          <a:bodyPr vert="horz" lIns="0" tIns="0" rIns="0" bIns="0" rtlCol="0" anchor="t">
            <a:noAutofit/>
          </a:bodyPr>
          <a:lstStyle>
            <a:lvl1pPr marL="0" indent="0" algn="l" defTabSz="914400" rtl="0" eaLnBrk="1" latinLnBrk="0" hangingPunct="1">
              <a:spcBef>
                <a:spcPts val="0"/>
              </a:spcBef>
              <a:spcAft>
                <a:spcPts val="600"/>
              </a:spcAft>
              <a:buSzPct val="100000"/>
              <a:buFontTx/>
              <a:buNone/>
              <a:defRPr sz="1200" b="0" kern="1200">
                <a:solidFill>
                  <a:schemeClr val="tx1"/>
                </a:solidFill>
                <a:latin typeface="+mn-lt"/>
                <a:ea typeface="+mn-ea"/>
                <a:cs typeface="Calibri Light" panose="020F0302020204030204" pitchFamily="34" charset="0"/>
              </a:defRPr>
            </a:lvl1pPr>
            <a:lvl2pPr marL="139700" indent="-139700" algn="l" defTabSz="914400" rtl="0" eaLnBrk="1" latinLnBrk="0" hangingPunct="1">
              <a:spcBef>
                <a:spcPts val="0"/>
              </a:spcBef>
              <a:spcAft>
                <a:spcPts val="600"/>
              </a:spcAft>
              <a:buClrTx/>
              <a:buSzPct val="100000"/>
              <a:buFont typeface="Arial" panose="020B0604020202020204" pitchFamily="34" charset="0"/>
              <a:buChar char="•"/>
              <a:defRPr lang="en-US" sz="1200" b="0" kern="1200" dirty="0" smtClean="0">
                <a:solidFill>
                  <a:schemeClr val="tx1"/>
                </a:solidFill>
                <a:latin typeface="+mj-lt"/>
                <a:ea typeface="+mn-ea"/>
                <a:cs typeface="Calibri Light" panose="020F0302020204030204" pitchFamily="34" charset="0"/>
              </a:defRPr>
            </a:lvl2pPr>
            <a:lvl3pPr marL="3048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dirty="0" smtClean="0">
                <a:solidFill>
                  <a:schemeClr val="tx1"/>
                </a:solidFill>
                <a:latin typeface="+mn-lt"/>
                <a:ea typeface="+mn-ea"/>
                <a:cs typeface="Calibri Light" panose="020F0302020204030204" pitchFamily="34" charset="0"/>
              </a:defRPr>
            </a:lvl3pPr>
            <a:lvl4pPr marL="469900" indent="-139700" algn="l" defTabSz="914400" rtl="0" eaLnBrk="1" latinLnBrk="0" hangingPunct="1">
              <a:spcBef>
                <a:spcPts val="0"/>
              </a:spcBef>
              <a:spcAft>
                <a:spcPts val="600"/>
              </a:spcAft>
              <a:buClrTx/>
              <a:buSzPct val="100000"/>
              <a:buFont typeface="Arial" panose="020B0604020202020204" pitchFamily="34" charset="0"/>
              <a:buChar char="◦"/>
              <a:defRPr lang="en-US" sz="1200" kern="1200" baseline="0" dirty="0" smtClean="0">
                <a:solidFill>
                  <a:schemeClr val="tx1"/>
                </a:solidFill>
                <a:latin typeface="+mn-lt"/>
                <a:ea typeface="+mn-ea"/>
                <a:cs typeface="Calibri Light" panose="020F0302020204030204" pitchFamily="34" charset="0"/>
              </a:defRPr>
            </a:lvl4pPr>
            <a:lvl5pPr marL="635000" indent="-139700" algn="l" defTabSz="798513" rtl="0" eaLnBrk="1" latinLnBrk="0" hangingPunct="1">
              <a:spcBef>
                <a:spcPts val="0"/>
              </a:spcBef>
              <a:spcAft>
                <a:spcPts val="600"/>
              </a:spcAft>
              <a:buClrTx/>
              <a:buSzPct val="100000"/>
              <a:buFont typeface="Arial" panose="020B0604020202020204" pitchFamily="34" charset="0"/>
              <a:buChar char="−"/>
              <a:tabLst/>
              <a:defRPr lang="en-US" sz="1200" kern="1200" baseline="0" dirty="0" smtClean="0">
                <a:solidFill>
                  <a:schemeClr val="tx1"/>
                </a:solidFill>
                <a:latin typeface="+mn-lt"/>
                <a:ea typeface="+mn-ea"/>
                <a:cs typeface="Calibri Light" panose="020F0302020204030204" pitchFamily="34" charset="0"/>
              </a:defRPr>
            </a:lvl5pPr>
            <a:lvl6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6pPr>
            <a:lvl7pPr marL="532800" indent="-176400" algn="l" defTabSz="914400" rtl="0" eaLnBrk="1" latinLnBrk="0" hangingPunct="1">
              <a:spcBef>
                <a:spcPts val="0"/>
              </a:spcBef>
              <a:spcAft>
                <a:spcPts val="1000"/>
              </a:spcAft>
              <a:buFont typeface="Verdana" panose="020B0604030504040204" pitchFamily="34" charset="0"/>
              <a:buChar char="−"/>
              <a:defRPr sz="1200" kern="1200">
                <a:solidFill>
                  <a:schemeClr val="tx1"/>
                </a:solidFill>
                <a:latin typeface="+mn-lt"/>
                <a:ea typeface="+mn-ea"/>
                <a:cs typeface="+mn-cs"/>
              </a:defRPr>
            </a:lvl7pPr>
            <a:lvl8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8pPr>
            <a:lvl9pPr marL="532800" indent="-176400" algn="l" defTabSz="914400" rtl="0" eaLnBrk="1" latinLnBrk="0" hangingPunct="1">
              <a:spcBef>
                <a:spcPts val="0"/>
              </a:spcBef>
              <a:spcAft>
                <a:spcPts val="1000"/>
              </a:spcAft>
              <a:buFont typeface="Verdana" panose="020B0604030504040204" pitchFamily="34" charset="0"/>
              <a:buChar char="−"/>
              <a:defRPr sz="1200" kern="1200" baseline="0">
                <a:solidFill>
                  <a:schemeClr val="tx1"/>
                </a:solidFill>
                <a:latin typeface="+mn-lt"/>
                <a:ea typeface="+mn-ea"/>
                <a:cs typeface="+mn-cs"/>
              </a:defRPr>
            </a:lvl9pPr>
          </a:lstStyle>
          <a:p>
            <a:pPr>
              <a:spcBef>
                <a:spcPts val="600"/>
              </a:spcBef>
              <a:spcAft>
                <a:spcPts val="0"/>
              </a:spcAft>
            </a:pPr>
            <a:r>
              <a:rPr lang="en-AU" sz="1600" dirty="0">
                <a:cs typeface="Calibri"/>
              </a:rPr>
              <a:t>8. Write a SQL query to determine the Quantity Purchased, within each invoice, where the Unit Price was greater than $0.99. Return Invoice ID, Quantity and Unit Price.</a:t>
            </a:r>
            <a:endParaRPr lang="en-US" sz="1600"/>
          </a:p>
          <a:p>
            <a:r>
              <a:rPr lang="en-AU" sz="1600" dirty="0">
                <a:ea typeface="+mn-lt"/>
                <a:cs typeface="+mn-lt"/>
              </a:rPr>
              <a:t>SELECT </a:t>
            </a:r>
            <a:r>
              <a:rPr lang="en-AU" sz="1600" dirty="0" err="1">
                <a:ea typeface="+mn-lt"/>
                <a:cs typeface="+mn-lt"/>
              </a:rPr>
              <a:t>InvoiceId</a:t>
            </a:r>
            <a:r>
              <a:rPr lang="en-AU" sz="1600" dirty="0">
                <a:ea typeface="+mn-lt"/>
                <a:cs typeface="+mn-lt"/>
              </a:rPr>
              <a:t>, Quantity, </a:t>
            </a:r>
            <a:r>
              <a:rPr lang="en-AU" sz="1600" dirty="0" err="1">
                <a:ea typeface="+mn-lt"/>
                <a:cs typeface="+mn-lt"/>
              </a:rPr>
              <a:t>UnitPrice</a:t>
            </a:r>
            <a:endParaRPr lang="en-US" sz="1600" dirty="0"/>
          </a:p>
          <a:p>
            <a:r>
              <a:rPr lang="en-AU" sz="1600" dirty="0">
                <a:ea typeface="+mn-lt"/>
                <a:cs typeface="+mn-lt"/>
              </a:rPr>
              <a:t>FROM </a:t>
            </a:r>
            <a:r>
              <a:rPr lang="en-AU" sz="1600" dirty="0" err="1">
                <a:ea typeface="+mn-lt"/>
                <a:cs typeface="+mn-lt"/>
              </a:rPr>
              <a:t>InvoiceLine</a:t>
            </a:r>
            <a:r>
              <a:rPr lang="en-AU" sz="1600" dirty="0">
                <a:ea typeface="+mn-lt"/>
                <a:cs typeface="+mn-lt"/>
              </a:rPr>
              <a:t> il </a:t>
            </a:r>
            <a:endParaRPr lang="en-AU" sz="1600">
              <a:ea typeface="+mn-lt"/>
              <a:cs typeface="Calibri Light"/>
            </a:endParaRPr>
          </a:p>
          <a:p>
            <a:r>
              <a:rPr lang="en-AU" sz="1600" dirty="0">
                <a:ea typeface="+mn-lt"/>
                <a:cs typeface="+mn-lt"/>
              </a:rPr>
              <a:t>WHERE </a:t>
            </a:r>
            <a:r>
              <a:rPr lang="en-AU" sz="1600" dirty="0" err="1">
                <a:ea typeface="+mn-lt"/>
                <a:cs typeface="+mn-lt"/>
              </a:rPr>
              <a:t>UnitPrice</a:t>
            </a:r>
            <a:r>
              <a:rPr lang="en-AU" sz="1600" dirty="0">
                <a:ea typeface="+mn-lt"/>
                <a:cs typeface="+mn-lt"/>
              </a:rPr>
              <a:t> &gt; 0.99</a:t>
            </a:r>
            <a:endParaRPr lang="en-US" sz="1600"/>
          </a:p>
          <a:p>
            <a:r>
              <a:rPr lang="en-AU" sz="1600" dirty="0">
                <a:ea typeface="+mn-lt"/>
                <a:cs typeface="+mn-lt"/>
              </a:rPr>
              <a:t>GROUP BY </a:t>
            </a:r>
            <a:r>
              <a:rPr lang="en-AU" sz="1600" dirty="0" err="1">
                <a:ea typeface="+mn-lt"/>
                <a:cs typeface="+mn-lt"/>
              </a:rPr>
              <a:t>InvoiceId</a:t>
            </a:r>
            <a:r>
              <a:rPr lang="en-AU" sz="1600" dirty="0">
                <a:ea typeface="+mn-lt"/>
                <a:cs typeface="+mn-lt"/>
              </a:rPr>
              <a:t>;</a:t>
            </a:r>
          </a:p>
          <a:p>
            <a:pPr>
              <a:spcBef>
                <a:spcPts val="600"/>
              </a:spcBef>
              <a:spcAft>
                <a:spcPts val="0"/>
              </a:spcAft>
            </a:pPr>
            <a:endParaRPr lang="en-US" sz="1600" dirty="0">
              <a:cs typeface="Calibri"/>
            </a:endParaRPr>
          </a:p>
          <a:p>
            <a:pPr>
              <a:spcBef>
                <a:spcPts val="600"/>
              </a:spcBef>
              <a:spcAft>
                <a:spcPts val="0"/>
              </a:spcAft>
            </a:pPr>
            <a:r>
              <a:rPr lang="en-AU" sz="1600" dirty="0">
                <a:cs typeface="Calibri"/>
              </a:rPr>
              <a:t>9. Write a SQL query to find the highest Total amount by each customer. Filter the result by highest Total amount above 20.00. Return customer id, order date and maximum purchase amount.</a:t>
            </a:r>
          </a:p>
          <a:p>
            <a:r>
              <a:rPr lang="en-AU" sz="1600" dirty="0">
                <a:ea typeface="+mn-lt"/>
                <a:cs typeface="+mn-lt"/>
              </a:rPr>
              <a:t>SELECT </a:t>
            </a:r>
            <a:r>
              <a:rPr lang="en-AU" sz="1600" dirty="0" err="1">
                <a:ea typeface="+mn-lt"/>
                <a:cs typeface="+mn-lt"/>
              </a:rPr>
              <a:t>CustomerId</a:t>
            </a:r>
            <a:r>
              <a:rPr lang="en-AU" sz="1600" dirty="0">
                <a:ea typeface="+mn-lt"/>
                <a:cs typeface="+mn-lt"/>
              </a:rPr>
              <a:t> ,</a:t>
            </a:r>
            <a:r>
              <a:rPr lang="en-AU" sz="1600" dirty="0" err="1">
                <a:ea typeface="+mn-lt"/>
                <a:cs typeface="+mn-lt"/>
              </a:rPr>
              <a:t>InvoiceDate</a:t>
            </a:r>
            <a:r>
              <a:rPr lang="en-AU" sz="1600" dirty="0">
                <a:ea typeface="+mn-lt"/>
                <a:cs typeface="+mn-lt"/>
              </a:rPr>
              <a:t> , MAX(Total)</a:t>
            </a:r>
            <a:endParaRPr lang="en-US" sz="1600">
              <a:ea typeface="+mn-lt"/>
              <a:cs typeface="+mn-lt"/>
            </a:endParaRPr>
          </a:p>
          <a:p>
            <a:r>
              <a:rPr lang="en-AU" sz="1600" dirty="0">
                <a:ea typeface="+mn-lt"/>
                <a:cs typeface="+mn-lt"/>
              </a:rPr>
              <a:t>FROM Invoice </a:t>
            </a:r>
            <a:r>
              <a:rPr lang="en-AU" sz="1600" dirty="0" err="1">
                <a:ea typeface="+mn-lt"/>
                <a:cs typeface="+mn-lt"/>
              </a:rPr>
              <a:t>i</a:t>
            </a:r>
            <a:r>
              <a:rPr lang="en-AU" sz="1600" dirty="0">
                <a:ea typeface="+mn-lt"/>
                <a:cs typeface="+mn-lt"/>
              </a:rPr>
              <a:t> </a:t>
            </a:r>
            <a:endParaRPr lang="en-US" sz="1600"/>
          </a:p>
          <a:p>
            <a:r>
              <a:rPr lang="en-AU" sz="1600" dirty="0">
                <a:ea typeface="+mn-lt"/>
                <a:cs typeface="+mn-lt"/>
              </a:rPr>
              <a:t>GROUP BY </a:t>
            </a:r>
            <a:r>
              <a:rPr lang="en-AU" sz="1600" dirty="0" err="1">
                <a:ea typeface="+mn-lt"/>
                <a:cs typeface="+mn-lt"/>
              </a:rPr>
              <a:t>CustomerId</a:t>
            </a:r>
            <a:r>
              <a:rPr lang="en-AU" sz="1600" dirty="0">
                <a:ea typeface="+mn-lt"/>
                <a:cs typeface="+mn-lt"/>
              </a:rPr>
              <a:t> ,</a:t>
            </a:r>
            <a:r>
              <a:rPr lang="en-AU" sz="1600" dirty="0" err="1">
                <a:ea typeface="+mn-lt"/>
                <a:cs typeface="+mn-lt"/>
              </a:rPr>
              <a:t>InvoiceDate</a:t>
            </a:r>
            <a:r>
              <a:rPr lang="en-AU" sz="1600" dirty="0">
                <a:ea typeface="+mn-lt"/>
                <a:cs typeface="+mn-lt"/>
              </a:rPr>
              <a:t> </a:t>
            </a:r>
            <a:endParaRPr lang="en-US" sz="1600"/>
          </a:p>
          <a:p>
            <a:pPr>
              <a:spcBef>
                <a:spcPts val="600"/>
              </a:spcBef>
              <a:spcAft>
                <a:spcPts val="0"/>
              </a:spcAft>
            </a:pPr>
            <a:r>
              <a:rPr lang="en-AU" sz="1600" dirty="0">
                <a:ea typeface="+mn-lt"/>
                <a:cs typeface="+mn-lt"/>
              </a:rPr>
              <a:t>HAVING MAX(Total) &gt; 20.00;</a:t>
            </a:r>
            <a:endParaRPr lang="en-US" sz="1600">
              <a:ea typeface="+mn-lt"/>
              <a:cs typeface="+mn-lt"/>
            </a:endParaRPr>
          </a:p>
          <a:p>
            <a:pPr>
              <a:spcBef>
                <a:spcPts val="600"/>
              </a:spcBef>
              <a:spcAft>
                <a:spcPts val="0"/>
              </a:spcAft>
            </a:pPr>
            <a:endParaRPr lang="en-AU" sz="1600" dirty="0">
              <a:cs typeface="Calibri"/>
            </a:endParaRPr>
          </a:p>
          <a:p>
            <a:r>
              <a:rPr lang="en-AU" sz="1600" dirty="0">
                <a:cs typeface="Calibri"/>
              </a:rPr>
              <a:t>10. Write a SQL query to find the Total amount by each customer. Filter the result by highest Total amount above 20.00. Return customer id, order date and Total purchase amount.</a:t>
            </a:r>
            <a:endParaRPr lang="en-US" sz="1600" dirty="0">
              <a:cs typeface="Calibri"/>
            </a:endParaRPr>
          </a:p>
          <a:p>
            <a:r>
              <a:rPr lang="en-AU" sz="1600" dirty="0">
                <a:ea typeface="+mn-lt"/>
                <a:cs typeface="+mn-lt"/>
              </a:rPr>
              <a:t>SELECT </a:t>
            </a:r>
            <a:r>
              <a:rPr lang="en-AU" sz="1600" dirty="0" err="1">
                <a:ea typeface="+mn-lt"/>
                <a:cs typeface="+mn-lt"/>
              </a:rPr>
              <a:t>CustomerId</a:t>
            </a:r>
            <a:r>
              <a:rPr lang="en-AU" sz="1600" dirty="0">
                <a:ea typeface="+mn-lt"/>
                <a:cs typeface="+mn-lt"/>
              </a:rPr>
              <a:t> ,</a:t>
            </a:r>
            <a:r>
              <a:rPr lang="en-AU" sz="1600" dirty="0" err="1">
                <a:ea typeface="+mn-lt"/>
                <a:cs typeface="+mn-lt"/>
              </a:rPr>
              <a:t>InvoiceDate</a:t>
            </a:r>
            <a:r>
              <a:rPr lang="en-AU" sz="1600" dirty="0">
                <a:ea typeface="+mn-lt"/>
                <a:cs typeface="+mn-lt"/>
              </a:rPr>
              <a:t> , Total</a:t>
            </a:r>
            <a:endParaRPr lang="en-AU" sz="1600"/>
          </a:p>
          <a:p>
            <a:r>
              <a:rPr lang="en-AU" sz="1600" dirty="0">
                <a:ea typeface="+mn-lt"/>
                <a:cs typeface="+mn-lt"/>
              </a:rPr>
              <a:t>FROM Invoice </a:t>
            </a:r>
            <a:r>
              <a:rPr lang="en-AU" sz="1600" dirty="0" err="1">
                <a:ea typeface="+mn-lt"/>
                <a:cs typeface="+mn-lt"/>
              </a:rPr>
              <a:t>i</a:t>
            </a:r>
            <a:r>
              <a:rPr lang="en-AU" sz="1600" dirty="0">
                <a:ea typeface="+mn-lt"/>
                <a:cs typeface="+mn-lt"/>
              </a:rPr>
              <a:t> </a:t>
            </a:r>
            <a:endParaRPr lang="en-US" sz="1600"/>
          </a:p>
          <a:p>
            <a:r>
              <a:rPr lang="en-AU" sz="1600" dirty="0">
                <a:ea typeface="+mn-lt"/>
                <a:cs typeface="+mn-lt"/>
              </a:rPr>
              <a:t>GROUP BY </a:t>
            </a:r>
            <a:r>
              <a:rPr lang="en-AU" sz="1600" dirty="0" err="1">
                <a:ea typeface="+mn-lt"/>
                <a:cs typeface="+mn-lt"/>
              </a:rPr>
              <a:t>CustomerId</a:t>
            </a:r>
            <a:r>
              <a:rPr lang="en-AU" sz="1600" dirty="0">
                <a:ea typeface="+mn-lt"/>
                <a:cs typeface="+mn-lt"/>
              </a:rPr>
              <a:t> ,</a:t>
            </a:r>
            <a:r>
              <a:rPr lang="en-AU" sz="1600" dirty="0" err="1">
                <a:ea typeface="+mn-lt"/>
                <a:cs typeface="+mn-lt"/>
              </a:rPr>
              <a:t>InvoiceDate</a:t>
            </a:r>
            <a:r>
              <a:rPr lang="en-AU" sz="1600" dirty="0">
                <a:ea typeface="+mn-lt"/>
                <a:cs typeface="+mn-lt"/>
              </a:rPr>
              <a:t> </a:t>
            </a:r>
            <a:endParaRPr lang="en-AU" sz="1600"/>
          </a:p>
          <a:p>
            <a:r>
              <a:rPr lang="en-AU" sz="1600" dirty="0">
                <a:ea typeface="+mn-lt"/>
                <a:cs typeface="+mn-lt"/>
              </a:rPr>
              <a:t>HAVING Total&gt;20.00;</a:t>
            </a:r>
          </a:p>
        </p:txBody>
      </p:sp>
    </p:spTree>
    <p:extLst>
      <p:ext uri="{BB962C8B-B14F-4D97-AF65-F5344CB8AC3E}">
        <p14:creationId xmlns:p14="http://schemas.microsoft.com/office/powerpoint/2010/main" val="3998808276"/>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C505E3D-DA9D-5247-2658-97B435459BCA}"/>
              </a:ext>
            </a:extLst>
          </p:cNvPr>
          <p:cNvSpPr>
            <a:spLocks noGrp="1"/>
          </p:cNvSpPr>
          <p:nvPr>
            <p:ph type="body" sz="quarter" idx="11"/>
          </p:nvPr>
        </p:nvSpPr>
        <p:spPr/>
        <p:txBody>
          <a:bodyPr/>
          <a:lstStyle/>
          <a:p>
            <a:r>
              <a:rPr lang="en-AU" dirty="0"/>
              <a:t>Hands on Practice</a:t>
            </a:r>
          </a:p>
          <a:p>
            <a:endParaRPr lang="en-AU" dirty="0"/>
          </a:p>
        </p:txBody>
      </p:sp>
    </p:spTree>
    <p:extLst>
      <p:ext uri="{BB962C8B-B14F-4D97-AF65-F5344CB8AC3E}">
        <p14:creationId xmlns:p14="http://schemas.microsoft.com/office/powerpoint/2010/main" val="252178228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8F6339-6200-BCE8-3793-8E4855E3685C}"/>
              </a:ext>
            </a:extLst>
          </p:cNvPr>
          <p:cNvSpPr>
            <a:spLocks noGrp="1"/>
          </p:cNvSpPr>
          <p:nvPr>
            <p:ph type="title"/>
          </p:nvPr>
        </p:nvSpPr>
        <p:spPr/>
        <p:txBody>
          <a:bodyPr/>
          <a:lstStyle/>
          <a:p>
            <a:r>
              <a:rPr lang="en-AU" sz="2400" dirty="0"/>
              <a:t>Some pointers</a:t>
            </a:r>
          </a:p>
        </p:txBody>
      </p:sp>
      <p:sp>
        <p:nvSpPr>
          <p:cNvPr id="2" name="Text Placeholder 1">
            <a:extLst>
              <a:ext uri="{FF2B5EF4-FFF2-40B4-BE49-F238E27FC236}">
                <a16:creationId xmlns:a16="http://schemas.microsoft.com/office/drawing/2014/main" id="{A9576F75-32CF-BF66-A9B4-010BF39BAA98}"/>
              </a:ext>
            </a:extLst>
          </p:cNvPr>
          <p:cNvSpPr>
            <a:spLocks noGrp="1"/>
          </p:cNvSpPr>
          <p:nvPr>
            <p:ph type="body" sz="quarter" idx="4294967295"/>
          </p:nvPr>
        </p:nvSpPr>
        <p:spPr>
          <a:xfrm>
            <a:off x="561600" y="1133856"/>
            <a:ext cx="9532938" cy="4901183"/>
          </a:xfrm>
        </p:spPr>
        <p:txBody>
          <a:bodyPr>
            <a:noAutofit/>
          </a:bodyPr>
          <a:lstStyle/>
          <a:p>
            <a:pPr marL="285750" indent="-285750">
              <a:lnSpc>
                <a:spcPct val="150000"/>
              </a:lnSpc>
              <a:buFont typeface="Arial" panose="020B0604020202020204" pitchFamily="34" charset="0"/>
              <a:buChar char="•"/>
            </a:pPr>
            <a:r>
              <a:rPr lang="en-AU" sz="1400" b="1" dirty="0"/>
              <a:t>Check for an ERD (Entity Relationship Diagram)</a:t>
            </a:r>
          </a:p>
          <a:p>
            <a:pPr marL="285750" indent="-285750">
              <a:lnSpc>
                <a:spcPct val="150000"/>
              </a:lnSpc>
              <a:buFont typeface="Arial" panose="020B0604020202020204" pitchFamily="34" charset="0"/>
              <a:buChar char="•"/>
            </a:pPr>
            <a:r>
              <a:rPr lang="en-AU" sz="1400" b="1" dirty="0"/>
              <a:t>Explore the database/warehouse</a:t>
            </a:r>
          </a:p>
          <a:p>
            <a:pPr marL="425450" lvl="1" indent="-285750">
              <a:lnSpc>
                <a:spcPct val="150000"/>
              </a:lnSpc>
            </a:pPr>
            <a:r>
              <a:rPr lang="en-AU" sz="1400" dirty="0"/>
              <a:t>See what databases (if applicable),tables, views, schemas are used</a:t>
            </a:r>
          </a:p>
          <a:p>
            <a:pPr marL="425450" lvl="1" indent="-285750">
              <a:lnSpc>
                <a:spcPct val="150000"/>
              </a:lnSpc>
            </a:pPr>
            <a:r>
              <a:rPr lang="en-AU" sz="1400" dirty="0"/>
              <a:t>Query the </a:t>
            </a:r>
            <a:r>
              <a:rPr lang="en-AU" sz="1400" b="1" dirty="0"/>
              <a:t>information schemas </a:t>
            </a:r>
            <a:r>
              <a:rPr lang="en-AU" sz="1400" dirty="0"/>
              <a:t>which will have specific tables that hold object metadata. </a:t>
            </a:r>
          </a:p>
          <a:p>
            <a:pPr lvl="4" indent="0">
              <a:lnSpc>
                <a:spcPct val="150000"/>
              </a:lnSpc>
              <a:buNone/>
            </a:pPr>
            <a:r>
              <a:rPr lang="en-AU" sz="1400" dirty="0"/>
              <a:t>select * from </a:t>
            </a:r>
            <a:r>
              <a:rPr lang="en-AU" sz="1400" dirty="0" err="1"/>
              <a:t>information_schema.tables</a:t>
            </a:r>
            <a:r>
              <a:rPr lang="en-AU" sz="1400" dirty="0"/>
              <a:t> where </a:t>
            </a:r>
            <a:r>
              <a:rPr lang="en-AU" sz="1400" dirty="0" err="1"/>
              <a:t>schema_name</a:t>
            </a:r>
            <a:r>
              <a:rPr lang="en-AU" sz="1400" dirty="0"/>
              <a:t> ='XX' and </a:t>
            </a:r>
            <a:r>
              <a:rPr lang="en-AU" sz="1400" dirty="0" err="1"/>
              <a:t>table_name</a:t>
            </a:r>
            <a:r>
              <a:rPr lang="en-AU" sz="1400" dirty="0"/>
              <a:t> like '%something%'</a:t>
            </a:r>
          </a:p>
          <a:p>
            <a:pPr lvl="4" indent="0">
              <a:lnSpc>
                <a:spcPct val="150000"/>
              </a:lnSpc>
              <a:buNone/>
            </a:pPr>
            <a:r>
              <a:rPr lang="en-AU" sz="1400" dirty="0"/>
              <a:t>select * from </a:t>
            </a:r>
            <a:r>
              <a:rPr lang="en-AU" sz="1400" dirty="0" err="1"/>
              <a:t>information_schema.columns</a:t>
            </a:r>
            <a:r>
              <a:rPr lang="en-AU" sz="1400" dirty="0"/>
              <a:t> where </a:t>
            </a:r>
            <a:r>
              <a:rPr lang="en-AU" sz="1400" dirty="0" err="1"/>
              <a:t>table_schema</a:t>
            </a:r>
            <a:r>
              <a:rPr lang="en-AU" sz="1400" dirty="0"/>
              <a:t> ='XX' and </a:t>
            </a:r>
            <a:r>
              <a:rPr lang="en-AU" sz="1400" dirty="0" err="1"/>
              <a:t>table_name</a:t>
            </a:r>
            <a:r>
              <a:rPr lang="en-AU" sz="1400" dirty="0"/>
              <a:t> ='XX' and </a:t>
            </a:r>
            <a:r>
              <a:rPr lang="en-AU" sz="1400" dirty="0" err="1"/>
              <a:t>column_name</a:t>
            </a:r>
            <a:r>
              <a:rPr lang="en-AU" sz="1400" dirty="0"/>
              <a:t> like '%something%'</a:t>
            </a:r>
          </a:p>
          <a:p>
            <a:pPr marL="285750" indent="-285750">
              <a:lnSpc>
                <a:spcPct val="150000"/>
              </a:lnSpc>
              <a:buFont typeface="Arial" panose="020B0604020202020204" pitchFamily="34" charset="0"/>
              <a:buChar char="•"/>
            </a:pPr>
            <a:r>
              <a:rPr lang="en-AU" sz="1400" b="1" dirty="0"/>
              <a:t>Find out what type of database/warehouse you’re using as </a:t>
            </a:r>
            <a:r>
              <a:rPr lang="en-AU" sz="1400" b="1" dirty="0" err="1"/>
              <a:t>sql</a:t>
            </a:r>
            <a:r>
              <a:rPr lang="en-AU" sz="1400" b="1" dirty="0"/>
              <a:t> syntax may vary</a:t>
            </a:r>
            <a:r>
              <a:rPr lang="en-AU" sz="1400" dirty="0"/>
              <a:t>. You can then google for the appropriate </a:t>
            </a:r>
            <a:r>
              <a:rPr lang="en-AU" sz="1400" dirty="0" err="1"/>
              <a:t>sql</a:t>
            </a:r>
            <a:r>
              <a:rPr lang="en-AU" sz="1400" dirty="0"/>
              <a:t> syntax for a particular function. E.g. MS SQL Server, Redshift, Snowflake, chinook the </a:t>
            </a:r>
            <a:r>
              <a:rPr lang="en-AU" sz="1400" dirty="0" err="1"/>
              <a:t>db</a:t>
            </a:r>
            <a:r>
              <a:rPr lang="en-AU" sz="1400" dirty="0"/>
              <a:t> for our sample project</a:t>
            </a:r>
          </a:p>
          <a:p>
            <a:pPr marL="285750" indent="-285750">
              <a:lnSpc>
                <a:spcPct val="150000"/>
              </a:lnSpc>
              <a:buFont typeface="Arial" panose="020B0604020202020204" pitchFamily="34" charset="0"/>
              <a:buChar char="•"/>
            </a:pPr>
            <a:r>
              <a:rPr lang="en-AU" sz="1400" b="1" dirty="0"/>
              <a:t>Don’t forget audit columns. </a:t>
            </a:r>
            <a:r>
              <a:rPr lang="en-AU" sz="1400" dirty="0"/>
              <a:t>If you’re in a data warehouse, are you after all the historical versions of a record, or just the latest? In a database, do you only get the current view with no history? Not handling for audit columns may result in duplicates.</a:t>
            </a:r>
          </a:p>
          <a:p>
            <a:pPr marL="285750" indent="-285750">
              <a:lnSpc>
                <a:spcPct val="150000"/>
              </a:lnSpc>
              <a:buFont typeface="Arial" panose="020B0604020202020204" pitchFamily="34" charset="0"/>
              <a:buChar char="•"/>
            </a:pPr>
            <a:r>
              <a:rPr lang="en-AU" sz="1400" b="1" dirty="0"/>
              <a:t>When in doubt, look at some data. </a:t>
            </a:r>
            <a:r>
              <a:rPr lang="en-AU" sz="1400" dirty="0"/>
              <a:t>Bring back a couple of rows from each table (limit 100, top 100). Trace a record id through various tables to check you’ve got the right logic to get between tables</a:t>
            </a:r>
          </a:p>
          <a:p>
            <a:pPr marL="285750" indent="-285750">
              <a:lnSpc>
                <a:spcPct val="150000"/>
              </a:lnSpc>
              <a:buFont typeface="Arial" panose="020B0604020202020204" pitchFamily="34" charset="0"/>
              <a:buChar char="•"/>
            </a:pPr>
            <a:r>
              <a:rPr lang="en-AU" sz="1400" b="1" dirty="0"/>
              <a:t>Use comments (using -- or /**/) </a:t>
            </a:r>
            <a:r>
              <a:rPr lang="en-AU" sz="1400" dirty="0"/>
              <a:t>can be good way to add notes/clarify what you’re trying to do with each section/join. </a:t>
            </a:r>
          </a:p>
          <a:p>
            <a:pPr>
              <a:lnSpc>
                <a:spcPct val="150000"/>
              </a:lnSpc>
            </a:pPr>
            <a:r>
              <a:rPr lang="en-AU" sz="1400" dirty="0"/>
              <a:t>	</a:t>
            </a:r>
          </a:p>
          <a:p>
            <a:pPr marL="285750" indent="-285750">
              <a:lnSpc>
                <a:spcPct val="150000"/>
              </a:lnSpc>
              <a:buFont typeface="Arial" panose="020B0604020202020204" pitchFamily="34" charset="0"/>
              <a:buChar char="•"/>
            </a:pPr>
            <a:endParaRPr lang="en-AU" sz="1400" dirty="0"/>
          </a:p>
          <a:p>
            <a:pPr marL="285750" indent="-285750">
              <a:lnSpc>
                <a:spcPct val="150000"/>
              </a:lnSpc>
              <a:buFont typeface="Arial" panose="020B0604020202020204" pitchFamily="34" charset="0"/>
              <a:buChar char="•"/>
            </a:pPr>
            <a:endParaRPr lang="en-AU" sz="1400" dirty="0"/>
          </a:p>
        </p:txBody>
      </p:sp>
      <p:pic>
        <p:nvPicPr>
          <p:cNvPr id="11" name="Picture 10">
            <a:extLst>
              <a:ext uri="{FF2B5EF4-FFF2-40B4-BE49-F238E27FC236}">
                <a16:creationId xmlns:a16="http://schemas.microsoft.com/office/drawing/2014/main" id="{628BAEB7-DF68-EDB5-51BF-8EBDF272477C}"/>
              </a:ext>
            </a:extLst>
          </p:cNvPr>
          <p:cNvPicPr>
            <a:picLocks noChangeAspect="1"/>
          </p:cNvPicPr>
          <p:nvPr/>
        </p:nvPicPr>
        <p:blipFill>
          <a:blip r:embed="rId3"/>
          <a:stretch>
            <a:fillRect/>
          </a:stretch>
        </p:blipFill>
        <p:spPr>
          <a:xfrm>
            <a:off x="9125147" y="240597"/>
            <a:ext cx="2505253" cy="2868392"/>
          </a:xfrm>
          <a:prstGeom prst="rect">
            <a:avLst/>
          </a:prstGeom>
        </p:spPr>
      </p:pic>
    </p:spTree>
    <p:extLst>
      <p:ext uri="{BB962C8B-B14F-4D97-AF65-F5344CB8AC3E}">
        <p14:creationId xmlns:p14="http://schemas.microsoft.com/office/powerpoint/2010/main" val="90009011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109428-C610-15FC-4107-3BEEDE486009}"/>
              </a:ext>
            </a:extLst>
          </p:cNvPr>
          <p:cNvSpPr>
            <a:spLocks noGrp="1"/>
          </p:cNvSpPr>
          <p:nvPr>
            <p:ph type="title"/>
          </p:nvPr>
        </p:nvSpPr>
        <p:spPr/>
        <p:txBody>
          <a:bodyPr/>
          <a:lstStyle/>
          <a:p>
            <a:r>
              <a:rPr lang="en-AU" sz="2400" dirty="0"/>
              <a:t>Getting started</a:t>
            </a:r>
          </a:p>
        </p:txBody>
      </p:sp>
      <p:sp>
        <p:nvSpPr>
          <p:cNvPr id="3" name="TextBox 2">
            <a:extLst>
              <a:ext uri="{FF2B5EF4-FFF2-40B4-BE49-F238E27FC236}">
                <a16:creationId xmlns:a16="http://schemas.microsoft.com/office/drawing/2014/main" id="{C649815E-5EEF-FE96-098A-D7B92FCAEE40}"/>
              </a:ext>
            </a:extLst>
          </p:cNvPr>
          <p:cNvSpPr txBox="1"/>
          <p:nvPr/>
        </p:nvSpPr>
        <p:spPr>
          <a:xfrm>
            <a:off x="561600" y="978675"/>
            <a:ext cx="4924800" cy="10263707"/>
          </a:xfrm>
          <a:prstGeom prst="rect">
            <a:avLst/>
          </a:prstGeom>
          <a:noFill/>
        </p:spPr>
        <p:txBody>
          <a:bodyPr wrap="square" lIns="0" tIns="0" rIns="0" bIns="0" rtlCol="0">
            <a:spAutoFit/>
          </a:bodyPr>
          <a:lstStyle/>
          <a:p>
            <a:pPr marL="342900" indent="-342900">
              <a:lnSpc>
                <a:spcPct val="200000"/>
              </a:lnSpc>
              <a:spcBef>
                <a:spcPts val="600"/>
              </a:spcBef>
              <a:buSzPct val="100000"/>
              <a:buFont typeface="+mj-lt"/>
              <a:buAutoNum type="arabicPeriod"/>
            </a:pPr>
            <a:r>
              <a:rPr lang="en-AU" dirty="0">
                <a:solidFill>
                  <a:srgbClr val="313131"/>
                </a:solidFill>
              </a:rPr>
              <a:t>In </a:t>
            </a:r>
            <a:r>
              <a:rPr lang="en-AU" dirty="0" err="1">
                <a:solidFill>
                  <a:srgbClr val="313131"/>
                </a:solidFill>
              </a:rPr>
              <a:t>DBeaver</a:t>
            </a:r>
            <a:r>
              <a:rPr lang="en-AU" dirty="0">
                <a:solidFill>
                  <a:srgbClr val="313131"/>
                </a:solidFill>
              </a:rPr>
              <a:t>, open the file. File &gt; Open File</a:t>
            </a:r>
          </a:p>
          <a:p>
            <a:pPr marL="342900" indent="-342900">
              <a:lnSpc>
                <a:spcPct val="200000"/>
              </a:lnSpc>
              <a:spcBef>
                <a:spcPts val="600"/>
              </a:spcBef>
              <a:buSzPct val="100000"/>
              <a:buFont typeface="+mj-lt"/>
              <a:buAutoNum type="arabicPeriod"/>
            </a:pPr>
            <a:r>
              <a:rPr lang="en-AU" dirty="0">
                <a:solidFill>
                  <a:srgbClr val="313131"/>
                </a:solidFill>
              </a:rPr>
              <a:t>Connect your question file to the sample DB. Click on the yellow section and select the sample DB. </a:t>
            </a:r>
          </a:p>
          <a:p>
            <a:pPr marL="342900" indent="-342900">
              <a:lnSpc>
                <a:spcPct val="200000"/>
              </a:lnSpc>
              <a:spcBef>
                <a:spcPts val="600"/>
              </a:spcBef>
              <a:buSzPct val="100000"/>
              <a:buFont typeface="+mj-lt"/>
              <a:buAutoNum type="arabicPeriod"/>
            </a:pPr>
            <a:r>
              <a:rPr lang="en-AU" dirty="0">
                <a:solidFill>
                  <a:srgbClr val="313131"/>
                </a:solidFill>
              </a:rPr>
              <a:t>Right click the DB in the left pane and select ‘View Diagram’ to open the ERD for this database.</a:t>
            </a:r>
          </a:p>
          <a:p>
            <a:pPr>
              <a:lnSpc>
                <a:spcPct val="200000"/>
              </a:lnSpc>
              <a:spcBef>
                <a:spcPts val="600"/>
              </a:spcBef>
              <a:buSzPct val="100000"/>
            </a:pPr>
            <a:endParaRPr lang="en-AU" dirty="0">
              <a:solidFill>
                <a:srgbClr val="313131"/>
              </a:solidFill>
            </a:endParaRPr>
          </a:p>
          <a:p>
            <a:pPr marL="342900" indent="-342900">
              <a:lnSpc>
                <a:spcPct val="200000"/>
              </a:lnSpc>
              <a:spcBef>
                <a:spcPts val="600"/>
              </a:spcBef>
              <a:buSzPct val="100000"/>
              <a:buFont typeface="+mj-lt"/>
              <a:buAutoNum type="arabicPeriod"/>
            </a:pPr>
            <a:endParaRPr lang="en-AU" dirty="0">
              <a:solidFill>
                <a:srgbClr val="313131"/>
              </a:solidFill>
            </a:endParaRPr>
          </a:p>
          <a:p>
            <a:pPr marL="342900" indent="-342900">
              <a:lnSpc>
                <a:spcPct val="200000"/>
              </a:lnSpc>
              <a:spcBef>
                <a:spcPts val="600"/>
              </a:spcBef>
              <a:buSzPct val="100000"/>
              <a:buFont typeface="+mj-lt"/>
              <a:buAutoNum type="arabicPeriod"/>
            </a:pPr>
            <a:endParaRPr lang="en-AU" dirty="0">
              <a:solidFill>
                <a:srgbClr val="313131"/>
              </a:solidFill>
            </a:endParaRPr>
          </a:p>
          <a:p>
            <a:pPr marL="342900" indent="-342900">
              <a:lnSpc>
                <a:spcPct val="200000"/>
              </a:lnSpc>
              <a:spcBef>
                <a:spcPts val="600"/>
              </a:spcBef>
              <a:buSzPct val="100000"/>
              <a:buFont typeface="+mj-lt"/>
              <a:buAutoNum type="arabicPeriod"/>
            </a:pPr>
            <a:endParaRPr lang="en-AU" dirty="0">
              <a:solidFill>
                <a:srgbClr val="313131"/>
              </a:solidFill>
            </a:endParaRPr>
          </a:p>
          <a:p>
            <a:pPr marL="342900" indent="-342900">
              <a:lnSpc>
                <a:spcPct val="200000"/>
              </a:lnSpc>
              <a:spcBef>
                <a:spcPts val="600"/>
              </a:spcBef>
              <a:buSzPct val="100000"/>
              <a:buFont typeface="+mj-lt"/>
              <a:buAutoNum type="arabicPeriod"/>
            </a:pPr>
            <a:endParaRPr lang="en-AU" dirty="0">
              <a:solidFill>
                <a:srgbClr val="313131"/>
              </a:solidFill>
            </a:endParaRPr>
          </a:p>
          <a:p>
            <a:pPr marL="342900" indent="-342900">
              <a:lnSpc>
                <a:spcPct val="200000"/>
              </a:lnSpc>
              <a:spcBef>
                <a:spcPts val="600"/>
              </a:spcBef>
              <a:buSzPct val="100000"/>
              <a:buFont typeface="+mj-lt"/>
              <a:buAutoNum type="arabicPeriod"/>
            </a:pPr>
            <a:endParaRPr lang="en-AU" dirty="0">
              <a:solidFill>
                <a:srgbClr val="313131"/>
              </a:solidFill>
            </a:endParaRPr>
          </a:p>
          <a:p>
            <a:pPr marL="342900" indent="-342900">
              <a:lnSpc>
                <a:spcPct val="200000"/>
              </a:lnSpc>
              <a:spcBef>
                <a:spcPts val="600"/>
              </a:spcBef>
              <a:buSzPct val="100000"/>
              <a:buFont typeface="+mj-lt"/>
              <a:buAutoNum type="arabicPeriod"/>
            </a:pPr>
            <a:endParaRPr lang="en-AU" dirty="0">
              <a:solidFill>
                <a:srgbClr val="313131"/>
              </a:solidFill>
            </a:endParaRPr>
          </a:p>
          <a:p>
            <a:pPr marL="342900" indent="-342900">
              <a:lnSpc>
                <a:spcPct val="200000"/>
              </a:lnSpc>
              <a:spcBef>
                <a:spcPts val="600"/>
              </a:spcBef>
              <a:buSzPct val="100000"/>
              <a:buFont typeface="+mj-lt"/>
              <a:buAutoNum type="arabicPeriod"/>
            </a:pPr>
            <a:endParaRPr lang="en-AU" dirty="0">
              <a:solidFill>
                <a:srgbClr val="313131"/>
              </a:solidFill>
            </a:endParaRPr>
          </a:p>
          <a:p>
            <a:pPr>
              <a:lnSpc>
                <a:spcPct val="200000"/>
              </a:lnSpc>
              <a:spcBef>
                <a:spcPts val="600"/>
              </a:spcBef>
              <a:buSzPct val="100000"/>
            </a:pPr>
            <a:endParaRPr lang="en-AU" dirty="0">
              <a:solidFill>
                <a:srgbClr val="313131"/>
              </a:solidFill>
            </a:endParaRPr>
          </a:p>
          <a:p>
            <a:pPr marL="342900" indent="-342900">
              <a:lnSpc>
                <a:spcPct val="200000"/>
              </a:lnSpc>
              <a:spcBef>
                <a:spcPts val="600"/>
              </a:spcBef>
              <a:buSzPct val="100000"/>
              <a:buFont typeface="+mj-lt"/>
              <a:buAutoNum type="arabicPeriod"/>
            </a:pPr>
            <a:endParaRPr lang="en-AU" dirty="0">
              <a:solidFill>
                <a:srgbClr val="313131"/>
              </a:solidFill>
            </a:endParaRPr>
          </a:p>
        </p:txBody>
      </p:sp>
      <p:pic>
        <p:nvPicPr>
          <p:cNvPr id="5" name="Picture 4">
            <a:extLst>
              <a:ext uri="{FF2B5EF4-FFF2-40B4-BE49-F238E27FC236}">
                <a16:creationId xmlns:a16="http://schemas.microsoft.com/office/drawing/2014/main" id="{E8BF17BA-0B8E-5467-621C-7DACBE0D020A}"/>
              </a:ext>
            </a:extLst>
          </p:cNvPr>
          <p:cNvPicPr>
            <a:picLocks noChangeAspect="1"/>
          </p:cNvPicPr>
          <p:nvPr/>
        </p:nvPicPr>
        <p:blipFill rotWithShape="1">
          <a:blip r:embed="rId2"/>
          <a:srcRect r="19319"/>
          <a:stretch/>
        </p:blipFill>
        <p:spPr>
          <a:xfrm>
            <a:off x="5787688" y="659484"/>
            <a:ext cx="6026795" cy="2172509"/>
          </a:xfrm>
          <a:prstGeom prst="rect">
            <a:avLst/>
          </a:prstGeom>
        </p:spPr>
      </p:pic>
      <p:pic>
        <p:nvPicPr>
          <p:cNvPr id="7" name="Picture 6">
            <a:extLst>
              <a:ext uri="{FF2B5EF4-FFF2-40B4-BE49-F238E27FC236}">
                <a16:creationId xmlns:a16="http://schemas.microsoft.com/office/drawing/2014/main" id="{0160D11A-E113-CD8C-14AE-6D58661B9C7E}"/>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r="52994"/>
          <a:stretch/>
        </p:blipFill>
        <p:spPr>
          <a:xfrm>
            <a:off x="5338583" y="3181986"/>
            <a:ext cx="3145003" cy="3414883"/>
          </a:xfrm>
          <a:prstGeom prst="rect">
            <a:avLst/>
          </a:prstGeom>
        </p:spPr>
      </p:pic>
    </p:spTree>
    <p:extLst>
      <p:ext uri="{BB962C8B-B14F-4D97-AF65-F5344CB8AC3E}">
        <p14:creationId xmlns:p14="http://schemas.microsoft.com/office/powerpoint/2010/main" val="298376715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8F6339-6200-BCE8-3793-8E4855E3685C}"/>
              </a:ext>
            </a:extLst>
          </p:cNvPr>
          <p:cNvSpPr>
            <a:spLocks noGrp="1"/>
          </p:cNvSpPr>
          <p:nvPr>
            <p:ph type="title"/>
          </p:nvPr>
        </p:nvSpPr>
        <p:spPr/>
        <p:txBody>
          <a:bodyPr/>
          <a:lstStyle/>
          <a:p>
            <a:r>
              <a:rPr lang="en-AU" sz="2400" dirty="0"/>
              <a:t>/* easier exercises */</a:t>
            </a:r>
          </a:p>
        </p:txBody>
      </p:sp>
      <p:sp>
        <p:nvSpPr>
          <p:cNvPr id="2" name="Text Placeholder 1">
            <a:extLst>
              <a:ext uri="{FF2B5EF4-FFF2-40B4-BE49-F238E27FC236}">
                <a16:creationId xmlns:a16="http://schemas.microsoft.com/office/drawing/2014/main" id="{A9576F75-32CF-BF66-A9B4-010BF39BAA98}"/>
              </a:ext>
            </a:extLst>
          </p:cNvPr>
          <p:cNvSpPr>
            <a:spLocks noGrp="1"/>
          </p:cNvSpPr>
          <p:nvPr>
            <p:ph type="body" sz="quarter" idx="14"/>
          </p:nvPr>
        </p:nvSpPr>
        <p:spPr>
          <a:xfrm>
            <a:off x="561597" y="1170432"/>
            <a:ext cx="8239489" cy="4136331"/>
          </a:xfrm>
        </p:spPr>
        <p:txBody>
          <a:bodyPr/>
          <a:lstStyle/>
          <a:p>
            <a:pPr marL="342900" indent="-342900">
              <a:lnSpc>
                <a:spcPct val="200000"/>
              </a:lnSpc>
              <a:buFont typeface="+mj-lt"/>
              <a:buAutoNum type="alphaLcParenR"/>
            </a:pPr>
            <a:r>
              <a:rPr lang="en-AU" sz="1600" dirty="0"/>
              <a:t>Which country has the most and least invoices?</a:t>
            </a:r>
          </a:p>
          <a:p>
            <a:pPr marL="342900" indent="-342900">
              <a:lnSpc>
                <a:spcPct val="200000"/>
              </a:lnSpc>
              <a:buFont typeface="+mj-lt"/>
              <a:buAutoNum type="alphaLcParenR"/>
            </a:pPr>
            <a:r>
              <a:rPr lang="en-AU" sz="1600" dirty="0"/>
              <a:t>Which country paid the most and least for music (assume converted into the same currency)?</a:t>
            </a:r>
          </a:p>
          <a:p>
            <a:pPr marL="342900" indent="-342900">
              <a:lnSpc>
                <a:spcPct val="200000"/>
              </a:lnSpc>
              <a:buFont typeface="+mj-lt"/>
              <a:buAutoNum type="alphaLcParenR"/>
            </a:pPr>
            <a:r>
              <a:rPr lang="en-AU" sz="1600" dirty="0"/>
              <a:t>Which customer (id and name) had the least invoices? </a:t>
            </a:r>
          </a:p>
          <a:p>
            <a:pPr marL="342900" indent="-342900">
              <a:lnSpc>
                <a:spcPct val="200000"/>
              </a:lnSpc>
              <a:buFont typeface="+mj-lt"/>
              <a:buAutoNum type="alphaLcParenR"/>
            </a:pPr>
            <a:r>
              <a:rPr lang="en-AU" sz="1600" dirty="0"/>
              <a:t>How many tracks did the customer from c) purchase across all invoices?</a:t>
            </a:r>
          </a:p>
          <a:p>
            <a:pPr marL="342900" indent="-342900">
              <a:lnSpc>
                <a:spcPct val="200000"/>
              </a:lnSpc>
              <a:buFont typeface="+mj-lt"/>
              <a:buAutoNum type="alphaLcParenR"/>
            </a:pPr>
            <a:r>
              <a:rPr lang="en-AU" sz="1600" dirty="0"/>
              <a:t>What is the highest price for a track ?</a:t>
            </a:r>
          </a:p>
          <a:p>
            <a:pPr marL="342900" indent="-342900">
              <a:lnSpc>
                <a:spcPct val="200000"/>
              </a:lnSpc>
              <a:buFont typeface="+mj-lt"/>
              <a:buAutoNum type="alphaLcParenR"/>
            </a:pPr>
            <a:r>
              <a:rPr lang="en-AU" sz="1600" dirty="0"/>
              <a:t>What is the longest album (id and name) in seconds?</a:t>
            </a:r>
          </a:p>
          <a:p>
            <a:pPr marL="342900" indent="-342900">
              <a:lnSpc>
                <a:spcPct val="200000"/>
              </a:lnSpc>
              <a:buFont typeface="+mj-lt"/>
              <a:buAutoNum type="alphaLcParenR"/>
            </a:pPr>
            <a:r>
              <a:rPr lang="en-AU" sz="1600" dirty="0"/>
              <a:t>What is the largest playlist (id and name) by the number of tracks?</a:t>
            </a:r>
          </a:p>
        </p:txBody>
      </p:sp>
    </p:spTree>
    <p:extLst>
      <p:ext uri="{BB962C8B-B14F-4D97-AF65-F5344CB8AC3E}">
        <p14:creationId xmlns:p14="http://schemas.microsoft.com/office/powerpoint/2010/main" val="420341564"/>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8F6339-6200-BCE8-3793-8E4855E3685C}"/>
              </a:ext>
            </a:extLst>
          </p:cNvPr>
          <p:cNvSpPr>
            <a:spLocks noGrp="1"/>
          </p:cNvSpPr>
          <p:nvPr>
            <p:ph type="title"/>
          </p:nvPr>
        </p:nvSpPr>
        <p:spPr/>
        <p:txBody>
          <a:bodyPr/>
          <a:lstStyle/>
          <a:p>
            <a:r>
              <a:rPr lang="en-AU" sz="2400" dirty="0"/>
              <a:t>/* easier exercises */ - </a:t>
            </a:r>
            <a:r>
              <a:rPr lang="en-AU" sz="2400" b="1" dirty="0"/>
              <a:t>ANSWERS</a:t>
            </a:r>
          </a:p>
        </p:txBody>
      </p:sp>
      <p:sp>
        <p:nvSpPr>
          <p:cNvPr id="2" name="Text Placeholder 1">
            <a:extLst>
              <a:ext uri="{FF2B5EF4-FFF2-40B4-BE49-F238E27FC236}">
                <a16:creationId xmlns:a16="http://schemas.microsoft.com/office/drawing/2014/main" id="{A9576F75-32CF-BF66-A9B4-010BF39BAA98}"/>
              </a:ext>
            </a:extLst>
          </p:cNvPr>
          <p:cNvSpPr>
            <a:spLocks noGrp="1"/>
          </p:cNvSpPr>
          <p:nvPr>
            <p:ph type="body" sz="quarter" idx="14"/>
          </p:nvPr>
        </p:nvSpPr>
        <p:spPr>
          <a:xfrm>
            <a:off x="561597" y="1170432"/>
            <a:ext cx="9801603" cy="4136331"/>
          </a:xfrm>
        </p:spPr>
        <p:txBody>
          <a:bodyPr/>
          <a:lstStyle/>
          <a:p>
            <a:pPr marL="342900" indent="-342900">
              <a:lnSpc>
                <a:spcPct val="200000"/>
              </a:lnSpc>
              <a:buFont typeface="+mj-lt"/>
              <a:buAutoNum type="alphaLcParenR"/>
            </a:pPr>
            <a:r>
              <a:rPr lang="en-AU" sz="1600" dirty="0"/>
              <a:t>Which country has the most and least invoices? </a:t>
            </a:r>
            <a:r>
              <a:rPr lang="en-AU" sz="1600" b="1" dirty="0"/>
              <a:t>Most – USA with 91, least – 15 countries tied with 7</a:t>
            </a:r>
            <a:endParaRPr lang="en-AU" sz="1600" dirty="0"/>
          </a:p>
          <a:p>
            <a:pPr marL="342900" indent="-342900">
              <a:lnSpc>
                <a:spcPct val="200000"/>
              </a:lnSpc>
              <a:buFont typeface="+mj-lt"/>
              <a:buAutoNum type="alphaLcParenR"/>
            </a:pPr>
            <a:r>
              <a:rPr lang="en-AU" sz="1600" dirty="0"/>
              <a:t>Which country paid the most and least for music (assume converted into the same currency)?</a:t>
            </a:r>
            <a:r>
              <a:rPr lang="en-AU" sz="1600" b="1" dirty="0"/>
              <a:t> Most – USA with 523.06, least – 7 countries tied at 37.62</a:t>
            </a:r>
            <a:endParaRPr lang="en-AU" sz="1600" dirty="0"/>
          </a:p>
          <a:p>
            <a:pPr marL="342900" indent="-342900">
              <a:lnSpc>
                <a:spcPct val="200000"/>
              </a:lnSpc>
              <a:buFont typeface="+mj-lt"/>
              <a:buAutoNum type="alphaLcParenR"/>
            </a:pPr>
            <a:r>
              <a:rPr lang="en-AU" sz="1600" dirty="0"/>
              <a:t>Which customer (id and name) had the least invoices? </a:t>
            </a:r>
            <a:r>
              <a:rPr lang="en-AU" sz="1600" b="1" dirty="0" err="1"/>
              <a:t>Customerid</a:t>
            </a:r>
            <a:r>
              <a:rPr lang="en-AU" sz="1600" b="1" dirty="0"/>
              <a:t> 59, Puja Srivastava with 6 invoices</a:t>
            </a:r>
            <a:endParaRPr lang="en-AU" sz="1600" dirty="0"/>
          </a:p>
          <a:p>
            <a:pPr marL="342900" indent="-342900">
              <a:lnSpc>
                <a:spcPct val="200000"/>
              </a:lnSpc>
              <a:buFont typeface="+mj-lt"/>
              <a:buAutoNum type="alphaLcParenR"/>
            </a:pPr>
            <a:r>
              <a:rPr lang="en-AU" sz="1600" dirty="0"/>
              <a:t>How many tracks did the customer from c) purchase across all </a:t>
            </a:r>
            <a:r>
              <a:rPr lang="en-AU" sz="1600"/>
              <a:t>invoices? </a:t>
            </a:r>
            <a:r>
              <a:rPr lang="en-AU" sz="1600" b="1" dirty="0"/>
              <a:t>36 tracks</a:t>
            </a:r>
            <a:endParaRPr lang="en-AU" sz="1600" dirty="0"/>
          </a:p>
          <a:p>
            <a:pPr marL="342900" indent="-342900">
              <a:lnSpc>
                <a:spcPct val="200000"/>
              </a:lnSpc>
              <a:buFont typeface="+mj-lt"/>
              <a:buAutoNum type="alphaLcParenR"/>
            </a:pPr>
            <a:r>
              <a:rPr lang="en-AU" sz="1600" dirty="0"/>
              <a:t>What is the highest price for a track ? </a:t>
            </a:r>
            <a:r>
              <a:rPr lang="en-AU" sz="1600" b="1" dirty="0"/>
              <a:t>1.99</a:t>
            </a:r>
            <a:endParaRPr lang="en-AU" sz="1600" dirty="0"/>
          </a:p>
          <a:p>
            <a:pPr marL="342900" indent="-342900">
              <a:lnSpc>
                <a:spcPct val="200000"/>
              </a:lnSpc>
              <a:buFont typeface="+mj-lt"/>
              <a:buAutoNum type="alphaLcParenR"/>
            </a:pPr>
            <a:r>
              <a:rPr lang="en-AU" sz="1600" dirty="0"/>
              <a:t>What is the longest album (id and name) in seconds?</a:t>
            </a:r>
            <a:r>
              <a:rPr lang="en-AU" sz="1600"/>
              <a:t> </a:t>
            </a:r>
            <a:r>
              <a:rPr lang="en-AU" sz="1600" b="1" dirty="0" err="1"/>
              <a:t>Albumid</a:t>
            </a:r>
            <a:r>
              <a:rPr lang="en-AU" sz="1600" b="1" dirty="0"/>
              <a:t> 229, Lost, Season 3</a:t>
            </a:r>
            <a:endParaRPr lang="en-AU" sz="1600" dirty="0"/>
          </a:p>
          <a:p>
            <a:pPr marL="342900" indent="-342900">
              <a:lnSpc>
                <a:spcPct val="200000"/>
              </a:lnSpc>
              <a:buFont typeface="+mj-lt"/>
              <a:buAutoNum type="alphaLcParenR"/>
            </a:pPr>
            <a:r>
              <a:rPr lang="en-AU" sz="1600" dirty="0"/>
              <a:t>What is the largest playlist (id and name) by the number of tracks? </a:t>
            </a:r>
            <a:r>
              <a:rPr lang="en-AU" sz="1600" b="1" dirty="0"/>
              <a:t>Tied fist place by playlisted 1,8 with 3290 tracks both called Music</a:t>
            </a:r>
            <a:endParaRPr lang="en-AU" sz="1600" dirty="0"/>
          </a:p>
        </p:txBody>
      </p:sp>
    </p:spTree>
    <p:extLst>
      <p:ext uri="{BB962C8B-B14F-4D97-AF65-F5344CB8AC3E}">
        <p14:creationId xmlns:p14="http://schemas.microsoft.com/office/powerpoint/2010/main" val="179876302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8F6339-6200-BCE8-3793-8E4855E3685C}"/>
              </a:ext>
            </a:extLst>
          </p:cNvPr>
          <p:cNvSpPr>
            <a:spLocks noGrp="1"/>
          </p:cNvSpPr>
          <p:nvPr>
            <p:ph type="title"/>
          </p:nvPr>
        </p:nvSpPr>
        <p:spPr/>
        <p:txBody>
          <a:bodyPr/>
          <a:lstStyle/>
          <a:p>
            <a:r>
              <a:rPr lang="en-AU" sz="2400" dirty="0"/>
              <a:t>/* harder exercises */</a:t>
            </a:r>
          </a:p>
        </p:txBody>
      </p:sp>
      <p:sp>
        <p:nvSpPr>
          <p:cNvPr id="2" name="Text Placeholder 1">
            <a:extLst>
              <a:ext uri="{FF2B5EF4-FFF2-40B4-BE49-F238E27FC236}">
                <a16:creationId xmlns:a16="http://schemas.microsoft.com/office/drawing/2014/main" id="{A9576F75-32CF-BF66-A9B4-010BF39BAA98}"/>
              </a:ext>
            </a:extLst>
          </p:cNvPr>
          <p:cNvSpPr>
            <a:spLocks noGrp="1"/>
          </p:cNvSpPr>
          <p:nvPr>
            <p:ph type="body" sz="quarter" idx="14"/>
          </p:nvPr>
        </p:nvSpPr>
        <p:spPr>
          <a:xfrm>
            <a:off x="561597" y="1219200"/>
            <a:ext cx="8239489" cy="4087563"/>
          </a:xfrm>
        </p:spPr>
        <p:txBody>
          <a:bodyPr/>
          <a:lstStyle/>
          <a:p>
            <a:pPr marL="342900" indent="-342900">
              <a:lnSpc>
                <a:spcPct val="200000"/>
              </a:lnSpc>
              <a:buFont typeface="+mj-lt"/>
              <a:buAutoNum type="alphaLcParenR" startAt="8"/>
            </a:pPr>
            <a:r>
              <a:rPr lang="en-AU" sz="1600" dirty="0"/>
              <a:t>What is the largest playlist by bytes?</a:t>
            </a:r>
          </a:p>
          <a:p>
            <a:pPr marL="342900" indent="-342900">
              <a:lnSpc>
                <a:spcPct val="200000"/>
              </a:lnSpc>
              <a:buFont typeface="+mj-lt"/>
              <a:buAutoNum type="alphaLcParenR" startAt="8"/>
            </a:pPr>
            <a:r>
              <a:rPr lang="en-AU" sz="1600" dirty="0"/>
              <a:t>What is the most popular genre by tracks purchased?</a:t>
            </a:r>
          </a:p>
          <a:p>
            <a:pPr marL="342900" indent="-342900">
              <a:lnSpc>
                <a:spcPct val="200000"/>
              </a:lnSpc>
              <a:buFont typeface="+mj-lt"/>
              <a:buAutoNum type="alphaLcParenR" startAt="8"/>
            </a:pPr>
            <a:r>
              <a:rPr lang="en-AU" sz="1600" dirty="0"/>
              <a:t>Which artist has created work across the most genres? Fact check the result.</a:t>
            </a:r>
          </a:p>
          <a:p>
            <a:pPr marL="342900" indent="-342900">
              <a:lnSpc>
                <a:spcPct val="200000"/>
              </a:lnSpc>
              <a:buFont typeface="+mj-lt"/>
              <a:buAutoNum type="alphaLcParenR" startAt="8"/>
            </a:pPr>
            <a:r>
              <a:rPr lang="en-AU" sz="1600" dirty="0"/>
              <a:t>What is the most purchased track? Which city has the most purchased tracks?</a:t>
            </a:r>
          </a:p>
          <a:p>
            <a:pPr marL="342900" indent="-342900">
              <a:lnSpc>
                <a:spcPct val="200000"/>
              </a:lnSpc>
              <a:buFont typeface="+mj-lt"/>
              <a:buAutoNum type="alphaLcParenR" startAt="8"/>
            </a:pPr>
            <a:r>
              <a:rPr lang="en-AU" sz="1600" dirty="0"/>
              <a:t>Which employee supports the most customers?</a:t>
            </a:r>
          </a:p>
          <a:p>
            <a:pPr marL="342900" indent="-342900">
              <a:lnSpc>
                <a:spcPct val="200000"/>
              </a:lnSpc>
              <a:buFont typeface="+mj-lt"/>
              <a:buAutoNum type="alphaLcParenR" startAt="8"/>
            </a:pPr>
            <a:r>
              <a:rPr lang="en-AU" sz="1600" dirty="0"/>
              <a:t>An employee gets a bonus if they support the most sales by dollars. Which employee will get the bonus?</a:t>
            </a:r>
          </a:p>
        </p:txBody>
      </p:sp>
    </p:spTree>
    <p:extLst>
      <p:ext uri="{BB962C8B-B14F-4D97-AF65-F5344CB8AC3E}">
        <p14:creationId xmlns:p14="http://schemas.microsoft.com/office/powerpoint/2010/main" val="44051121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36F1C04-7A28-AB14-63C8-10CA3C87C8BC}"/>
              </a:ext>
            </a:extLst>
          </p:cNvPr>
          <p:cNvSpPr txBox="1"/>
          <p:nvPr/>
        </p:nvSpPr>
        <p:spPr>
          <a:xfrm>
            <a:off x="246888" y="949048"/>
            <a:ext cx="7013448" cy="2585323"/>
          </a:xfrm>
          <a:prstGeom prst="rect">
            <a:avLst/>
          </a:prstGeom>
          <a:noFill/>
        </p:spPr>
        <p:txBody>
          <a:bodyPr wrap="square">
            <a:spAutoFit/>
          </a:bodyPr>
          <a:lstStyle/>
          <a:p>
            <a:pPr marL="285750" indent="-285750">
              <a:buFont typeface="Arial" panose="020B0604020202020204" pitchFamily="34" charset="0"/>
              <a:buChar char="•"/>
            </a:pPr>
            <a:r>
              <a:rPr lang="en-AU" dirty="0"/>
              <a:t>Data engineers utilise SQL to define the structure of databases, including tables, columns, and data types.</a:t>
            </a:r>
            <a:br>
              <a:rPr lang="en-AU" dirty="0"/>
            </a:br>
            <a:endParaRPr lang="en-AU" dirty="0"/>
          </a:p>
          <a:p>
            <a:pPr marL="285750" indent="-285750">
              <a:buFont typeface="Arial" panose="020B0604020202020204" pitchFamily="34" charset="0"/>
              <a:buChar char="•"/>
            </a:pPr>
            <a:r>
              <a:rPr lang="en-AU" dirty="0"/>
              <a:t>SQL is essential for ETL (Extract, Transform, Load) processes, where data is extracted from various sources, transformed into a consistent format, and loaded into a database for analysis.</a:t>
            </a:r>
            <a:br>
              <a:rPr lang="en-AU" dirty="0"/>
            </a:br>
            <a:endParaRPr lang="en-AU" dirty="0"/>
          </a:p>
          <a:p>
            <a:pPr marL="285750" indent="-285750">
              <a:buFont typeface="Arial" panose="020B0604020202020204" pitchFamily="34" charset="0"/>
              <a:buChar char="•"/>
            </a:pPr>
            <a:r>
              <a:rPr lang="en-AU" dirty="0"/>
              <a:t>Performance optimisation and indexing are key aspects of data engineering where SQL expertise is required.</a:t>
            </a:r>
          </a:p>
        </p:txBody>
      </p:sp>
      <p:sp>
        <p:nvSpPr>
          <p:cNvPr id="5" name="TextBox 4">
            <a:extLst>
              <a:ext uri="{FF2B5EF4-FFF2-40B4-BE49-F238E27FC236}">
                <a16:creationId xmlns:a16="http://schemas.microsoft.com/office/drawing/2014/main" id="{F620450E-76C8-44BE-555F-D567C29603CB}"/>
              </a:ext>
            </a:extLst>
          </p:cNvPr>
          <p:cNvSpPr txBox="1"/>
          <p:nvPr/>
        </p:nvSpPr>
        <p:spPr>
          <a:xfrm>
            <a:off x="166878" y="98798"/>
            <a:ext cx="6094476" cy="584775"/>
          </a:xfrm>
          <a:prstGeom prst="rect">
            <a:avLst/>
          </a:prstGeom>
          <a:noFill/>
        </p:spPr>
        <p:txBody>
          <a:bodyPr wrap="square">
            <a:spAutoFit/>
          </a:bodyPr>
          <a:lstStyle/>
          <a:p>
            <a:r>
              <a:rPr lang="en-AU" sz="3200" b="1" i="0" dirty="0">
                <a:effectLst/>
                <a:latin typeface="Söhne"/>
              </a:rPr>
              <a:t>SQL's Role in Data Engineering</a:t>
            </a:r>
            <a:endParaRPr lang="en-AU" sz="3200" dirty="0"/>
          </a:p>
        </p:txBody>
      </p:sp>
      <p:cxnSp>
        <p:nvCxnSpPr>
          <p:cNvPr id="2" name="Straight Connector 1">
            <a:extLst>
              <a:ext uri="{FF2B5EF4-FFF2-40B4-BE49-F238E27FC236}">
                <a16:creationId xmlns:a16="http://schemas.microsoft.com/office/drawing/2014/main" id="{B1EEEBBD-EBF7-B8EB-466E-37A03D39DC87}"/>
              </a:ext>
            </a:extLst>
          </p:cNvPr>
          <p:cNvCxnSpPr>
            <a:cxnSpLocks/>
          </p:cNvCxnSpPr>
          <p:nvPr/>
        </p:nvCxnSpPr>
        <p:spPr>
          <a:xfrm>
            <a:off x="246888" y="758952"/>
            <a:ext cx="11420856" cy="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2050" name="Picture 2" descr="No alternative text description for this image">
            <a:extLst>
              <a:ext uri="{FF2B5EF4-FFF2-40B4-BE49-F238E27FC236}">
                <a16:creationId xmlns:a16="http://schemas.microsoft.com/office/drawing/2014/main" id="{6F86E415-573D-25D7-3667-9ACAAC892D0C}"/>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260336" y="949048"/>
            <a:ext cx="4524732" cy="44556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ETL? (Extract Transform Load) | Informatica Australia">
            <a:extLst>
              <a:ext uri="{FF2B5EF4-FFF2-40B4-BE49-F238E27FC236}">
                <a16:creationId xmlns:a16="http://schemas.microsoft.com/office/drawing/2014/main" id="{5AB6CD89-6454-405A-CCF7-905408FDFBFC}"/>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57225" y="3724466"/>
            <a:ext cx="5972175" cy="2931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422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8F6339-6200-BCE8-3793-8E4855E3685C}"/>
              </a:ext>
            </a:extLst>
          </p:cNvPr>
          <p:cNvSpPr>
            <a:spLocks noGrp="1"/>
          </p:cNvSpPr>
          <p:nvPr>
            <p:ph type="title"/>
          </p:nvPr>
        </p:nvSpPr>
        <p:spPr/>
        <p:txBody>
          <a:bodyPr/>
          <a:lstStyle/>
          <a:p>
            <a:r>
              <a:rPr lang="en-AU" sz="2400" dirty="0"/>
              <a:t>/* harder exercises */ - </a:t>
            </a:r>
            <a:r>
              <a:rPr lang="en-AU" sz="2400" b="1" dirty="0"/>
              <a:t>ANSWERS</a:t>
            </a:r>
          </a:p>
        </p:txBody>
      </p:sp>
      <p:sp>
        <p:nvSpPr>
          <p:cNvPr id="2" name="Text Placeholder 1">
            <a:extLst>
              <a:ext uri="{FF2B5EF4-FFF2-40B4-BE49-F238E27FC236}">
                <a16:creationId xmlns:a16="http://schemas.microsoft.com/office/drawing/2014/main" id="{A9576F75-32CF-BF66-A9B4-010BF39BAA98}"/>
              </a:ext>
            </a:extLst>
          </p:cNvPr>
          <p:cNvSpPr>
            <a:spLocks noGrp="1"/>
          </p:cNvSpPr>
          <p:nvPr>
            <p:ph type="body" sz="quarter" idx="14"/>
          </p:nvPr>
        </p:nvSpPr>
        <p:spPr>
          <a:xfrm>
            <a:off x="561597" y="1219200"/>
            <a:ext cx="9929940" cy="4087563"/>
          </a:xfrm>
        </p:spPr>
        <p:txBody>
          <a:bodyPr/>
          <a:lstStyle/>
          <a:p>
            <a:pPr marL="342900" indent="-342900">
              <a:lnSpc>
                <a:spcPct val="200000"/>
              </a:lnSpc>
              <a:buFont typeface="+mj-lt"/>
              <a:buAutoNum type="alphaLcParenR" startAt="8"/>
            </a:pPr>
            <a:r>
              <a:rPr lang="en-AU" sz="1600" dirty="0"/>
              <a:t>What is the largest playlist by bytes? </a:t>
            </a:r>
            <a:r>
              <a:rPr lang="en-AU" sz="1600" b="1" dirty="0" err="1"/>
              <a:t>Playlistid</a:t>
            </a:r>
            <a:r>
              <a:rPr lang="en-AU" sz="1600" b="1" dirty="0"/>
              <a:t> 3 and 10 both called TV Shows with 89.9GB of tracks.</a:t>
            </a:r>
            <a:endParaRPr lang="en-AU" sz="1600" dirty="0"/>
          </a:p>
          <a:p>
            <a:pPr marL="342900" indent="-342900">
              <a:lnSpc>
                <a:spcPct val="200000"/>
              </a:lnSpc>
              <a:buFont typeface="+mj-lt"/>
              <a:buAutoNum type="alphaLcParenR" startAt="8"/>
            </a:pPr>
            <a:r>
              <a:rPr lang="en-AU" sz="1600" dirty="0"/>
              <a:t>What is the most popular genre by tracks purchased? </a:t>
            </a:r>
            <a:r>
              <a:rPr lang="en-AU" sz="1600" b="1" dirty="0"/>
              <a:t>Rock with 835 tracks</a:t>
            </a:r>
            <a:endParaRPr lang="en-AU" sz="1600" dirty="0"/>
          </a:p>
          <a:p>
            <a:pPr marL="342900" indent="-342900">
              <a:lnSpc>
                <a:spcPct val="200000"/>
              </a:lnSpc>
              <a:buFont typeface="+mj-lt"/>
              <a:buAutoNum type="alphaLcParenR" startAt="8"/>
            </a:pPr>
            <a:r>
              <a:rPr lang="en-AU" sz="1600" dirty="0"/>
              <a:t>Which artist has created work across the most genres? Fact check the result. </a:t>
            </a:r>
            <a:r>
              <a:rPr lang="en-AU" sz="1600" b="1" dirty="0" err="1"/>
              <a:t>Artistid</a:t>
            </a:r>
            <a:r>
              <a:rPr lang="en-AU" sz="1600" b="1" dirty="0"/>
              <a:t> 90, Iron Maiden</a:t>
            </a:r>
            <a:endParaRPr lang="en-AU" sz="1600" dirty="0"/>
          </a:p>
          <a:p>
            <a:pPr marL="342900" indent="-342900">
              <a:lnSpc>
                <a:spcPct val="200000"/>
              </a:lnSpc>
              <a:buFont typeface="+mj-lt"/>
              <a:buAutoNum type="alphaLcParenR" startAt="8"/>
            </a:pPr>
            <a:r>
              <a:rPr lang="en-AU" sz="1600" dirty="0"/>
              <a:t>What is the most purchased track? Which city has the most purchased tracks? </a:t>
            </a:r>
            <a:r>
              <a:rPr lang="en-AU" sz="1600" b="1" dirty="0"/>
              <a:t>Most purchased tracks have 2 sales, 256 tracks fit this category</a:t>
            </a:r>
            <a:endParaRPr lang="en-AU" sz="1600" dirty="0"/>
          </a:p>
          <a:p>
            <a:pPr marL="342900" indent="-342900">
              <a:lnSpc>
                <a:spcPct val="200000"/>
              </a:lnSpc>
              <a:buFont typeface="+mj-lt"/>
              <a:buAutoNum type="alphaLcParenR" startAt="8"/>
            </a:pPr>
            <a:r>
              <a:rPr lang="en-AU" sz="1600" dirty="0"/>
              <a:t>Which employee supports the most customers? </a:t>
            </a:r>
            <a:r>
              <a:rPr lang="en-AU" sz="1600" b="1" dirty="0" err="1"/>
              <a:t>Employeeid</a:t>
            </a:r>
            <a:r>
              <a:rPr lang="en-AU" sz="1600" b="1" dirty="0"/>
              <a:t> 3, Jane Peacock with 21 distinct customers</a:t>
            </a:r>
            <a:endParaRPr lang="en-AU" sz="1600" dirty="0"/>
          </a:p>
          <a:p>
            <a:pPr marL="342900" indent="-342900">
              <a:lnSpc>
                <a:spcPct val="200000"/>
              </a:lnSpc>
              <a:buFont typeface="+mj-lt"/>
              <a:buAutoNum type="alphaLcParenR" startAt="8"/>
            </a:pPr>
            <a:r>
              <a:rPr lang="en-AU" sz="1600" dirty="0"/>
              <a:t>An employee gets a bonus if they support the most sales by dollars. Which employee will get the bonus? </a:t>
            </a:r>
            <a:r>
              <a:rPr lang="en-AU" sz="1600" b="1" dirty="0"/>
              <a:t>Jane Peacock with 833.04 in support sales</a:t>
            </a:r>
          </a:p>
        </p:txBody>
      </p:sp>
    </p:spTree>
    <p:extLst>
      <p:ext uri="{BB962C8B-B14F-4D97-AF65-F5344CB8AC3E}">
        <p14:creationId xmlns:p14="http://schemas.microsoft.com/office/powerpoint/2010/main" val="89917411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B9C798A-F8DC-2738-9C19-EFD05CD81DF7}"/>
              </a:ext>
            </a:extLst>
          </p:cNvPr>
          <p:cNvSpPr>
            <a:spLocks noGrp="1"/>
          </p:cNvSpPr>
          <p:nvPr>
            <p:ph type="body" idx="1"/>
          </p:nvPr>
        </p:nvSpPr>
        <p:spPr/>
        <p:txBody>
          <a:bodyPr/>
          <a:lstStyle/>
          <a:p>
            <a:r>
              <a:rPr lang="en-AU" dirty="0"/>
              <a:t>DAY 2</a:t>
            </a:r>
          </a:p>
        </p:txBody>
      </p:sp>
    </p:spTree>
    <p:extLst>
      <p:ext uri="{BB962C8B-B14F-4D97-AF65-F5344CB8AC3E}">
        <p14:creationId xmlns:p14="http://schemas.microsoft.com/office/powerpoint/2010/main" val="186390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C505E3D-DA9D-5247-2658-97B435459BCA}"/>
              </a:ext>
            </a:extLst>
          </p:cNvPr>
          <p:cNvSpPr>
            <a:spLocks noGrp="1"/>
          </p:cNvSpPr>
          <p:nvPr>
            <p:ph type="body" sz="quarter" idx="11"/>
          </p:nvPr>
        </p:nvSpPr>
        <p:spPr/>
        <p:txBody>
          <a:bodyPr/>
          <a:lstStyle/>
          <a:p>
            <a:r>
              <a:rPr lang="en-AU" dirty="0"/>
              <a:t>Subqueries and Derived Tables</a:t>
            </a:r>
          </a:p>
        </p:txBody>
      </p:sp>
    </p:spTree>
    <p:extLst>
      <p:ext uri="{BB962C8B-B14F-4D97-AF65-F5344CB8AC3E}">
        <p14:creationId xmlns:p14="http://schemas.microsoft.com/office/powerpoint/2010/main" val="253754891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7854E0-01CD-E1AD-6491-66FD81E167CF}"/>
              </a:ext>
            </a:extLst>
          </p:cNvPr>
          <p:cNvSpPr>
            <a:spLocks noGrp="1"/>
          </p:cNvSpPr>
          <p:nvPr>
            <p:ph type="title"/>
          </p:nvPr>
        </p:nvSpPr>
        <p:spPr>
          <a:xfrm>
            <a:off x="561600" y="884526"/>
            <a:ext cx="8239486" cy="454969"/>
          </a:xfrm>
        </p:spPr>
        <p:txBody>
          <a:bodyPr/>
          <a:lstStyle/>
          <a:p>
            <a:r>
              <a:rPr lang="en-AU" sz="2100" b="1" dirty="0">
                <a:latin typeface="+mn-lt"/>
                <a:cs typeface="Calibri Light" panose="020F0302020204030204" pitchFamily="34" charset="0"/>
              </a:rPr>
              <a:t>What we will cover in this section?</a:t>
            </a:r>
          </a:p>
        </p:txBody>
      </p:sp>
      <p:sp>
        <p:nvSpPr>
          <p:cNvPr id="12" name="TextBox 11">
            <a:extLst>
              <a:ext uri="{FF2B5EF4-FFF2-40B4-BE49-F238E27FC236}">
                <a16:creationId xmlns:a16="http://schemas.microsoft.com/office/drawing/2014/main" id="{A19FB003-86C2-4420-9253-35E864DE543D}"/>
              </a:ext>
            </a:extLst>
          </p:cNvPr>
          <p:cNvSpPr txBox="1"/>
          <p:nvPr/>
        </p:nvSpPr>
        <p:spPr>
          <a:xfrm>
            <a:off x="561600" y="3740639"/>
            <a:ext cx="5534400" cy="1200329"/>
          </a:xfrm>
          <a:prstGeom prst="rect">
            <a:avLst/>
          </a:prstGeom>
          <a:noFill/>
        </p:spPr>
        <p:txBody>
          <a:bodyPr wrap="square">
            <a:spAutoFit/>
          </a:bodyPr>
          <a:lstStyle/>
          <a:p>
            <a:r>
              <a:rPr lang="en-AU" dirty="0">
                <a:cs typeface="Calibri Light" panose="020F0302020204030204" pitchFamily="34" charset="0"/>
              </a:rPr>
              <a:t>By the end of this session, you'll be able to use these powerful tools to simplify complex queries, improve query performance, and write cleaner, more maintainable SQL code.</a:t>
            </a:r>
            <a:endParaRPr lang="en-US" dirty="0">
              <a:cs typeface="Calibri Light" panose="020F0302020204030204" pitchFamily="34" charset="0"/>
            </a:endParaRPr>
          </a:p>
        </p:txBody>
      </p:sp>
      <p:sp>
        <p:nvSpPr>
          <p:cNvPr id="17" name="TextBox 16">
            <a:extLst>
              <a:ext uri="{FF2B5EF4-FFF2-40B4-BE49-F238E27FC236}">
                <a16:creationId xmlns:a16="http://schemas.microsoft.com/office/drawing/2014/main" id="{831D75AA-10E6-CCD4-2D71-99EFCD5A747B}"/>
              </a:ext>
            </a:extLst>
          </p:cNvPr>
          <p:cNvSpPr txBox="1"/>
          <p:nvPr/>
        </p:nvSpPr>
        <p:spPr>
          <a:xfrm>
            <a:off x="561600" y="1829246"/>
            <a:ext cx="6096000" cy="923330"/>
          </a:xfrm>
          <a:prstGeom prst="rect">
            <a:avLst/>
          </a:prstGeom>
          <a:noFill/>
        </p:spPr>
        <p:txBody>
          <a:bodyPr wrap="square">
            <a:spAutoFit/>
          </a:bodyPr>
          <a:lstStyle/>
          <a:p>
            <a:pPr marL="285750" indent="-285750">
              <a:buFont typeface="Arial" panose="020B0604020202020204" pitchFamily="34" charset="0"/>
              <a:buChar char="•"/>
            </a:pPr>
            <a:r>
              <a:rPr lang="en-AU" dirty="0">
                <a:cs typeface="Calibri Light" panose="020F0302020204030204" pitchFamily="34" charset="0"/>
              </a:rPr>
              <a:t>Understanding Subqueries and their usage</a:t>
            </a:r>
          </a:p>
          <a:p>
            <a:pPr marL="285750" indent="-285750">
              <a:buFont typeface="Arial" panose="020B0604020202020204" pitchFamily="34" charset="0"/>
              <a:buChar char="•"/>
            </a:pPr>
            <a:r>
              <a:rPr lang="en-AU" dirty="0">
                <a:cs typeface="Calibri Light" panose="020F0302020204030204" pitchFamily="34" charset="0"/>
              </a:rPr>
              <a:t>Exploring Types of Common Table Expressions</a:t>
            </a:r>
          </a:p>
          <a:p>
            <a:pPr marL="285750" indent="-285750">
              <a:buFont typeface="Arial" panose="020B0604020202020204" pitchFamily="34" charset="0"/>
              <a:buChar char="•"/>
            </a:pPr>
            <a:r>
              <a:rPr lang="en-AU" dirty="0">
                <a:cs typeface="Calibri Light" panose="020F0302020204030204" pitchFamily="34" charset="0"/>
              </a:rPr>
              <a:t>Practical Applications</a:t>
            </a:r>
            <a:endParaRPr lang="en-US" dirty="0">
              <a:cs typeface="Calibri Light" panose="020F0302020204030204" pitchFamily="34" charset="0"/>
            </a:endParaRPr>
          </a:p>
        </p:txBody>
      </p:sp>
      <p:pic>
        <p:nvPicPr>
          <p:cNvPr id="22" name="Picture 21" descr="Jigsaw puzzles in plastic figures">
            <a:extLst>
              <a:ext uri="{FF2B5EF4-FFF2-40B4-BE49-F238E27FC236}">
                <a16:creationId xmlns:a16="http://schemas.microsoft.com/office/drawing/2014/main" id="{195424A7-E3CE-FF83-8C29-DD4C1B19EA3E}"/>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r="-7648"/>
          <a:stretch/>
        </p:blipFill>
        <p:spPr>
          <a:xfrm>
            <a:off x="6657600" y="770371"/>
            <a:ext cx="4967821" cy="4651860"/>
          </a:xfrm>
          <a:prstGeom prst="rect">
            <a:avLst/>
          </a:prstGeom>
        </p:spPr>
      </p:pic>
    </p:spTree>
    <p:extLst>
      <p:ext uri="{BB962C8B-B14F-4D97-AF65-F5344CB8AC3E}">
        <p14:creationId xmlns:p14="http://schemas.microsoft.com/office/powerpoint/2010/main" val="21179245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7854E0-01CD-E1AD-6491-66FD81E167CF}"/>
              </a:ext>
            </a:extLst>
          </p:cNvPr>
          <p:cNvSpPr>
            <a:spLocks noGrp="1"/>
          </p:cNvSpPr>
          <p:nvPr>
            <p:ph type="title"/>
          </p:nvPr>
        </p:nvSpPr>
        <p:spPr>
          <a:xfrm>
            <a:off x="561600" y="884526"/>
            <a:ext cx="8239486" cy="454969"/>
          </a:xfrm>
        </p:spPr>
        <p:txBody>
          <a:bodyPr/>
          <a:lstStyle/>
          <a:p>
            <a:r>
              <a:rPr lang="en-AU" sz="2100" b="1" dirty="0">
                <a:latin typeface="+mn-lt"/>
                <a:cs typeface="Calibri Light" panose="020F0302020204030204" pitchFamily="34" charset="0"/>
              </a:rPr>
              <a:t>The What, Where, and Types of SQL Subqueries</a:t>
            </a:r>
          </a:p>
        </p:txBody>
      </p:sp>
      <p:sp>
        <p:nvSpPr>
          <p:cNvPr id="17" name="TextBox 16">
            <a:extLst>
              <a:ext uri="{FF2B5EF4-FFF2-40B4-BE49-F238E27FC236}">
                <a16:creationId xmlns:a16="http://schemas.microsoft.com/office/drawing/2014/main" id="{831D75AA-10E6-CCD4-2D71-99EFCD5A747B}"/>
              </a:ext>
            </a:extLst>
          </p:cNvPr>
          <p:cNvSpPr txBox="1"/>
          <p:nvPr/>
        </p:nvSpPr>
        <p:spPr>
          <a:xfrm>
            <a:off x="561600" y="1526640"/>
            <a:ext cx="5332573" cy="4370427"/>
          </a:xfrm>
          <a:prstGeom prst="rect">
            <a:avLst/>
          </a:prstGeom>
          <a:noFill/>
        </p:spPr>
        <p:txBody>
          <a:bodyPr wrap="square">
            <a:spAutoFit/>
          </a:bodyPr>
          <a:lstStyle/>
          <a:p>
            <a:pPr marL="285750" indent="-285750">
              <a:buFont typeface="Arial" panose="020B0604020202020204" pitchFamily="34" charset="0"/>
              <a:buChar char="•"/>
            </a:pPr>
            <a:r>
              <a:rPr lang="en-AU" dirty="0">
                <a:cs typeface="Calibri Light" panose="020F0302020204030204" pitchFamily="34" charset="0"/>
              </a:rPr>
              <a:t>Based on their Position</a:t>
            </a:r>
          </a:p>
          <a:p>
            <a:pPr marL="285750" indent="-285750">
              <a:buFont typeface="Arial" panose="020B0604020202020204" pitchFamily="34" charset="0"/>
              <a:buChar char="•"/>
            </a:pPr>
            <a:endParaRPr lang="en-AU" dirty="0">
              <a:cs typeface="Calibri Light" panose="020F0302020204030204" pitchFamily="34" charset="0"/>
            </a:endParaRPr>
          </a:p>
          <a:p>
            <a:pPr lvl="1"/>
            <a:r>
              <a:rPr lang="en-AU" dirty="0">
                <a:cs typeface="Calibri Light" panose="020F0302020204030204" pitchFamily="34" charset="0"/>
              </a:rPr>
              <a:t>Scalar Subquery</a:t>
            </a:r>
          </a:p>
          <a:p>
            <a:pPr lvl="1"/>
            <a:r>
              <a:rPr lang="en-AU" sz="1600" dirty="0">
                <a:latin typeface="Söhne"/>
              </a:rPr>
              <a:t>- Returns a single value, which means its result should yield one column with a single row.</a:t>
            </a:r>
            <a:endParaRPr lang="en-US" sz="1600" dirty="0">
              <a:latin typeface="Söhne"/>
            </a:endParaRPr>
          </a:p>
          <a:p>
            <a:pPr marL="742950" lvl="1" indent="-285750">
              <a:buFont typeface="Arial" panose="020B0604020202020204" pitchFamily="34" charset="0"/>
              <a:buChar char="•"/>
            </a:pPr>
            <a:endParaRPr lang="en-AU" dirty="0">
              <a:cs typeface="Calibri Light" panose="020F0302020204030204" pitchFamily="34" charset="0"/>
            </a:endParaRPr>
          </a:p>
          <a:p>
            <a:pPr lvl="1"/>
            <a:r>
              <a:rPr lang="en-AU" dirty="0">
                <a:cs typeface="Calibri Light" panose="020F0302020204030204" pitchFamily="34" charset="0"/>
              </a:rPr>
              <a:t>Nested Subqueries</a:t>
            </a:r>
          </a:p>
          <a:p>
            <a:pPr lvl="1"/>
            <a:r>
              <a:rPr lang="en-AU" sz="1600" dirty="0">
                <a:latin typeface="Söhne"/>
              </a:rPr>
              <a:t>- A subquery that's nested inside another subquery or main query.</a:t>
            </a:r>
            <a:endParaRPr lang="en-AU" sz="1600" dirty="0">
              <a:cs typeface="Calibri Light" panose="020F0302020204030204" pitchFamily="34" charset="0"/>
            </a:endParaRPr>
          </a:p>
          <a:p>
            <a:pPr lvl="1"/>
            <a:endParaRPr lang="en-AU" dirty="0">
              <a:cs typeface="Calibri Light" panose="020F0302020204030204" pitchFamily="34" charset="0"/>
            </a:endParaRPr>
          </a:p>
          <a:p>
            <a:pPr lvl="1"/>
            <a:r>
              <a:rPr lang="en-AU" dirty="0">
                <a:cs typeface="Calibri Light" panose="020F0302020204030204" pitchFamily="34" charset="0"/>
              </a:rPr>
              <a:t>Correlated Subqueries</a:t>
            </a:r>
          </a:p>
          <a:p>
            <a:pPr lvl="1"/>
            <a:r>
              <a:rPr lang="en-AU" dirty="0">
                <a:cs typeface="Calibri Light" panose="020F0302020204030204" pitchFamily="34" charset="0"/>
              </a:rPr>
              <a:t>- </a:t>
            </a:r>
            <a:r>
              <a:rPr lang="en-AU" sz="1600" dirty="0">
                <a:latin typeface="Söhne"/>
              </a:rPr>
              <a:t>A correlated subquery is a subquery that references one or more columns from the outer query. </a:t>
            </a:r>
          </a:p>
          <a:p>
            <a:endParaRPr lang="en-AU" dirty="0">
              <a:cs typeface="Calibri Light" panose="020F0302020204030204" pitchFamily="34" charset="0"/>
            </a:endParaRPr>
          </a:p>
          <a:p>
            <a:pPr marL="742950" lvl="1" indent="-285750">
              <a:buFont typeface="Arial" panose="020B0604020202020204" pitchFamily="34" charset="0"/>
              <a:buChar char="•"/>
            </a:pPr>
            <a:endParaRPr lang="en-AU" dirty="0">
              <a:cs typeface="Calibri Light" panose="020F0302020204030204" pitchFamily="34" charset="0"/>
            </a:endParaRPr>
          </a:p>
          <a:p>
            <a:pPr marL="285750" indent="-285750">
              <a:buFont typeface="Arial" panose="020B0604020202020204" pitchFamily="34" charset="0"/>
              <a:buChar char="•"/>
            </a:pPr>
            <a:endParaRPr lang="en-US" dirty="0">
              <a:cs typeface="Calibri Light" panose="020F0302020204030204" pitchFamily="34" charset="0"/>
            </a:endParaRPr>
          </a:p>
        </p:txBody>
      </p:sp>
      <p:sp>
        <p:nvSpPr>
          <p:cNvPr id="6" name="TextBox 5">
            <a:extLst>
              <a:ext uri="{FF2B5EF4-FFF2-40B4-BE49-F238E27FC236}">
                <a16:creationId xmlns:a16="http://schemas.microsoft.com/office/drawing/2014/main" id="{2E07A25E-83DA-BAB2-4EA4-367B6C8433DB}"/>
              </a:ext>
            </a:extLst>
          </p:cNvPr>
          <p:cNvSpPr txBox="1"/>
          <p:nvPr/>
        </p:nvSpPr>
        <p:spPr>
          <a:xfrm>
            <a:off x="6096000" y="1526640"/>
            <a:ext cx="5630562" cy="3908762"/>
          </a:xfrm>
          <a:prstGeom prst="rect">
            <a:avLst/>
          </a:prstGeom>
          <a:noFill/>
        </p:spPr>
        <p:txBody>
          <a:bodyPr wrap="square">
            <a:spAutoFit/>
          </a:bodyPr>
          <a:lstStyle/>
          <a:p>
            <a:pPr marL="285750" indent="-285750">
              <a:buFont typeface="Arial" panose="020B0604020202020204" pitchFamily="34" charset="0"/>
              <a:buChar char="•"/>
            </a:pPr>
            <a:r>
              <a:rPr lang="en-AU" dirty="0">
                <a:cs typeface="Calibri Light" panose="020F0302020204030204" pitchFamily="34" charset="0"/>
              </a:rPr>
              <a:t>Based on their Purpose</a:t>
            </a:r>
          </a:p>
          <a:p>
            <a:pPr marL="285750" indent="-285750">
              <a:buFont typeface="Arial" panose="020B0604020202020204" pitchFamily="34" charset="0"/>
              <a:buChar char="•"/>
            </a:pPr>
            <a:endParaRPr lang="en-AU" dirty="0">
              <a:cs typeface="Calibri Light" panose="020F0302020204030204" pitchFamily="34" charset="0"/>
            </a:endParaRPr>
          </a:p>
          <a:p>
            <a:pPr lvl="1"/>
            <a:r>
              <a:rPr lang="en-AU" dirty="0">
                <a:cs typeface="Calibri Light" panose="020F0302020204030204" pitchFamily="34" charset="0"/>
              </a:rPr>
              <a:t>Subqueries in SELECT</a:t>
            </a:r>
          </a:p>
          <a:p>
            <a:pPr lvl="1"/>
            <a:r>
              <a:rPr lang="en-AU" dirty="0">
                <a:cs typeface="Calibri Light" panose="020F0302020204030204" pitchFamily="34" charset="0"/>
              </a:rPr>
              <a:t>- </a:t>
            </a:r>
            <a:r>
              <a:rPr lang="en-AU" sz="1600" dirty="0">
                <a:latin typeface="Söhne"/>
              </a:rPr>
              <a:t>Used within the SELECT clause to fetch a single value for each row returned by the outer query.</a:t>
            </a:r>
            <a:endParaRPr lang="en-US" sz="1600" dirty="0">
              <a:latin typeface="Söhne"/>
            </a:endParaRPr>
          </a:p>
          <a:p>
            <a:pPr lvl="1"/>
            <a:endParaRPr lang="en-AU" dirty="0">
              <a:cs typeface="Calibri Light" panose="020F0302020204030204" pitchFamily="34" charset="0"/>
            </a:endParaRPr>
          </a:p>
          <a:p>
            <a:pPr lvl="1"/>
            <a:r>
              <a:rPr lang="en-AU" dirty="0">
                <a:cs typeface="Calibri Light" panose="020F0302020204030204" pitchFamily="34" charset="0"/>
              </a:rPr>
              <a:t>Subqueries in FROM</a:t>
            </a:r>
          </a:p>
          <a:p>
            <a:pPr lvl="1"/>
            <a:r>
              <a:rPr lang="en-AU" dirty="0">
                <a:cs typeface="Calibri Light" panose="020F0302020204030204" pitchFamily="34" charset="0"/>
              </a:rPr>
              <a:t>- </a:t>
            </a:r>
            <a:r>
              <a:rPr lang="en-AU" sz="1600" dirty="0">
                <a:latin typeface="Söhne"/>
              </a:rPr>
              <a:t>Acts as a derived view and the result of the subquery is treated as a table upon which the outer query operates. </a:t>
            </a:r>
          </a:p>
          <a:p>
            <a:pPr marL="742950" lvl="1" indent="-285750">
              <a:buFont typeface="Arial" panose="020B0604020202020204" pitchFamily="34" charset="0"/>
              <a:buChar char="•"/>
            </a:pPr>
            <a:endParaRPr lang="en-AU" dirty="0">
              <a:cs typeface="Calibri Light" panose="020F0302020204030204" pitchFamily="34" charset="0"/>
            </a:endParaRPr>
          </a:p>
          <a:p>
            <a:pPr lvl="1"/>
            <a:r>
              <a:rPr lang="en-AU" dirty="0">
                <a:cs typeface="Calibri Light" panose="020F0302020204030204" pitchFamily="34" charset="0"/>
              </a:rPr>
              <a:t>Subqueries in WHERE</a:t>
            </a:r>
          </a:p>
          <a:p>
            <a:pPr lvl="1"/>
            <a:r>
              <a:rPr lang="en-AU" dirty="0">
                <a:cs typeface="Calibri Light" panose="020F0302020204030204" pitchFamily="34" charset="0"/>
              </a:rPr>
              <a:t>- </a:t>
            </a:r>
            <a:r>
              <a:rPr lang="en-US" sz="1600" dirty="0">
                <a:latin typeface="Söhne"/>
              </a:rPr>
              <a:t>Helps filter the rows for the main query using results from the subquery.</a:t>
            </a:r>
          </a:p>
          <a:p>
            <a:pPr lvl="1"/>
            <a:endParaRPr lang="en-AU" dirty="0">
              <a:cs typeface="Calibri Light" panose="020F0302020204030204" pitchFamily="34" charset="0"/>
            </a:endParaRPr>
          </a:p>
        </p:txBody>
      </p:sp>
    </p:spTree>
    <p:extLst>
      <p:ext uri="{BB962C8B-B14F-4D97-AF65-F5344CB8AC3E}">
        <p14:creationId xmlns:p14="http://schemas.microsoft.com/office/powerpoint/2010/main" val="3506504818"/>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BBB53-56C2-9C17-1FCF-451C5606F026}"/>
              </a:ext>
            </a:extLst>
          </p:cNvPr>
          <p:cNvSpPr>
            <a:spLocks noGrp="1"/>
          </p:cNvSpPr>
          <p:nvPr>
            <p:ph type="title"/>
          </p:nvPr>
        </p:nvSpPr>
        <p:spPr/>
        <p:txBody>
          <a:bodyPr/>
          <a:lstStyle/>
          <a:p>
            <a:r>
              <a:rPr lang="en-AU" sz="2100" b="1" dirty="0">
                <a:latin typeface="+mn-lt"/>
                <a:cs typeface="Calibri Light" panose="020F0302020204030204" pitchFamily="34" charset="0"/>
              </a:rPr>
              <a:t>Types of Subqueries: Position Matters! 🎯</a:t>
            </a:r>
            <a:endParaRPr lang="en-US" sz="2100" b="1" dirty="0">
              <a:latin typeface="+mn-lt"/>
              <a:cs typeface="Calibri Light" panose="020F0302020204030204" pitchFamily="34" charset="0"/>
            </a:endParaRPr>
          </a:p>
        </p:txBody>
      </p:sp>
      <p:sp>
        <p:nvSpPr>
          <p:cNvPr id="4" name="TextBox 3">
            <a:extLst>
              <a:ext uri="{FF2B5EF4-FFF2-40B4-BE49-F238E27FC236}">
                <a16:creationId xmlns:a16="http://schemas.microsoft.com/office/drawing/2014/main" id="{A7841655-C638-E1BD-E916-3E6F33FF49B7}"/>
              </a:ext>
            </a:extLst>
          </p:cNvPr>
          <p:cNvSpPr txBox="1"/>
          <p:nvPr/>
        </p:nvSpPr>
        <p:spPr>
          <a:xfrm>
            <a:off x="561600" y="1010288"/>
            <a:ext cx="6099462" cy="369332"/>
          </a:xfrm>
          <a:prstGeom prst="rect">
            <a:avLst/>
          </a:prstGeom>
          <a:noFill/>
        </p:spPr>
        <p:txBody>
          <a:bodyPr wrap="square">
            <a:spAutoFit/>
          </a:bodyPr>
          <a:lstStyle/>
          <a:p>
            <a:pPr marL="285750" indent="-285750" algn="l">
              <a:buFont typeface="Arial" panose="020B0604020202020204" pitchFamily="34" charset="0"/>
              <a:buChar char="•"/>
            </a:pPr>
            <a:r>
              <a:rPr lang="en-AU" b="0" i="0" dirty="0">
                <a:effectLst/>
                <a:latin typeface="Söhne"/>
              </a:rPr>
              <a:t>Scalar Subquery</a:t>
            </a:r>
          </a:p>
        </p:txBody>
      </p:sp>
      <p:sp>
        <p:nvSpPr>
          <p:cNvPr id="6" name="TextBox 5">
            <a:extLst>
              <a:ext uri="{FF2B5EF4-FFF2-40B4-BE49-F238E27FC236}">
                <a16:creationId xmlns:a16="http://schemas.microsoft.com/office/drawing/2014/main" id="{A96FFC29-37DA-D16D-1801-6DD04085FA19}"/>
              </a:ext>
            </a:extLst>
          </p:cNvPr>
          <p:cNvSpPr txBox="1"/>
          <p:nvPr/>
        </p:nvSpPr>
        <p:spPr>
          <a:xfrm>
            <a:off x="800591" y="1379620"/>
            <a:ext cx="6099462" cy="523220"/>
          </a:xfrm>
          <a:prstGeom prst="rect">
            <a:avLst/>
          </a:prstGeom>
          <a:noFill/>
        </p:spPr>
        <p:txBody>
          <a:bodyPr wrap="square">
            <a:spAutoFit/>
          </a:bodyPr>
          <a:lstStyle/>
          <a:p>
            <a:r>
              <a:rPr lang="en-AU" sz="1400" dirty="0">
                <a:latin typeface="Söhne"/>
              </a:rPr>
              <a:t>Returns a single value, which means its result should yield one column with a single row.</a:t>
            </a:r>
            <a:endParaRPr lang="en-US" sz="1400" dirty="0">
              <a:latin typeface="Söhne"/>
            </a:endParaRPr>
          </a:p>
        </p:txBody>
      </p:sp>
      <p:sp>
        <p:nvSpPr>
          <p:cNvPr id="10" name="TextBox 9">
            <a:extLst>
              <a:ext uri="{FF2B5EF4-FFF2-40B4-BE49-F238E27FC236}">
                <a16:creationId xmlns:a16="http://schemas.microsoft.com/office/drawing/2014/main" id="{B7C8B515-78AF-D1F5-D574-64A691E1FD6D}"/>
              </a:ext>
            </a:extLst>
          </p:cNvPr>
          <p:cNvSpPr txBox="1"/>
          <p:nvPr/>
        </p:nvSpPr>
        <p:spPr>
          <a:xfrm>
            <a:off x="800591" y="2118283"/>
            <a:ext cx="6099462" cy="307777"/>
          </a:xfrm>
          <a:prstGeom prst="rect">
            <a:avLst/>
          </a:prstGeom>
          <a:noFill/>
        </p:spPr>
        <p:txBody>
          <a:bodyPr wrap="square">
            <a:spAutoFit/>
          </a:bodyPr>
          <a:lstStyle/>
          <a:p>
            <a:r>
              <a:rPr lang="en-AU" sz="1400" dirty="0">
                <a:latin typeface="Söhne"/>
              </a:rPr>
              <a:t>Example - Find out how many tracks there are in the album with the longest title.</a:t>
            </a:r>
            <a:endParaRPr lang="en-US" sz="1400" dirty="0">
              <a:latin typeface="Söhne"/>
            </a:endParaRPr>
          </a:p>
        </p:txBody>
      </p:sp>
      <p:sp>
        <p:nvSpPr>
          <p:cNvPr id="12" name="TextBox 11">
            <a:extLst>
              <a:ext uri="{FF2B5EF4-FFF2-40B4-BE49-F238E27FC236}">
                <a16:creationId xmlns:a16="http://schemas.microsoft.com/office/drawing/2014/main" id="{E3149B4B-9F76-8CD5-9C8D-DB5C271E01DD}"/>
              </a:ext>
            </a:extLst>
          </p:cNvPr>
          <p:cNvSpPr txBox="1"/>
          <p:nvPr/>
        </p:nvSpPr>
        <p:spPr>
          <a:xfrm>
            <a:off x="7602985" y="1006095"/>
            <a:ext cx="6099462" cy="1815882"/>
          </a:xfrm>
          <a:prstGeom prst="rect">
            <a:avLst/>
          </a:prstGeom>
          <a:noFill/>
        </p:spPr>
        <p:txBody>
          <a:bodyPr wrap="square">
            <a:spAutoFit/>
          </a:bodyPr>
          <a:lstStyle/>
          <a:p>
            <a:pPr marL="0" marR="0">
              <a:spcBef>
                <a:spcPts val="0"/>
              </a:spcBef>
              <a:spcAft>
                <a:spcPts val="0"/>
              </a:spcAft>
            </a:pPr>
            <a:r>
              <a:rPr lang="en-AU" sz="1400" b="1" dirty="0">
                <a:solidFill>
                  <a:srgbClr val="739ECA"/>
                </a:solidFill>
                <a:effectLst/>
                <a:latin typeface="Menlo" panose="020B0609030804020204" pitchFamily="49" charset="0"/>
              </a:rPr>
              <a:t>SELECT</a:t>
            </a:r>
            <a:r>
              <a:rPr lang="en-AU" sz="1400" dirty="0">
                <a:solidFill>
                  <a:srgbClr val="AAAAAA"/>
                </a:solidFill>
                <a:effectLst/>
                <a:latin typeface="Menlo" panose="020B0609030804020204" pitchFamily="49" charset="0"/>
              </a:rPr>
              <a:t> </a:t>
            </a:r>
            <a:r>
              <a:rPr lang="en-AU" sz="1400" b="1" dirty="0">
                <a:solidFill>
                  <a:srgbClr val="C1AA6C"/>
                </a:solidFill>
                <a:effectLst/>
                <a:latin typeface="Menlo" panose="020B0609030804020204" pitchFamily="49" charset="0"/>
              </a:rPr>
              <a:t>COUNT</a:t>
            </a:r>
            <a:r>
              <a:rPr lang="en-AU" sz="1400" dirty="0">
                <a:solidFill>
                  <a:srgbClr val="AAAAAA"/>
                </a:solidFill>
                <a:effectLst/>
                <a:latin typeface="Menlo" panose="020B0609030804020204" pitchFamily="49" charset="0"/>
              </a:rPr>
              <a:t>(</a:t>
            </a:r>
            <a:r>
              <a:rPr lang="en-AU" sz="1400" dirty="0" err="1">
                <a:solidFill>
                  <a:srgbClr val="9E9E9E"/>
                </a:solidFill>
                <a:effectLst/>
                <a:latin typeface="Menlo" panose="020B0609030804020204" pitchFamily="49" charset="0"/>
              </a:rPr>
              <a:t>TrackId</a:t>
            </a:r>
            <a:r>
              <a:rPr lang="en-AU" sz="1400" dirty="0">
                <a:solidFill>
                  <a:srgbClr val="AAAAAA"/>
                </a:solidFill>
                <a:effectLst/>
                <a:latin typeface="Menlo" panose="020B0609030804020204" pitchFamily="49" charset="0"/>
              </a:rPr>
              <a:t>) </a:t>
            </a:r>
          </a:p>
          <a:p>
            <a:pPr marL="0" marR="0">
              <a:spcBef>
                <a:spcPts val="0"/>
              </a:spcBef>
              <a:spcAft>
                <a:spcPts val="0"/>
              </a:spcAft>
            </a:pPr>
            <a:r>
              <a:rPr lang="en-AU" sz="1400" b="1" dirty="0">
                <a:solidFill>
                  <a:srgbClr val="739ECA"/>
                </a:solidFill>
                <a:effectLst/>
                <a:latin typeface="Menlo" panose="020B0609030804020204" pitchFamily="49" charset="0"/>
              </a:rPr>
              <a:t>FROM</a:t>
            </a:r>
            <a:r>
              <a:rPr lang="en-AU" sz="1400" dirty="0">
                <a:solidFill>
                  <a:srgbClr val="AAAAAA"/>
                </a:solidFill>
                <a:effectLst/>
                <a:latin typeface="Menlo" panose="020B0609030804020204" pitchFamily="49" charset="0"/>
              </a:rPr>
              <a:t> </a:t>
            </a:r>
            <a:r>
              <a:rPr lang="en-AU" sz="1400" dirty="0">
                <a:solidFill>
                  <a:srgbClr val="9E9E9E"/>
                </a:solidFill>
                <a:effectLst/>
                <a:latin typeface="Menlo" panose="020B0609030804020204" pitchFamily="49" charset="0"/>
              </a:rPr>
              <a:t>Track</a:t>
            </a:r>
            <a:endParaRPr lang="en-AU" sz="1400" dirty="0">
              <a:solidFill>
                <a:srgbClr val="AAAAAA"/>
              </a:solidFill>
              <a:effectLst/>
              <a:latin typeface="Menlo" panose="020B0609030804020204" pitchFamily="49" charset="0"/>
            </a:endParaRPr>
          </a:p>
          <a:p>
            <a:pPr marL="0" marR="0">
              <a:spcBef>
                <a:spcPts val="0"/>
              </a:spcBef>
              <a:spcAft>
                <a:spcPts val="0"/>
              </a:spcAft>
            </a:pPr>
            <a:r>
              <a:rPr lang="en-AU" sz="1400" b="1" dirty="0">
                <a:solidFill>
                  <a:srgbClr val="739ECA"/>
                </a:solidFill>
                <a:effectLst/>
                <a:latin typeface="Menlo" panose="020B0609030804020204" pitchFamily="49" charset="0"/>
              </a:rPr>
              <a:t>WHERE</a:t>
            </a:r>
            <a:r>
              <a:rPr lang="en-AU" sz="1400" dirty="0">
                <a:solidFill>
                  <a:srgbClr val="AAAAAA"/>
                </a:solidFill>
                <a:effectLst/>
                <a:latin typeface="Menlo" panose="020B0609030804020204" pitchFamily="49" charset="0"/>
              </a:rPr>
              <a:t> </a:t>
            </a:r>
            <a:r>
              <a:rPr lang="en-AU" sz="1400" dirty="0" err="1">
                <a:solidFill>
                  <a:srgbClr val="9E9E9E"/>
                </a:solidFill>
                <a:effectLst/>
                <a:latin typeface="Menlo" panose="020B0609030804020204" pitchFamily="49" charset="0"/>
              </a:rPr>
              <a:t>AlbumId</a:t>
            </a:r>
            <a:r>
              <a:rPr lang="en-AU" sz="1400" dirty="0">
                <a:solidFill>
                  <a:srgbClr val="AAAAAA"/>
                </a:solidFill>
                <a:effectLst/>
                <a:latin typeface="Menlo" panose="020B0609030804020204" pitchFamily="49" charset="0"/>
              </a:rPr>
              <a:t> = (</a:t>
            </a:r>
          </a:p>
          <a:p>
            <a:pPr lvl="1"/>
            <a:r>
              <a:rPr lang="en-AU" sz="1400" b="1" dirty="0">
                <a:solidFill>
                  <a:srgbClr val="739ECA"/>
                </a:solidFill>
                <a:effectLst/>
                <a:latin typeface="Menlo" panose="020B0609030804020204" pitchFamily="49" charset="0"/>
              </a:rPr>
              <a:t>SELECT</a:t>
            </a:r>
            <a:r>
              <a:rPr lang="en-AU" sz="1400" dirty="0">
                <a:solidFill>
                  <a:srgbClr val="AAAAAA"/>
                </a:solidFill>
                <a:effectLst/>
                <a:latin typeface="Menlo" panose="020B0609030804020204" pitchFamily="49" charset="0"/>
              </a:rPr>
              <a:t> </a:t>
            </a:r>
            <a:r>
              <a:rPr lang="en-AU" sz="1400" dirty="0" err="1">
                <a:solidFill>
                  <a:srgbClr val="9E9E9E"/>
                </a:solidFill>
                <a:effectLst/>
                <a:latin typeface="Menlo" panose="020B0609030804020204" pitchFamily="49" charset="0"/>
              </a:rPr>
              <a:t>AlbumId</a:t>
            </a:r>
            <a:endParaRPr lang="en-AU" sz="1400" dirty="0">
              <a:solidFill>
                <a:srgbClr val="AAAAAA"/>
              </a:solidFill>
              <a:effectLst/>
              <a:latin typeface="Menlo" panose="020B0609030804020204" pitchFamily="49" charset="0"/>
            </a:endParaRPr>
          </a:p>
          <a:p>
            <a:pPr lvl="1"/>
            <a:r>
              <a:rPr lang="en-AU" sz="1400" b="1" dirty="0">
                <a:solidFill>
                  <a:srgbClr val="739ECA"/>
                </a:solidFill>
                <a:effectLst/>
                <a:latin typeface="Menlo" panose="020B0609030804020204" pitchFamily="49" charset="0"/>
              </a:rPr>
              <a:t>FROM</a:t>
            </a:r>
            <a:r>
              <a:rPr lang="en-AU" sz="1400" dirty="0">
                <a:solidFill>
                  <a:srgbClr val="AAAAAA"/>
                </a:solidFill>
                <a:effectLst/>
                <a:latin typeface="Menlo" panose="020B0609030804020204" pitchFamily="49" charset="0"/>
              </a:rPr>
              <a:t> </a:t>
            </a:r>
            <a:r>
              <a:rPr lang="en-AU" sz="1400" dirty="0">
                <a:solidFill>
                  <a:srgbClr val="9E9E9E"/>
                </a:solidFill>
                <a:effectLst/>
                <a:latin typeface="Menlo" panose="020B0609030804020204" pitchFamily="49" charset="0"/>
              </a:rPr>
              <a:t>Album</a:t>
            </a:r>
            <a:endParaRPr lang="en-AU" sz="1400" dirty="0">
              <a:solidFill>
                <a:srgbClr val="AAAAAA"/>
              </a:solidFill>
              <a:effectLst/>
              <a:latin typeface="Menlo" panose="020B0609030804020204" pitchFamily="49" charset="0"/>
            </a:endParaRPr>
          </a:p>
          <a:p>
            <a:pPr lvl="1"/>
            <a:r>
              <a:rPr lang="en-AU" sz="1400" b="1" dirty="0">
                <a:solidFill>
                  <a:srgbClr val="739ECA"/>
                </a:solidFill>
                <a:effectLst/>
                <a:latin typeface="Menlo" panose="020B0609030804020204" pitchFamily="49" charset="0"/>
              </a:rPr>
              <a:t>ORDER</a:t>
            </a:r>
            <a:r>
              <a:rPr lang="en-AU" sz="1400" dirty="0">
                <a:solidFill>
                  <a:srgbClr val="AAAAAA"/>
                </a:solidFill>
                <a:effectLst/>
                <a:latin typeface="Menlo" panose="020B0609030804020204" pitchFamily="49" charset="0"/>
              </a:rPr>
              <a:t> </a:t>
            </a:r>
            <a:r>
              <a:rPr lang="en-AU" sz="1400" b="1" dirty="0">
                <a:solidFill>
                  <a:srgbClr val="739ECA"/>
                </a:solidFill>
                <a:effectLst/>
                <a:latin typeface="Menlo" panose="020B0609030804020204" pitchFamily="49" charset="0"/>
              </a:rPr>
              <a:t>BY</a:t>
            </a:r>
            <a:r>
              <a:rPr lang="en-AU" sz="1400" dirty="0">
                <a:solidFill>
                  <a:srgbClr val="AAAAAA"/>
                </a:solidFill>
                <a:effectLst/>
                <a:latin typeface="Menlo" panose="020B0609030804020204" pitchFamily="49" charset="0"/>
              </a:rPr>
              <a:t> </a:t>
            </a:r>
            <a:r>
              <a:rPr lang="en-AU" sz="1400" b="1" dirty="0">
                <a:solidFill>
                  <a:srgbClr val="739ECA"/>
                </a:solidFill>
                <a:effectLst/>
                <a:latin typeface="Menlo" panose="020B0609030804020204" pitchFamily="49" charset="0"/>
              </a:rPr>
              <a:t>LENGTH</a:t>
            </a:r>
            <a:r>
              <a:rPr lang="en-AU" sz="1400" dirty="0">
                <a:solidFill>
                  <a:srgbClr val="AAAAAA"/>
                </a:solidFill>
                <a:effectLst/>
                <a:latin typeface="Menlo" panose="020B0609030804020204" pitchFamily="49" charset="0"/>
              </a:rPr>
              <a:t>(</a:t>
            </a:r>
            <a:r>
              <a:rPr lang="en-AU" sz="1400" dirty="0">
                <a:solidFill>
                  <a:srgbClr val="9E9E9E"/>
                </a:solidFill>
                <a:effectLst/>
                <a:latin typeface="Menlo" panose="020B0609030804020204" pitchFamily="49" charset="0"/>
              </a:rPr>
              <a:t>Title</a:t>
            </a:r>
            <a:r>
              <a:rPr lang="en-AU" sz="1400" dirty="0">
                <a:solidFill>
                  <a:srgbClr val="AAAAAA"/>
                </a:solidFill>
                <a:effectLst/>
                <a:latin typeface="Menlo" panose="020B0609030804020204" pitchFamily="49" charset="0"/>
              </a:rPr>
              <a:t>) </a:t>
            </a:r>
            <a:r>
              <a:rPr lang="en-AU" sz="1400" b="1" dirty="0">
                <a:solidFill>
                  <a:srgbClr val="739ECA"/>
                </a:solidFill>
                <a:effectLst/>
                <a:latin typeface="Menlo" panose="020B0609030804020204" pitchFamily="49" charset="0"/>
              </a:rPr>
              <a:t>DESC</a:t>
            </a:r>
            <a:endParaRPr lang="en-AU" sz="1400" dirty="0">
              <a:solidFill>
                <a:srgbClr val="AAAAAA"/>
              </a:solidFill>
              <a:effectLst/>
              <a:latin typeface="Menlo" panose="020B0609030804020204" pitchFamily="49" charset="0"/>
            </a:endParaRPr>
          </a:p>
          <a:p>
            <a:pPr lvl="1"/>
            <a:r>
              <a:rPr lang="en-AU" sz="1400" b="1" dirty="0">
                <a:solidFill>
                  <a:srgbClr val="739ECA"/>
                </a:solidFill>
                <a:effectLst/>
                <a:latin typeface="Menlo" panose="020B0609030804020204" pitchFamily="49" charset="0"/>
              </a:rPr>
              <a:t>LIMIT</a:t>
            </a:r>
            <a:r>
              <a:rPr lang="en-AU" sz="1400" dirty="0">
                <a:solidFill>
                  <a:srgbClr val="AAAAAA"/>
                </a:solidFill>
                <a:effectLst/>
                <a:latin typeface="Menlo" panose="020B0609030804020204" pitchFamily="49" charset="0"/>
              </a:rPr>
              <a:t> </a:t>
            </a:r>
            <a:r>
              <a:rPr lang="en-AU" sz="1400" dirty="0">
                <a:solidFill>
                  <a:srgbClr val="C0C0C0"/>
                </a:solidFill>
                <a:effectLst/>
                <a:latin typeface="Menlo" panose="020B0609030804020204" pitchFamily="49" charset="0"/>
              </a:rPr>
              <a:t>1</a:t>
            </a:r>
            <a:endParaRPr lang="en-AU" sz="1400" dirty="0">
              <a:solidFill>
                <a:srgbClr val="AAAAAA"/>
              </a:solidFill>
              <a:effectLst/>
              <a:latin typeface="Menlo" panose="020B0609030804020204" pitchFamily="49" charset="0"/>
            </a:endParaRPr>
          </a:p>
          <a:p>
            <a:pPr marL="0" marR="0">
              <a:spcBef>
                <a:spcPts val="0"/>
              </a:spcBef>
              <a:spcAft>
                <a:spcPts val="0"/>
              </a:spcAft>
            </a:pPr>
            <a:r>
              <a:rPr lang="en-AU" sz="1400" dirty="0">
                <a:solidFill>
                  <a:srgbClr val="AAAAAA"/>
                </a:solidFill>
                <a:effectLst/>
                <a:latin typeface="Menlo" panose="020B0609030804020204" pitchFamily="49" charset="0"/>
              </a:rPr>
              <a:t>)</a:t>
            </a:r>
            <a:r>
              <a:rPr lang="en-AU" sz="1400" dirty="0">
                <a:solidFill>
                  <a:srgbClr val="EECC64"/>
                </a:solidFill>
                <a:effectLst/>
                <a:latin typeface="Menlo" panose="020B0609030804020204" pitchFamily="49" charset="0"/>
              </a:rPr>
              <a:t>;</a:t>
            </a:r>
            <a:endParaRPr lang="en-AU" sz="1400" dirty="0">
              <a:solidFill>
                <a:srgbClr val="AAAAAA"/>
              </a:solidFill>
              <a:effectLst/>
              <a:latin typeface="Menlo" panose="020B0609030804020204" pitchFamily="49" charset="0"/>
            </a:endParaRPr>
          </a:p>
        </p:txBody>
      </p:sp>
      <p:sp>
        <p:nvSpPr>
          <p:cNvPr id="14" name="TextBox 13">
            <a:extLst>
              <a:ext uri="{FF2B5EF4-FFF2-40B4-BE49-F238E27FC236}">
                <a16:creationId xmlns:a16="http://schemas.microsoft.com/office/drawing/2014/main" id="{FA00862E-F6AB-5120-B833-E1212E8B9049}"/>
              </a:ext>
            </a:extLst>
          </p:cNvPr>
          <p:cNvSpPr txBox="1"/>
          <p:nvPr/>
        </p:nvSpPr>
        <p:spPr>
          <a:xfrm>
            <a:off x="561600" y="3204820"/>
            <a:ext cx="5085438" cy="369332"/>
          </a:xfrm>
          <a:prstGeom prst="rect">
            <a:avLst/>
          </a:prstGeom>
          <a:noFill/>
        </p:spPr>
        <p:txBody>
          <a:bodyPr wrap="square">
            <a:spAutoFit/>
          </a:bodyPr>
          <a:lstStyle/>
          <a:p>
            <a:pPr marL="285750" indent="-285750" algn="l">
              <a:buFont typeface="Arial" panose="020B0604020202020204" pitchFamily="34" charset="0"/>
              <a:buChar char="•"/>
            </a:pPr>
            <a:r>
              <a:rPr lang="en-AU" b="0" i="0" dirty="0">
                <a:effectLst/>
                <a:latin typeface="Söhne"/>
              </a:rPr>
              <a:t>Nested Subqueries</a:t>
            </a:r>
          </a:p>
        </p:txBody>
      </p:sp>
      <p:sp>
        <p:nvSpPr>
          <p:cNvPr id="16" name="TextBox 15">
            <a:extLst>
              <a:ext uri="{FF2B5EF4-FFF2-40B4-BE49-F238E27FC236}">
                <a16:creationId xmlns:a16="http://schemas.microsoft.com/office/drawing/2014/main" id="{29EF0CC5-5CB0-B8FC-5F3C-07F33BE5E911}"/>
              </a:ext>
            </a:extLst>
          </p:cNvPr>
          <p:cNvSpPr txBox="1"/>
          <p:nvPr/>
        </p:nvSpPr>
        <p:spPr>
          <a:xfrm>
            <a:off x="800591" y="3693278"/>
            <a:ext cx="6802394" cy="523220"/>
          </a:xfrm>
          <a:prstGeom prst="rect">
            <a:avLst/>
          </a:prstGeom>
          <a:noFill/>
        </p:spPr>
        <p:txBody>
          <a:bodyPr wrap="square">
            <a:spAutoFit/>
          </a:bodyPr>
          <a:lstStyle/>
          <a:p>
            <a:r>
              <a:rPr lang="en-AU" sz="1400" dirty="0">
                <a:latin typeface="Söhne"/>
              </a:rPr>
              <a:t>A subquery that's nested inside another subquery or main query. Can return one or multiple rows, but generally doesn't interact with the outer query.</a:t>
            </a:r>
            <a:endParaRPr lang="en-US" sz="1400" dirty="0">
              <a:latin typeface="Söhne"/>
            </a:endParaRPr>
          </a:p>
        </p:txBody>
      </p:sp>
      <p:sp>
        <p:nvSpPr>
          <p:cNvPr id="18" name="TextBox 17">
            <a:extLst>
              <a:ext uri="{FF2B5EF4-FFF2-40B4-BE49-F238E27FC236}">
                <a16:creationId xmlns:a16="http://schemas.microsoft.com/office/drawing/2014/main" id="{018A693F-5F07-9C7E-4939-152A39D2A50B}"/>
              </a:ext>
            </a:extLst>
          </p:cNvPr>
          <p:cNvSpPr txBox="1"/>
          <p:nvPr/>
        </p:nvSpPr>
        <p:spPr>
          <a:xfrm>
            <a:off x="7602985" y="3204820"/>
            <a:ext cx="4222431" cy="2246769"/>
          </a:xfrm>
          <a:prstGeom prst="rect">
            <a:avLst/>
          </a:prstGeom>
          <a:noFill/>
        </p:spPr>
        <p:txBody>
          <a:bodyPr wrap="square">
            <a:spAutoFit/>
          </a:bodyPr>
          <a:lstStyle/>
          <a:p>
            <a:pPr marL="0" marR="0">
              <a:spcBef>
                <a:spcPts val="0"/>
              </a:spcBef>
              <a:spcAft>
                <a:spcPts val="0"/>
              </a:spcAft>
            </a:pPr>
            <a:r>
              <a:rPr lang="en-AU" sz="1400" b="1" dirty="0">
                <a:solidFill>
                  <a:srgbClr val="739ECA"/>
                </a:solidFill>
                <a:effectLst/>
                <a:latin typeface="Menlo" panose="020B0609030804020204" pitchFamily="49" charset="0"/>
              </a:rPr>
              <a:t>SELECT</a:t>
            </a:r>
            <a:r>
              <a:rPr lang="en-AU" sz="1400" dirty="0">
                <a:solidFill>
                  <a:srgbClr val="AAAAAA"/>
                </a:solidFill>
                <a:effectLst/>
                <a:latin typeface="Menlo" panose="020B0609030804020204" pitchFamily="49" charset="0"/>
              </a:rPr>
              <a:t> </a:t>
            </a:r>
            <a:r>
              <a:rPr lang="en-AU" sz="1400" dirty="0">
                <a:solidFill>
                  <a:srgbClr val="9E9E9E"/>
                </a:solidFill>
                <a:effectLst/>
                <a:latin typeface="Menlo" panose="020B0609030804020204" pitchFamily="49" charset="0"/>
              </a:rPr>
              <a:t>Name</a:t>
            </a:r>
            <a:endParaRPr lang="en-AU" sz="1400" dirty="0">
              <a:solidFill>
                <a:srgbClr val="AAAAAA"/>
              </a:solidFill>
              <a:effectLst/>
              <a:latin typeface="Menlo" panose="020B0609030804020204" pitchFamily="49" charset="0"/>
            </a:endParaRPr>
          </a:p>
          <a:p>
            <a:pPr marL="0" marR="0">
              <a:spcBef>
                <a:spcPts val="0"/>
              </a:spcBef>
              <a:spcAft>
                <a:spcPts val="0"/>
              </a:spcAft>
            </a:pPr>
            <a:r>
              <a:rPr lang="en-AU" sz="1400" b="1" dirty="0">
                <a:solidFill>
                  <a:srgbClr val="739ECA"/>
                </a:solidFill>
                <a:effectLst/>
                <a:latin typeface="Menlo" panose="020B0609030804020204" pitchFamily="49" charset="0"/>
              </a:rPr>
              <a:t>FROM</a:t>
            </a:r>
            <a:r>
              <a:rPr lang="en-AU" sz="1400" dirty="0">
                <a:solidFill>
                  <a:srgbClr val="AAAAAA"/>
                </a:solidFill>
                <a:effectLst/>
                <a:latin typeface="Menlo" panose="020B0609030804020204" pitchFamily="49" charset="0"/>
              </a:rPr>
              <a:t> </a:t>
            </a:r>
            <a:r>
              <a:rPr lang="en-AU" sz="1400" dirty="0">
                <a:solidFill>
                  <a:srgbClr val="9E9E9E"/>
                </a:solidFill>
                <a:effectLst/>
                <a:latin typeface="Menlo" panose="020B0609030804020204" pitchFamily="49" charset="0"/>
              </a:rPr>
              <a:t>Artist</a:t>
            </a:r>
            <a:endParaRPr lang="en-AU" sz="1400" dirty="0">
              <a:solidFill>
                <a:srgbClr val="AAAAAA"/>
              </a:solidFill>
              <a:effectLst/>
              <a:latin typeface="Menlo" panose="020B0609030804020204" pitchFamily="49" charset="0"/>
            </a:endParaRPr>
          </a:p>
          <a:p>
            <a:pPr marL="0" marR="0">
              <a:spcBef>
                <a:spcPts val="0"/>
              </a:spcBef>
              <a:spcAft>
                <a:spcPts val="0"/>
              </a:spcAft>
            </a:pPr>
            <a:r>
              <a:rPr lang="en-AU" sz="1400" b="1" dirty="0">
                <a:solidFill>
                  <a:srgbClr val="739ECA"/>
                </a:solidFill>
                <a:effectLst/>
                <a:latin typeface="Menlo" panose="020B0609030804020204" pitchFamily="49" charset="0"/>
              </a:rPr>
              <a:t>WHERE</a:t>
            </a:r>
            <a:r>
              <a:rPr lang="en-AU" sz="1400" dirty="0">
                <a:solidFill>
                  <a:srgbClr val="AAAAAA"/>
                </a:solidFill>
                <a:effectLst/>
                <a:latin typeface="Menlo" panose="020B0609030804020204" pitchFamily="49" charset="0"/>
              </a:rPr>
              <a:t> </a:t>
            </a:r>
            <a:r>
              <a:rPr lang="en-AU" sz="1400" dirty="0" err="1">
                <a:solidFill>
                  <a:srgbClr val="9E9E9E"/>
                </a:solidFill>
                <a:effectLst/>
                <a:latin typeface="Menlo" panose="020B0609030804020204" pitchFamily="49" charset="0"/>
              </a:rPr>
              <a:t>ArtistId</a:t>
            </a:r>
            <a:r>
              <a:rPr lang="en-AU" sz="1400" dirty="0">
                <a:solidFill>
                  <a:srgbClr val="AAAAAA"/>
                </a:solidFill>
                <a:effectLst/>
                <a:latin typeface="Menlo" panose="020B0609030804020204" pitchFamily="49" charset="0"/>
              </a:rPr>
              <a:t> </a:t>
            </a:r>
            <a:r>
              <a:rPr lang="en-AU" sz="1400" b="1" dirty="0">
                <a:solidFill>
                  <a:srgbClr val="739ECA"/>
                </a:solidFill>
                <a:effectLst/>
                <a:latin typeface="Menlo" panose="020B0609030804020204" pitchFamily="49" charset="0"/>
              </a:rPr>
              <a:t>IN</a:t>
            </a:r>
            <a:r>
              <a:rPr lang="en-AU" sz="1400" dirty="0">
                <a:solidFill>
                  <a:srgbClr val="AAAAAA"/>
                </a:solidFill>
                <a:effectLst/>
                <a:latin typeface="Menlo" panose="020B0609030804020204" pitchFamily="49" charset="0"/>
              </a:rPr>
              <a:t> (</a:t>
            </a:r>
          </a:p>
          <a:p>
            <a:pPr lvl="1"/>
            <a:r>
              <a:rPr lang="en-AU" sz="1400" b="1" dirty="0">
                <a:solidFill>
                  <a:srgbClr val="739ECA"/>
                </a:solidFill>
                <a:effectLst/>
                <a:latin typeface="Menlo" panose="020B0609030804020204" pitchFamily="49" charset="0"/>
              </a:rPr>
              <a:t>SELECT</a:t>
            </a:r>
            <a:r>
              <a:rPr lang="en-AU" sz="1400" dirty="0">
                <a:solidFill>
                  <a:srgbClr val="AAAAAA"/>
                </a:solidFill>
                <a:effectLst/>
                <a:latin typeface="Menlo" panose="020B0609030804020204" pitchFamily="49" charset="0"/>
              </a:rPr>
              <a:t> </a:t>
            </a:r>
            <a:r>
              <a:rPr lang="en-AU" sz="1400" dirty="0" err="1">
                <a:solidFill>
                  <a:srgbClr val="9E9E9E"/>
                </a:solidFill>
                <a:effectLst/>
                <a:latin typeface="Menlo" panose="020B0609030804020204" pitchFamily="49" charset="0"/>
              </a:rPr>
              <a:t>ArtistId</a:t>
            </a:r>
            <a:endParaRPr lang="en-AU" sz="1400" dirty="0">
              <a:solidFill>
                <a:srgbClr val="AAAAAA"/>
              </a:solidFill>
              <a:effectLst/>
              <a:latin typeface="Menlo" panose="020B0609030804020204" pitchFamily="49" charset="0"/>
            </a:endParaRPr>
          </a:p>
          <a:p>
            <a:pPr lvl="1"/>
            <a:r>
              <a:rPr lang="en-AU" sz="1400" b="1" dirty="0">
                <a:solidFill>
                  <a:srgbClr val="739ECA"/>
                </a:solidFill>
                <a:effectLst/>
                <a:latin typeface="Menlo" panose="020B0609030804020204" pitchFamily="49" charset="0"/>
              </a:rPr>
              <a:t>FROM</a:t>
            </a:r>
            <a:r>
              <a:rPr lang="en-AU" sz="1400" dirty="0">
                <a:solidFill>
                  <a:srgbClr val="AAAAAA"/>
                </a:solidFill>
                <a:effectLst/>
                <a:latin typeface="Menlo" panose="020B0609030804020204" pitchFamily="49" charset="0"/>
              </a:rPr>
              <a:t> </a:t>
            </a:r>
            <a:r>
              <a:rPr lang="en-AU" sz="1400" dirty="0">
                <a:solidFill>
                  <a:srgbClr val="9E9E9E"/>
                </a:solidFill>
                <a:effectLst/>
                <a:latin typeface="Menlo" panose="020B0609030804020204" pitchFamily="49" charset="0"/>
              </a:rPr>
              <a:t>Album</a:t>
            </a:r>
            <a:endParaRPr lang="en-AU" sz="1400" dirty="0">
              <a:solidFill>
                <a:srgbClr val="AAAAAA"/>
              </a:solidFill>
              <a:effectLst/>
              <a:latin typeface="Menlo" panose="020B0609030804020204" pitchFamily="49" charset="0"/>
            </a:endParaRPr>
          </a:p>
          <a:p>
            <a:pPr lvl="1"/>
            <a:r>
              <a:rPr lang="en-AU" sz="1400" b="1" dirty="0">
                <a:solidFill>
                  <a:srgbClr val="739ECA"/>
                </a:solidFill>
                <a:effectLst/>
                <a:latin typeface="Menlo" panose="020B0609030804020204" pitchFamily="49" charset="0"/>
              </a:rPr>
              <a:t>WHERE</a:t>
            </a:r>
            <a:r>
              <a:rPr lang="en-AU" sz="1400" dirty="0">
                <a:solidFill>
                  <a:srgbClr val="AAAAAA"/>
                </a:solidFill>
                <a:effectLst/>
                <a:latin typeface="Menlo" panose="020B0609030804020204" pitchFamily="49" charset="0"/>
              </a:rPr>
              <a:t> </a:t>
            </a:r>
            <a:r>
              <a:rPr lang="en-AU" sz="1400" dirty="0" err="1">
                <a:solidFill>
                  <a:srgbClr val="9E9E9E"/>
                </a:solidFill>
                <a:effectLst/>
                <a:latin typeface="Menlo" panose="020B0609030804020204" pitchFamily="49" charset="0"/>
              </a:rPr>
              <a:t>AlbumId</a:t>
            </a:r>
            <a:r>
              <a:rPr lang="en-AU" sz="1400" dirty="0">
                <a:solidFill>
                  <a:srgbClr val="AAAAAA"/>
                </a:solidFill>
                <a:effectLst/>
                <a:latin typeface="Menlo" panose="020B0609030804020204" pitchFamily="49" charset="0"/>
              </a:rPr>
              <a:t> </a:t>
            </a:r>
            <a:r>
              <a:rPr lang="en-AU" sz="1400" b="1" dirty="0">
                <a:solidFill>
                  <a:srgbClr val="739ECA"/>
                </a:solidFill>
                <a:effectLst/>
                <a:latin typeface="Menlo" panose="020B0609030804020204" pitchFamily="49" charset="0"/>
              </a:rPr>
              <a:t>IN</a:t>
            </a:r>
            <a:r>
              <a:rPr lang="en-AU" sz="1400" dirty="0">
                <a:solidFill>
                  <a:srgbClr val="AAAAAA"/>
                </a:solidFill>
                <a:effectLst/>
                <a:latin typeface="Menlo" panose="020B0609030804020204" pitchFamily="49" charset="0"/>
              </a:rPr>
              <a:t> (</a:t>
            </a:r>
          </a:p>
          <a:p>
            <a:pPr lvl="2"/>
            <a:r>
              <a:rPr lang="en-AU" sz="1400" b="1" dirty="0">
                <a:solidFill>
                  <a:srgbClr val="739ECA"/>
                </a:solidFill>
                <a:effectLst/>
                <a:latin typeface="Menlo" panose="020B0609030804020204" pitchFamily="49" charset="0"/>
              </a:rPr>
              <a:t>SELECT</a:t>
            </a:r>
            <a:r>
              <a:rPr lang="en-AU" sz="1400" dirty="0">
                <a:solidFill>
                  <a:srgbClr val="AAAAAA"/>
                </a:solidFill>
                <a:effectLst/>
                <a:latin typeface="Menlo" panose="020B0609030804020204" pitchFamily="49" charset="0"/>
              </a:rPr>
              <a:t> </a:t>
            </a:r>
            <a:r>
              <a:rPr lang="en-AU" sz="1400" dirty="0" err="1">
                <a:solidFill>
                  <a:srgbClr val="9E9E9E"/>
                </a:solidFill>
                <a:effectLst/>
                <a:latin typeface="Menlo" panose="020B0609030804020204" pitchFamily="49" charset="0"/>
              </a:rPr>
              <a:t>AlbumId</a:t>
            </a:r>
            <a:r>
              <a:rPr lang="en-AU" sz="1400" dirty="0">
                <a:solidFill>
                  <a:srgbClr val="AAAAAA"/>
                </a:solidFill>
                <a:effectLst/>
                <a:latin typeface="Menlo" panose="020B0609030804020204" pitchFamily="49" charset="0"/>
              </a:rPr>
              <a:t> </a:t>
            </a:r>
          </a:p>
          <a:p>
            <a:pPr lvl="2"/>
            <a:r>
              <a:rPr lang="en-AU" sz="1400" b="1" dirty="0">
                <a:solidFill>
                  <a:srgbClr val="739ECA"/>
                </a:solidFill>
                <a:effectLst/>
                <a:latin typeface="Menlo" panose="020B0609030804020204" pitchFamily="49" charset="0"/>
              </a:rPr>
              <a:t>FROM</a:t>
            </a:r>
            <a:r>
              <a:rPr lang="en-AU" sz="1400" dirty="0">
                <a:solidFill>
                  <a:srgbClr val="AAAAAA"/>
                </a:solidFill>
                <a:effectLst/>
                <a:latin typeface="Menlo" panose="020B0609030804020204" pitchFamily="49" charset="0"/>
              </a:rPr>
              <a:t> </a:t>
            </a:r>
            <a:r>
              <a:rPr lang="en-AU" sz="1400" dirty="0">
                <a:solidFill>
                  <a:srgbClr val="9E9E9E"/>
                </a:solidFill>
                <a:effectLst/>
                <a:latin typeface="Menlo" panose="020B0609030804020204" pitchFamily="49" charset="0"/>
              </a:rPr>
              <a:t>Track</a:t>
            </a:r>
            <a:endParaRPr lang="en-AU" sz="1400" dirty="0">
              <a:solidFill>
                <a:srgbClr val="AAAAAA"/>
              </a:solidFill>
              <a:effectLst/>
              <a:latin typeface="Menlo" panose="020B0609030804020204" pitchFamily="49" charset="0"/>
            </a:endParaRPr>
          </a:p>
          <a:p>
            <a:pPr lvl="2"/>
            <a:r>
              <a:rPr lang="en-AU" sz="1400" b="1" dirty="0">
                <a:solidFill>
                  <a:srgbClr val="739ECA"/>
                </a:solidFill>
                <a:effectLst/>
                <a:latin typeface="Menlo" panose="020B0609030804020204" pitchFamily="49" charset="0"/>
              </a:rPr>
              <a:t>WHERE</a:t>
            </a:r>
            <a:r>
              <a:rPr lang="en-AU" sz="1400" dirty="0">
                <a:solidFill>
                  <a:srgbClr val="AAAAAA"/>
                </a:solidFill>
                <a:effectLst/>
                <a:latin typeface="Menlo" panose="020B0609030804020204" pitchFamily="49" charset="0"/>
              </a:rPr>
              <a:t> </a:t>
            </a:r>
            <a:r>
              <a:rPr lang="en-AU" sz="1400" dirty="0" err="1">
                <a:solidFill>
                  <a:srgbClr val="9E9E9E"/>
                </a:solidFill>
                <a:effectLst/>
                <a:latin typeface="Menlo" panose="020B0609030804020204" pitchFamily="49" charset="0"/>
              </a:rPr>
              <a:t>GenreId</a:t>
            </a:r>
            <a:r>
              <a:rPr lang="en-AU" sz="1400" dirty="0">
                <a:solidFill>
                  <a:srgbClr val="AAAAAA"/>
                </a:solidFill>
                <a:effectLst/>
                <a:latin typeface="Menlo" panose="020B0609030804020204" pitchFamily="49" charset="0"/>
              </a:rPr>
              <a:t> = </a:t>
            </a:r>
            <a:r>
              <a:rPr lang="en-AU" sz="1400" dirty="0">
                <a:solidFill>
                  <a:srgbClr val="CAC580"/>
                </a:solidFill>
                <a:effectLst/>
                <a:latin typeface="Menlo" panose="020B0609030804020204" pitchFamily="49" charset="0"/>
              </a:rPr>
              <a:t>‘1’</a:t>
            </a:r>
            <a:r>
              <a:rPr lang="en-AU" sz="1400" dirty="0">
                <a:solidFill>
                  <a:srgbClr val="AAAAAA"/>
                </a:solidFill>
                <a:effectLst/>
                <a:latin typeface="Menlo" panose="020B0609030804020204" pitchFamily="49" charset="0"/>
              </a:rPr>
              <a:t>)</a:t>
            </a:r>
            <a:endParaRPr lang="en-AU" sz="1400" dirty="0">
              <a:solidFill>
                <a:srgbClr val="AAAAAA"/>
              </a:solidFill>
              <a:latin typeface="Menlo" panose="020B0609030804020204" pitchFamily="49" charset="0"/>
            </a:endParaRPr>
          </a:p>
          <a:p>
            <a:pPr marL="0" marR="0">
              <a:spcBef>
                <a:spcPts val="0"/>
              </a:spcBef>
              <a:spcAft>
                <a:spcPts val="0"/>
              </a:spcAft>
            </a:pPr>
            <a:r>
              <a:rPr lang="en-AU" sz="1400" dirty="0">
                <a:solidFill>
                  <a:srgbClr val="AAAAAA"/>
                </a:solidFill>
                <a:effectLst/>
                <a:latin typeface="Menlo" panose="020B0609030804020204" pitchFamily="49" charset="0"/>
              </a:rPr>
              <a:t>)</a:t>
            </a:r>
            <a:r>
              <a:rPr lang="en-AU" sz="1400" dirty="0">
                <a:solidFill>
                  <a:srgbClr val="EECC64"/>
                </a:solidFill>
                <a:effectLst/>
                <a:latin typeface="Menlo" panose="020B0609030804020204" pitchFamily="49" charset="0"/>
              </a:rPr>
              <a:t>;</a:t>
            </a:r>
            <a:endParaRPr lang="en-AU" sz="1400" dirty="0">
              <a:solidFill>
                <a:srgbClr val="AAAAAA"/>
              </a:solidFill>
              <a:effectLst/>
              <a:latin typeface="Menlo" panose="020B0609030804020204" pitchFamily="49" charset="0"/>
            </a:endParaRPr>
          </a:p>
        </p:txBody>
      </p:sp>
      <p:sp>
        <p:nvSpPr>
          <p:cNvPr id="20" name="TextBox 19">
            <a:extLst>
              <a:ext uri="{FF2B5EF4-FFF2-40B4-BE49-F238E27FC236}">
                <a16:creationId xmlns:a16="http://schemas.microsoft.com/office/drawing/2014/main" id="{404CF968-C951-D659-B9C0-7FCE434A922C}"/>
              </a:ext>
            </a:extLst>
          </p:cNvPr>
          <p:cNvSpPr txBox="1"/>
          <p:nvPr/>
        </p:nvSpPr>
        <p:spPr>
          <a:xfrm>
            <a:off x="800591" y="4308830"/>
            <a:ext cx="6802394" cy="523220"/>
          </a:xfrm>
          <a:prstGeom prst="rect">
            <a:avLst/>
          </a:prstGeom>
          <a:noFill/>
        </p:spPr>
        <p:txBody>
          <a:bodyPr wrap="square">
            <a:spAutoFit/>
          </a:bodyPr>
          <a:lstStyle/>
          <a:p>
            <a:r>
              <a:rPr lang="en-AU" sz="1400" dirty="0">
                <a:latin typeface="Söhne"/>
              </a:rPr>
              <a:t>Example - Retrieve the names of artists who have albums containing tracks of the genre with </a:t>
            </a:r>
            <a:r>
              <a:rPr lang="en-AU" sz="1400" dirty="0" err="1">
                <a:latin typeface="Söhne"/>
              </a:rPr>
              <a:t>GenreId</a:t>
            </a:r>
            <a:r>
              <a:rPr lang="en-AU" sz="1400" dirty="0">
                <a:latin typeface="Söhne"/>
              </a:rPr>
              <a:t> = 1.</a:t>
            </a:r>
            <a:endParaRPr lang="en-US" sz="1400" dirty="0">
              <a:latin typeface="Söhne"/>
            </a:endParaRPr>
          </a:p>
        </p:txBody>
      </p:sp>
    </p:spTree>
    <p:extLst>
      <p:ext uri="{BB962C8B-B14F-4D97-AF65-F5344CB8AC3E}">
        <p14:creationId xmlns:p14="http://schemas.microsoft.com/office/powerpoint/2010/main" val="211162589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BBB53-56C2-9C17-1FCF-451C5606F026}"/>
              </a:ext>
            </a:extLst>
          </p:cNvPr>
          <p:cNvSpPr>
            <a:spLocks noGrp="1"/>
          </p:cNvSpPr>
          <p:nvPr>
            <p:ph type="title"/>
          </p:nvPr>
        </p:nvSpPr>
        <p:spPr/>
        <p:txBody>
          <a:bodyPr/>
          <a:lstStyle/>
          <a:p>
            <a:r>
              <a:rPr lang="en-AU" sz="2100" b="1" dirty="0">
                <a:latin typeface="+mn-lt"/>
                <a:cs typeface="Calibri Light" panose="020F0302020204030204" pitchFamily="34" charset="0"/>
              </a:rPr>
              <a:t>Types of Subqueries: Position Matters! 🎯</a:t>
            </a:r>
            <a:endParaRPr lang="en-US" sz="2100" b="1" dirty="0">
              <a:latin typeface="+mn-lt"/>
              <a:cs typeface="Calibri Light" panose="020F0302020204030204" pitchFamily="34" charset="0"/>
            </a:endParaRPr>
          </a:p>
        </p:txBody>
      </p:sp>
      <p:sp>
        <p:nvSpPr>
          <p:cNvPr id="4" name="TextBox 3">
            <a:extLst>
              <a:ext uri="{FF2B5EF4-FFF2-40B4-BE49-F238E27FC236}">
                <a16:creationId xmlns:a16="http://schemas.microsoft.com/office/drawing/2014/main" id="{A7841655-C638-E1BD-E916-3E6F33FF49B7}"/>
              </a:ext>
            </a:extLst>
          </p:cNvPr>
          <p:cNvSpPr txBox="1"/>
          <p:nvPr/>
        </p:nvSpPr>
        <p:spPr>
          <a:xfrm>
            <a:off x="561600" y="1010288"/>
            <a:ext cx="6099462" cy="369332"/>
          </a:xfrm>
          <a:prstGeom prst="rect">
            <a:avLst/>
          </a:prstGeom>
          <a:noFill/>
        </p:spPr>
        <p:txBody>
          <a:bodyPr wrap="square">
            <a:spAutoFit/>
          </a:bodyPr>
          <a:lstStyle/>
          <a:p>
            <a:pPr marL="285750" indent="-285750" algn="l">
              <a:buFont typeface="Arial" panose="020B0604020202020204" pitchFamily="34" charset="0"/>
              <a:buChar char="•"/>
            </a:pPr>
            <a:r>
              <a:rPr lang="en-AU" b="0" i="0" dirty="0">
                <a:effectLst/>
                <a:latin typeface="Söhne"/>
              </a:rPr>
              <a:t>Correlated Subquery</a:t>
            </a:r>
          </a:p>
        </p:txBody>
      </p:sp>
      <p:sp>
        <p:nvSpPr>
          <p:cNvPr id="6" name="TextBox 5">
            <a:extLst>
              <a:ext uri="{FF2B5EF4-FFF2-40B4-BE49-F238E27FC236}">
                <a16:creationId xmlns:a16="http://schemas.microsoft.com/office/drawing/2014/main" id="{A96FFC29-37DA-D16D-1801-6DD04085FA19}"/>
              </a:ext>
            </a:extLst>
          </p:cNvPr>
          <p:cNvSpPr txBox="1"/>
          <p:nvPr/>
        </p:nvSpPr>
        <p:spPr>
          <a:xfrm>
            <a:off x="800591" y="1379620"/>
            <a:ext cx="9789150" cy="523220"/>
          </a:xfrm>
          <a:prstGeom prst="rect">
            <a:avLst/>
          </a:prstGeom>
          <a:noFill/>
        </p:spPr>
        <p:txBody>
          <a:bodyPr wrap="square">
            <a:spAutoFit/>
          </a:bodyPr>
          <a:lstStyle/>
          <a:p>
            <a:r>
              <a:rPr lang="en-AU" sz="1400" dirty="0">
                <a:latin typeface="Söhne"/>
              </a:rPr>
              <a:t>A correlated subquery is a subquery that references one or more columns from the outer query. The inner query runs once for each row processed by the outer query. Hence, they're closely tied together, hence the term "correlated".</a:t>
            </a:r>
            <a:endParaRPr lang="en-US" sz="1400" dirty="0">
              <a:latin typeface="Söhne"/>
            </a:endParaRPr>
          </a:p>
        </p:txBody>
      </p:sp>
      <p:sp>
        <p:nvSpPr>
          <p:cNvPr id="10" name="TextBox 9">
            <a:extLst>
              <a:ext uri="{FF2B5EF4-FFF2-40B4-BE49-F238E27FC236}">
                <a16:creationId xmlns:a16="http://schemas.microsoft.com/office/drawing/2014/main" id="{B7C8B515-78AF-D1F5-D574-64A691E1FD6D}"/>
              </a:ext>
            </a:extLst>
          </p:cNvPr>
          <p:cNvSpPr txBox="1"/>
          <p:nvPr/>
        </p:nvSpPr>
        <p:spPr>
          <a:xfrm>
            <a:off x="801293" y="2272172"/>
            <a:ext cx="6099462" cy="307777"/>
          </a:xfrm>
          <a:prstGeom prst="rect">
            <a:avLst/>
          </a:prstGeom>
          <a:noFill/>
        </p:spPr>
        <p:txBody>
          <a:bodyPr wrap="square">
            <a:spAutoFit/>
          </a:bodyPr>
          <a:lstStyle/>
          <a:p>
            <a:r>
              <a:rPr lang="en-AU" sz="1400" dirty="0">
                <a:latin typeface="Söhne"/>
              </a:rPr>
              <a:t>Example - List the names of artists who have released more than 5 albums.</a:t>
            </a:r>
            <a:endParaRPr lang="en-US" sz="1400" dirty="0">
              <a:latin typeface="Söhne"/>
            </a:endParaRPr>
          </a:p>
        </p:txBody>
      </p:sp>
      <p:sp>
        <p:nvSpPr>
          <p:cNvPr id="5" name="TextBox 4">
            <a:extLst>
              <a:ext uri="{FF2B5EF4-FFF2-40B4-BE49-F238E27FC236}">
                <a16:creationId xmlns:a16="http://schemas.microsoft.com/office/drawing/2014/main" id="{343E2DDD-199B-A468-2C84-F712AE36F7F3}"/>
              </a:ext>
            </a:extLst>
          </p:cNvPr>
          <p:cNvSpPr txBox="1"/>
          <p:nvPr/>
        </p:nvSpPr>
        <p:spPr>
          <a:xfrm>
            <a:off x="801995" y="3087338"/>
            <a:ext cx="6098058" cy="2031325"/>
          </a:xfrm>
          <a:prstGeom prst="rect">
            <a:avLst/>
          </a:prstGeom>
          <a:noFill/>
        </p:spPr>
        <p:txBody>
          <a:bodyPr wrap="square">
            <a:spAutoFit/>
          </a:bodyPr>
          <a:lstStyle/>
          <a:p>
            <a:pPr marL="0" marR="0">
              <a:spcBef>
                <a:spcPts val="0"/>
              </a:spcBef>
              <a:spcAft>
                <a:spcPts val="0"/>
              </a:spcAft>
            </a:pPr>
            <a:r>
              <a:rPr lang="en-AU" sz="1800" b="1" dirty="0">
                <a:solidFill>
                  <a:srgbClr val="739ECA"/>
                </a:solidFill>
                <a:effectLst/>
                <a:latin typeface="Menlo" panose="020B0609030804020204" pitchFamily="49" charset="0"/>
              </a:rPr>
              <a:t>SELECT</a:t>
            </a:r>
            <a:r>
              <a:rPr lang="en-AU" sz="1800" dirty="0">
                <a:solidFill>
                  <a:srgbClr val="AAAAAA"/>
                </a:solidFill>
                <a:effectLst/>
                <a:latin typeface="Menlo" panose="020B0609030804020204" pitchFamily="49" charset="0"/>
              </a:rPr>
              <a:t> </a:t>
            </a:r>
            <a:r>
              <a:rPr lang="en-AU" sz="1800" dirty="0">
                <a:solidFill>
                  <a:srgbClr val="9E9E9E"/>
                </a:solidFill>
                <a:effectLst/>
                <a:latin typeface="Menlo" panose="020B0609030804020204" pitchFamily="49" charset="0"/>
              </a:rPr>
              <a:t>Name</a:t>
            </a:r>
            <a:endParaRPr lang="en-AU" sz="1800" dirty="0">
              <a:solidFill>
                <a:srgbClr val="AAAAAA"/>
              </a:solidFill>
              <a:effectLst/>
              <a:latin typeface="Menlo" panose="020B0609030804020204" pitchFamily="49" charset="0"/>
            </a:endParaRPr>
          </a:p>
          <a:p>
            <a:pPr marL="0" marR="0">
              <a:spcBef>
                <a:spcPts val="0"/>
              </a:spcBef>
              <a:spcAft>
                <a:spcPts val="0"/>
              </a:spcAft>
            </a:pPr>
            <a:r>
              <a:rPr lang="en-AU" sz="1800" b="1" dirty="0">
                <a:solidFill>
                  <a:srgbClr val="739ECA"/>
                </a:solidFill>
                <a:effectLst/>
                <a:latin typeface="Menlo" panose="020B0609030804020204" pitchFamily="49" charset="0"/>
              </a:rPr>
              <a:t>FROM</a:t>
            </a:r>
            <a:r>
              <a:rPr lang="en-AU" sz="1800" dirty="0">
                <a:solidFill>
                  <a:srgbClr val="AAAAAA"/>
                </a:solidFill>
                <a:effectLst/>
                <a:latin typeface="Menlo" panose="020B0609030804020204" pitchFamily="49" charset="0"/>
              </a:rPr>
              <a:t> </a:t>
            </a:r>
            <a:r>
              <a:rPr lang="en-AU" sz="1800" dirty="0">
                <a:solidFill>
                  <a:srgbClr val="9E9E9E"/>
                </a:solidFill>
                <a:effectLst/>
                <a:latin typeface="Menlo" panose="020B0609030804020204" pitchFamily="49" charset="0"/>
              </a:rPr>
              <a:t>Artist</a:t>
            </a:r>
            <a:r>
              <a:rPr lang="en-AU" sz="1800" dirty="0">
                <a:solidFill>
                  <a:srgbClr val="AAAAAA"/>
                </a:solidFill>
                <a:effectLst/>
                <a:latin typeface="Menlo" panose="020B0609030804020204" pitchFamily="49" charset="0"/>
              </a:rPr>
              <a:t> </a:t>
            </a:r>
            <a:r>
              <a:rPr lang="en-AU" sz="1800" dirty="0">
                <a:solidFill>
                  <a:srgbClr val="9E9E9E"/>
                </a:solidFill>
                <a:effectLst/>
                <a:latin typeface="Menlo" panose="020B0609030804020204" pitchFamily="49" charset="0"/>
              </a:rPr>
              <a:t>a</a:t>
            </a:r>
            <a:endParaRPr lang="en-AU" sz="1800" dirty="0">
              <a:solidFill>
                <a:srgbClr val="AAAAAA"/>
              </a:solidFill>
              <a:effectLst/>
              <a:latin typeface="Menlo" panose="020B0609030804020204" pitchFamily="49" charset="0"/>
            </a:endParaRPr>
          </a:p>
          <a:p>
            <a:pPr marL="0" marR="0">
              <a:spcBef>
                <a:spcPts val="0"/>
              </a:spcBef>
              <a:spcAft>
                <a:spcPts val="0"/>
              </a:spcAft>
            </a:pPr>
            <a:r>
              <a:rPr lang="en-AU" sz="1800" b="1" dirty="0">
                <a:solidFill>
                  <a:srgbClr val="739ECA"/>
                </a:solidFill>
                <a:effectLst/>
                <a:latin typeface="Menlo" panose="020B0609030804020204" pitchFamily="49" charset="0"/>
              </a:rPr>
              <a:t>WHERE</a:t>
            </a:r>
            <a:r>
              <a:rPr lang="en-AU" sz="1800" dirty="0">
                <a:solidFill>
                  <a:srgbClr val="AAAAAA"/>
                </a:solidFill>
                <a:effectLst/>
                <a:latin typeface="Menlo" panose="020B0609030804020204" pitchFamily="49" charset="0"/>
              </a:rPr>
              <a:t> </a:t>
            </a:r>
            <a:r>
              <a:rPr lang="en-AU" sz="1800" dirty="0">
                <a:solidFill>
                  <a:srgbClr val="C0C0C0"/>
                </a:solidFill>
                <a:effectLst/>
                <a:latin typeface="Menlo" panose="020B0609030804020204" pitchFamily="49" charset="0"/>
              </a:rPr>
              <a:t>5</a:t>
            </a:r>
            <a:r>
              <a:rPr lang="en-AU" sz="1800" dirty="0">
                <a:solidFill>
                  <a:srgbClr val="AAAAAA"/>
                </a:solidFill>
                <a:effectLst/>
                <a:latin typeface="Menlo" panose="020B0609030804020204" pitchFamily="49" charset="0"/>
              </a:rPr>
              <a:t> &lt; (</a:t>
            </a:r>
          </a:p>
          <a:p>
            <a:pPr marL="0" marR="0">
              <a:spcBef>
                <a:spcPts val="0"/>
              </a:spcBef>
              <a:spcAft>
                <a:spcPts val="0"/>
              </a:spcAft>
            </a:pPr>
            <a:r>
              <a:rPr lang="en-AU" sz="1800" b="1" dirty="0">
                <a:solidFill>
                  <a:srgbClr val="739ECA"/>
                </a:solidFill>
                <a:effectLst/>
                <a:latin typeface="Menlo" panose="020B0609030804020204" pitchFamily="49" charset="0"/>
              </a:rPr>
              <a:t>SELECT</a:t>
            </a:r>
            <a:r>
              <a:rPr lang="en-AU" sz="1800" dirty="0">
                <a:solidFill>
                  <a:srgbClr val="AAAAAA"/>
                </a:solidFill>
                <a:effectLst/>
                <a:latin typeface="Menlo" panose="020B0609030804020204" pitchFamily="49" charset="0"/>
              </a:rPr>
              <a:t> </a:t>
            </a:r>
            <a:r>
              <a:rPr lang="en-AU" sz="1800" b="1" dirty="0">
                <a:solidFill>
                  <a:srgbClr val="C1AA6C"/>
                </a:solidFill>
                <a:effectLst/>
                <a:latin typeface="Menlo" panose="020B0609030804020204" pitchFamily="49" charset="0"/>
              </a:rPr>
              <a:t>COUNT</a:t>
            </a:r>
            <a:r>
              <a:rPr lang="en-AU" sz="1800" dirty="0">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AlbumId</a:t>
            </a:r>
            <a:r>
              <a:rPr lang="en-AU" sz="1800" dirty="0">
                <a:solidFill>
                  <a:srgbClr val="AAAAAA"/>
                </a:solidFill>
                <a:effectLst/>
                <a:latin typeface="Menlo" panose="020B0609030804020204" pitchFamily="49" charset="0"/>
              </a:rPr>
              <a:t>)</a:t>
            </a:r>
          </a:p>
          <a:p>
            <a:pPr marL="0" marR="0">
              <a:spcBef>
                <a:spcPts val="0"/>
              </a:spcBef>
              <a:spcAft>
                <a:spcPts val="0"/>
              </a:spcAft>
            </a:pPr>
            <a:r>
              <a:rPr lang="en-AU" sz="1800" b="1" dirty="0">
                <a:solidFill>
                  <a:srgbClr val="739ECA"/>
                </a:solidFill>
                <a:effectLst/>
                <a:latin typeface="Menlo" panose="020B0609030804020204" pitchFamily="49" charset="0"/>
              </a:rPr>
              <a:t>FROM</a:t>
            </a:r>
            <a:r>
              <a:rPr lang="en-AU" sz="1800" dirty="0">
                <a:solidFill>
                  <a:srgbClr val="AAAAAA"/>
                </a:solidFill>
                <a:effectLst/>
                <a:latin typeface="Menlo" panose="020B0609030804020204" pitchFamily="49" charset="0"/>
              </a:rPr>
              <a:t> </a:t>
            </a:r>
            <a:r>
              <a:rPr lang="en-AU" sz="1800" dirty="0">
                <a:solidFill>
                  <a:srgbClr val="9E9E9E"/>
                </a:solidFill>
                <a:effectLst/>
                <a:latin typeface="Menlo" panose="020B0609030804020204" pitchFamily="49" charset="0"/>
              </a:rPr>
              <a:t>Album</a:t>
            </a:r>
            <a:endParaRPr lang="en-AU" sz="1800" dirty="0">
              <a:solidFill>
                <a:srgbClr val="AAAAAA"/>
              </a:solidFill>
              <a:effectLst/>
              <a:latin typeface="Menlo" panose="020B0609030804020204" pitchFamily="49" charset="0"/>
            </a:endParaRPr>
          </a:p>
          <a:p>
            <a:pPr marL="0" marR="0">
              <a:spcBef>
                <a:spcPts val="0"/>
              </a:spcBef>
              <a:spcAft>
                <a:spcPts val="0"/>
              </a:spcAft>
            </a:pPr>
            <a:r>
              <a:rPr lang="en-AU" sz="1800" b="1" dirty="0">
                <a:solidFill>
                  <a:srgbClr val="739ECA"/>
                </a:solidFill>
                <a:effectLst/>
                <a:latin typeface="Menlo" panose="020B0609030804020204" pitchFamily="49" charset="0"/>
              </a:rPr>
              <a:t>WHERE</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ArtistId</a:t>
            </a:r>
            <a:r>
              <a:rPr lang="en-AU" sz="1800" dirty="0">
                <a:solidFill>
                  <a:srgbClr val="AAAAAA"/>
                </a:solidFill>
                <a:effectLst/>
                <a:latin typeface="Menlo" panose="020B0609030804020204" pitchFamily="49" charset="0"/>
              </a:rPr>
              <a:t> = </a:t>
            </a:r>
            <a:r>
              <a:rPr lang="en-AU" sz="1800" dirty="0" err="1">
                <a:solidFill>
                  <a:srgbClr val="9E9E9E"/>
                </a:solidFill>
                <a:effectLst/>
                <a:latin typeface="Menlo" panose="020B0609030804020204" pitchFamily="49" charset="0"/>
              </a:rPr>
              <a:t>a</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ArtistId</a:t>
            </a:r>
            <a:endParaRPr lang="en-AU" sz="1800" dirty="0">
              <a:solidFill>
                <a:srgbClr val="AAAAAA"/>
              </a:solidFill>
              <a:effectLst/>
              <a:latin typeface="Menlo" panose="020B0609030804020204" pitchFamily="49" charset="0"/>
            </a:endParaRPr>
          </a:p>
          <a:p>
            <a:pPr marL="0" marR="0">
              <a:spcBef>
                <a:spcPts val="0"/>
              </a:spcBef>
              <a:spcAft>
                <a:spcPts val="0"/>
              </a:spcAft>
            </a:pPr>
            <a:r>
              <a:rPr lang="en-AU" sz="1800" dirty="0">
                <a:solidFill>
                  <a:srgbClr val="AAAAAA"/>
                </a:solidFill>
                <a:effectLst/>
                <a:latin typeface="Menlo" panose="020B0609030804020204" pitchFamily="49" charset="0"/>
              </a:rPr>
              <a:t>)</a:t>
            </a:r>
            <a:r>
              <a:rPr lang="en-AU" sz="1800" dirty="0">
                <a:solidFill>
                  <a:srgbClr val="EECC64"/>
                </a:solidFill>
                <a:effectLst/>
                <a:latin typeface="Menlo" panose="020B0609030804020204" pitchFamily="49" charset="0"/>
              </a:rPr>
              <a:t>;</a:t>
            </a:r>
            <a:endParaRPr lang="en-AU" sz="1800" dirty="0">
              <a:solidFill>
                <a:srgbClr val="AAAAAA"/>
              </a:solidFill>
              <a:effectLst/>
              <a:latin typeface="Menlo" panose="020B0609030804020204" pitchFamily="49" charset="0"/>
            </a:endParaRPr>
          </a:p>
        </p:txBody>
      </p:sp>
    </p:spTree>
    <p:extLst>
      <p:ext uri="{BB962C8B-B14F-4D97-AF65-F5344CB8AC3E}">
        <p14:creationId xmlns:p14="http://schemas.microsoft.com/office/powerpoint/2010/main" val="28479684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BBB53-56C2-9C17-1FCF-451C5606F026}"/>
              </a:ext>
            </a:extLst>
          </p:cNvPr>
          <p:cNvSpPr>
            <a:spLocks noGrp="1"/>
          </p:cNvSpPr>
          <p:nvPr>
            <p:ph type="title"/>
          </p:nvPr>
        </p:nvSpPr>
        <p:spPr/>
        <p:txBody>
          <a:bodyPr/>
          <a:lstStyle/>
          <a:p>
            <a:r>
              <a:rPr lang="en-AU" sz="2100" b="1" dirty="0">
                <a:latin typeface="+mn-lt"/>
                <a:cs typeface="Calibri Light" panose="020F0302020204030204" pitchFamily="34" charset="0"/>
              </a:rPr>
              <a:t>Types of Subqueries: Purpose Driven 🚀</a:t>
            </a:r>
            <a:endParaRPr lang="en-US" sz="2100" b="1" dirty="0">
              <a:latin typeface="+mn-lt"/>
              <a:cs typeface="Calibri Light" panose="020F0302020204030204" pitchFamily="34" charset="0"/>
            </a:endParaRPr>
          </a:p>
        </p:txBody>
      </p:sp>
      <p:sp>
        <p:nvSpPr>
          <p:cNvPr id="4" name="TextBox 3">
            <a:extLst>
              <a:ext uri="{FF2B5EF4-FFF2-40B4-BE49-F238E27FC236}">
                <a16:creationId xmlns:a16="http://schemas.microsoft.com/office/drawing/2014/main" id="{A7841655-C638-E1BD-E916-3E6F33FF49B7}"/>
              </a:ext>
            </a:extLst>
          </p:cNvPr>
          <p:cNvSpPr txBox="1"/>
          <p:nvPr/>
        </p:nvSpPr>
        <p:spPr>
          <a:xfrm>
            <a:off x="561600" y="1213009"/>
            <a:ext cx="6099462" cy="369332"/>
          </a:xfrm>
          <a:prstGeom prst="rect">
            <a:avLst/>
          </a:prstGeom>
          <a:noFill/>
        </p:spPr>
        <p:txBody>
          <a:bodyPr wrap="square">
            <a:spAutoFit/>
          </a:bodyPr>
          <a:lstStyle/>
          <a:p>
            <a:pPr marL="285750" indent="-285750" algn="l">
              <a:buFont typeface="Arial" panose="020B0604020202020204" pitchFamily="34" charset="0"/>
              <a:buChar char="•"/>
            </a:pPr>
            <a:r>
              <a:rPr lang="en-AU" b="0" i="0" dirty="0">
                <a:effectLst/>
                <a:latin typeface="Söhne"/>
              </a:rPr>
              <a:t>Subqueries in SELECT</a:t>
            </a:r>
          </a:p>
        </p:txBody>
      </p:sp>
      <p:sp>
        <p:nvSpPr>
          <p:cNvPr id="6" name="TextBox 5">
            <a:extLst>
              <a:ext uri="{FF2B5EF4-FFF2-40B4-BE49-F238E27FC236}">
                <a16:creationId xmlns:a16="http://schemas.microsoft.com/office/drawing/2014/main" id="{A96FFC29-37DA-D16D-1801-6DD04085FA19}"/>
              </a:ext>
            </a:extLst>
          </p:cNvPr>
          <p:cNvSpPr txBox="1"/>
          <p:nvPr/>
        </p:nvSpPr>
        <p:spPr>
          <a:xfrm>
            <a:off x="800591" y="1582341"/>
            <a:ext cx="6099462" cy="523220"/>
          </a:xfrm>
          <a:prstGeom prst="rect">
            <a:avLst/>
          </a:prstGeom>
          <a:noFill/>
        </p:spPr>
        <p:txBody>
          <a:bodyPr wrap="square">
            <a:spAutoFit/>
          </a:bodyPr>
          <a:lstStyle/>
          <a:p>
            <a:r>
              <a:rPr lang="en-AU" sz="1400" dirty="0">
                <a:latin typeface="Söhne"/>
              </a:rPr>
              <a:t>Used within the SELECT clause to fetch a single value for each row returned by the outer query.</a:t>
            </a:r>
            <a:endParaRPr lang="en-US" sz="1400" dirty="0">
              <a:latin typeface="Söhne"/>
            </a:endParaRPr>
          </a:p>
        </p:txBody>
      </p:sp>
      <p:sp>
        <p:nvSpPr>
          <p:cNvPr id="10" name="TextBox 9">
            <a:extLst>
              <a:ext uri="{FF2B5EF4-FFF2-40B4-BE49-F238E27FC236}">
                <a16:creationId xmlns:a16="http://schemas.microsoft.com/office/drawing/2014/main" id="{B7C8B515-78AF-D1F5-D574-64A691E1FD6D}"/>
              </a:ext>
            </a:extLst>
          </p:cNvPr>
          <p:cNvSpPr txBox="1"/>
          <p:nvPr/>
        </p:nvSpPr>
        <p:spPr>
          <a:xfrm>
            <a:off x="800591" y="2321004"/>
            <a:ext cx="6099462" cy="523220"/>
          </a:xfrm>
          <a:prstGeom prst="rect">
            <a:avLst/>
          </a:prstGeom>
          <a:noFill/>
        </p:spPr>
        <p:txBody>
          <a:bodyPr wrap="square">
            <a:spAutoFit/>
          </a:bodyPr>
          <a:lstStyle/>
          <a:p>
            <a:r>
              <a:rPr lang="en-AU" sz="1400" dirty="0">
                <a:latin typeface="Söhne"/>
              </a:rPr>
              <a:t>Example - For each artist, retrieve their ID, name, and the total number of albums they've produced.</a:t>
            </a:r>
            <a:endParaRPr lang="en-US" sz="1400" dirty="0">
              <a:latin typeface="Söhne"/>
            </a:endParaRPr>
          </a:p>
        </p:txBody>
      </p:sp>
      <p:sp>
        <p:nvSpPr>
          <p:cNvPr id="12" name="TextBox 11">
            <a:extLst>
              <a:ext uri="{FF2B5EF4-FFF2-40B4-BE49-F238E27FC236}">
                <a16:creationId xmlns:a16="http://schemas.microsoft.com/office/drawing/2014/main" id="{E3149B4B-9F76-8CD5-9C8D-DB5C271E01DD}"/>
              </a:ext>
            </a:extLst>
          </p:cNvPr>
          <p:cNvSpPr txBox="1"/>
          <p:nvPr/>
        </p:nvSpPr>
        <p:spPr>
          <a:xfrm>
            <a:off x="7602984" y="1582341"/>
            <a:ext cx="4027415" cy="1169551"/>
          </a:xfrm>
          <a:prstGeom prst="rect">
            <a:avLst/>
          </a:prstGeom>
          <a:noFill/>
        </p:spPr>
        <p:txBody>
          <a:bodyPr wrap="square">
            <a:spAutoFit/>
          </a:bodyPr>
          <a:lstStyle/>
          <a:p>
            <a:pPr marL="0" marR="0">
              <a:spcBef>
                <a:spcPts val="0"/>
              </a:spcBef>
              <a:spcAft>
                <a:spcPts val="0"/>
              </a:spcAft>
            </a:pPr>
            <a:r>
              <a:rPr lang="en-AU" sz="1400" b="1" dirty="0">
                <a:solidFill>
                  <a:srgbClr val="739ECA"/>
                </a:solidFill>
                <a:effectLst/>
                <a:latin typeface="Menlo" panose="020B0609030804020204" pitchFamily="49" charset="0"/>
              </a:rPr>
              <a:t>SELECT</a:t>
            </a:r>
            <a:r>
              <a:rPr lang="en-AU" sz="1400" dirty="0">
                <a:solidFill>
                  <a:srgbClr val="AAAAAA"/>
                </a:solidFill>
                <a:effectLst/>
                <a:latin typeface="Menlo" panose="020B0609030804020204" pitchFamily="49" charset="0"/>
              </a:rPr>
              <a:t> </a:t>
            </a:r>
            <a:r>
              <a:rPr lang="en-AU" sz="1400" dirty="0" err="1">
                <a:solidFill>
                  <a:srgbClr val="9E9E9E"/>
                </a:solidFill>
                <a:effectLst/>
                <a:latin typeface="Menlo" panose="020B0609030804020204" pitchFamily="49" charset="0"/>
              </a:rPr>
              <a:t>ArtistId</a:t>
            </a:r>
            <a:r>
              <a:rPr lang="en-AU" sz="1400" dirty="0">
                <a:solidFill>
                  <a:srgbClr val="AAAAAA"/>
                </a:solidFill>
                <a:effectLst/>
                <a:latin typeface="Menlo" panose="020B0609030804020204" pitchFamily="49" charset="0"/>
              </a:rPr>
              <a:t>, </a:t>
            </a:r>
            <a:r>
              <a:rPr lang="en-AU" sz="1400" dirty="0">
                <a:solidFill>
                  <a:srgbClr val="9E9E9E"/>
                </a:solidFill>
                <a:effectLst/>
                <a:latin typeface="Menlo" panose="020B0609030804020204" pitchFamily="49" charset="0"/>
              </a:rPr>
              <a:t>Name</a:t>
            </a:r>
            <a:r>
              <a:rPr lang="en-AU" sz="1400" dirty="0">
                <a:solidFill>
                  <a:srgbClr val="AAAAAA"/>
                </a:solidFill>
                <a:effectLst/>
                <a:latin typeface="Menlo" panose="020B0609030804020204" pitchFamily="49" charset="0"/>
              </a:rPr>
              <a:t>,(</a:t>
            </a:r>
          </a:p>
          <a:p>
            <a:pPr marL="0" marR="0">
              <a:spcBef>
                <a:spcPts val="0"/>
              </a:spcBef>
              <a:spcAft>
                <a:spcPts val="0"/>
              </a:spcAft>
            </a:pPr>
            <a:r>
              <a:rPr lang="en-AU" sz="1400" b="1" dirty="0">
                <a:solidFill>
                  <a:srgbClr val="739ECA"/>
                </a:solidFill>
                <a:effectLst/>
                <a:latin typeface="Menlo" panose="020B0609030804020204" pitchFamily="49" charset="0"/>
              </a:rPr>
              <a:t>  SELECT</a:t>
            </a:r>
            <a:r>
              <a:rPr lang="en-AU" sz="1400" dirty="0">
                <a:solidFill>
                  <a:srgbClr val="AAAAAA"/>
                </a:solidFill>
                <a:effectLst/>
                <a:latin typeface="Menlo" panose="020B0609030804020204" pitchFamily="49" charset="0"/>
              </a:rPr>
              <a:t> </a:t>
            </a:r>
            <a:r>
              <a:rPr lang="en-AU" sz="1400" b="1" dirty="0">
                <a:solidFill>
                  <a:srgbClr val="C1AA6C"/>
                </a:solidFill>
                <a:effectLst/>
                <a:latin typeface="Menlo" panose="020B0609030804020204" pitchFamily="49" charset="0"/>
              </a:rPr>
              <a:t>COUNT</a:t>
            </a:r>
            <a:r>
              <a:rPr lang="en-AU" sz="1400" dirty="0">
                <a:solidFill>
                  <a:srgbClr val="AAAAAA"/>
                </a:solidFill>
                <a:effectLst/>
                <a:latin typeface="Menlo" panose="020B0609030804020204" pitchFamily="49" charset="0"/>
              </a:rPr>
              <a:t>(</a:t>
            </a:r>
            <a:r>
              <a:rPr lang="en-AU" sz="1400" dirty="0" err="1">
                <a:solidFill>
                  <a:srgbClr val="9E9E9E"/>
                </a:solidFill>
                <a:effectLst/>
                <a:latin typeface="Menlo" panose="020B0609030804020204" pitchFamily="49" charset="0"/>
              </a:rPr>
              <a:t>AlbumId</a:t>
            </a:r>
            <a:r>
              <a:rPr lang="en-AU" sz="1400" dirty="0">
                <a:solidFill>
                  <a:srgbClr val="AAAAAA"/>
                </a:solidFill>
                <a:effectLst/>
                <a:latin typeface="Menlo" panose="020B0609030804020204" pitchFamily="49" charset="0"/>
              </a:rPr>
              <a:t>) </a:t>
            </a:r>
            <a:r>
              <a:rPr lang="en-AU" sz="1400" b="1" dirty="0">
                <a:solidFill>
                  <a:srgbClr val="739ECA"/>
                </a:solidFill>
                <a:effectLst/>
                <a:latin typeface="Menlo" panose="020B0609030804020204" pitchFamily="49" charset="0"/>
              </a:rPr>
              <a:t>FROM</a:t>
            </a:r>
            <a:r>
              <a:rPr lang="en-AU" sz="1400" dirty="0">
                <a:solidFill>
                  <a:srgbClr val="AAAAAA"/>
                </a:solidFill>
                <a:effectLst/>
                <a:latin typeface="Menlo" panose="020B0609030804020204" pitchFamily="49" charset="0"/>
              </a:rPr>
              <a:t> </a:t>
            </a:r>
            <a:r>
              <a:rPr lang="en-AU" sz="1400" dirty="0">
                <a:solidFill>
                  <a:srgbClr val="9E9E9E"/>
                </a:solidFill>
                <a:effectLst/>
                <a:latin typeface="Menlo" panose="020B0609030804020204" pitchFamily="49" charset="0"/>
              </a:rPr>
              <a:t>Album</a:t>
            </a:r>
            <a:r>
              <a:rPr lang="en-AU" sz="1400" dirty="0">
                <a:solidFill>
                  <a:srgbClr val="AAAAAA"/>
                </a:solidFill>
                <a:effectLst/>
                <a:latin typeface="Menlo" panose="020B0609030804020204" pitchFamily="49" charset="0"/>
              </a:rPr>
              <a:t> </a:t>
            </a:r>
          </a:p>
          <a:p>
            <a:pPr marL="0" marR="0">
              <a:spcBef>
                <a:spcPts val="0"/>
              </a:spcBef>
              <a:spcAft>
                <a:spcPts val="0"/>
              </a:spcAft>
            </a:pPr>
            <a:r>
              <a:rPr lang="en-AU" sz="1400" b="1" dirty="0">
                <a:solidFill>
                  <a:srgbClr val="739ECA"/>
                </a:solidFill>
                <a:effectLst/>
                <a:latin typeface="Menlo" panose="020B0609030804020204" pitchFamily="49" charset="0"/>
              </a:rPr>
              <a:t>  WHERE</a:t>
            </a:r>
            <a:r>
              <a:rPr lang="en-AU" sz="1400" dirty="0">
                <a:solidFill>
                  <a:srgbClr val="AAAAAA"/>
                </a:solidFill>
                <a:effectLst/>
                <a:latin typeface="Menlo" panose="020B0609030804020204" pitchFamily="49" charset="0"/>
              </a:rPr>
              <a:t> </a:t>
            </a:r>
            <a:r>
              <a:rPr lang="en-AU" sz="1400" dirty="0" err="1">
                <a:solidFill>
                  <a:srgbClr val="9E9E9E"/>
                </a:solidFill>
                <a:effectLst/>
                <a:latin typeface="Menlo" panose="020B0609030804020204" pitchFamily="49" charset="0"/>
              </a:rPr>
              <a:t>ArtistId</a:t>
            </a:r>
            <a:r>
              <a:rPr lang="en-AU" sz="1400" dirty="0">
                <a:solidFill>
                  <a:srgbClr val="AAAAAA"/>
                </a:solidFill>
                <a:effectLst/>
                <a:latin typeface="Menlo" panose="020B0609030804020204" pitchFamily="49" charset="0"/>
              </a:rPr>
              <a:t> = </a:t>
            </a:r>
            <a:r>
              <a:rPr lang="en-AU" sz="1400" dirty="0" err="1">
                <a:solidFill>
                  <a:srgbClr val="9E9E9E"/>
                </a:solidFill>
                <a:effectLst/>
                <a:latin typeface="Menlo" panose="020B0609030804020204" pitchFamily="49" charset="0"/>
              </a:rPr>
              <a:t>a</a:t>
            </a:r>
            <a:r>
              <a:rPr lang="en-AU" sz="1400" dirty="0" err="1">
                <a:solidFill>
                  <a:srgbClr val="AAAAAA"/>
                </a:solidFill>
                <a:effectLst/>
                <a:latin typeface="Menlo" panose="020B0609030804020204" pitchFamily="49" charset="0"/>
              </a:rPr>
              <a:t>.</a:t>
            </a:r>
            <a:r>
              <a:rPr lang="en-AU" sz="1400" dirty="0" err="1">
                <a:solidFill>
                  <a:srgbClr val="9E9E9E"/>
                </a:solidFill>
                <a:effectLst/>
                <a:latin typeface="Menlo" panose="020B0609030804020204" pitchFamily="49" charset="0"/>
              </a:rPr>
              <a:t>ArtistId</a:t>
            </a:r>
            <a:endParaRPr lang="en-AU" sz="1400" dirty="0">
              <a:solidFill>
                <a:srgbClr val="9E9E9E"/>
              </a:solidFill>
              <a:effectLst/>
              <a:latin typeface="Menlo" panose="020B0609030804020204" pitchFamily="49" charset="0"/>
            </a:endParaRPr>
          </a:p>
          <a:p>
            <a:pPr marL="0" marR="0">
              <a:spcBef>
                <a:spcPts val="0"/>
              </a:spcBef>
              <a:spcAft>
                <a:spcPts val="0"/>
              </a:spcAft>
            </a:pPr>
            <a:r>
              <a:rPr lang="en-AU" sz="1400" dirty="0">
                <a:solidFill>
                  <a:srgbClr val="AAAAAA"/>
                </a:solidFill>
                <a:effectLst/>
                <a:latin typeface="Menlo" panose="020B0609030804020204" pitchFamily="49" charset="0"/>
              </a:rPr>
              <a:t>) </a:t>
            </a:r>
            <a:r>
              <a:rPr lang="en-AU" sz="1400" b="1" dirty="0">
                <a:solidFill>
                  <a:srgbClr val="739ECA"/>
                </a:solidFill>
                <a:effectLst/>
                <a:latin typeface="Menlo" panose="020B0609030804020204" pitchFamily="49" charset="0"/>
              </a:rPr>
              <a:t>AS</a:t>
            </a:r>
            <a:r>
              <a:rPr lang="en-AU" sz="1400" dirty="0">
                <a:solidFill>
                  <a:srgbClr val="AAAAAA"/>
                </a:solidFill>
                <a:effectLst/>
                <a:latin typeface="Menlo" panose="020B0609030804020204" pitchFamily="49" charset="0"/>
              </a:rPr>
              <a:t> </a:t>
            </a:r>
            <a:r>
              <a:rPr lang="en-AU" sz="1400" dirty="0" err="1">
                <a:solidFill>
                  <a:srgbClr val="9E9E9E"/>
                </a:solidFill>
                <a:effectLst/>
                <a:latin typeface="Menlo" panose="020B0609030804020204" pitchFamily="49" charset="0"/>
              </a:rPr>
              <a:t>NumberOfAlbums</a:t>
            </a:r>
            <a:endParaRPr lang="en-AU" sz="1400" dirty="0">
              <a:solidFill>
                <a:srgbClr val="AAAAAA"/>
              </a:solidFill>
              <a:effectLst/>
              <a:latin typeface="Menlo" panose="020B0609030804020204" pitchFamily="49" charset="0"/>
            </a:endParaRPr>
          </a:p>
          <a:p>
            <a:pPr marL="0" marR="0">
              <a:spcBef>
                <a:spcPts val="0"/>
              </a:spcBef>
              <a:spcAft>
                <a:spcPts val="0"/>
              </a:spcAft>
            </a:pPr>
            <a:r>
              <a:rPr lang="en-AU" sz="1400" b="1" dirty="0">
                <a:solidFill>
                  <a:srgbClr val="739ECA"/>
                </a:solidFill>
                <a:effectLst/>
                <a:latin typeface="Menlo" panose="020B0609030804020204" pitchFamily="49" charset="0"/>
              </a:rPr>
              <a:t>FROM</a:t>
            </a:r>
            <a:r>
              <a:rPr lang="en-AU" sz="1400" dirty="0">
                <a:solidFill>
                  <a:srgbClr val="AAAAAA"/>
                </a:solidFill>
                <a:effectLst/>
                <a:latin typeface="Menlo" panose="020B0609030804020204" pitchFamily="49" charset="0"/>
              </a:rPr>
              <a:t> </a:t>
            </a:r>
            <a:r>
              <a:rPr lang="en-AU" sz="1400" dirty="0">
                <a:solidFill>
                  <a:srgbClr val="9E9E9E"/>
                </a:solidFill>
                <a:effectLst/>
                <a:latin typeface="Menlo" panose="020B0609030804020204" pitchFamily="49" charset="0"/>
              </a:rPr>
              <a:t>Artist</a:t>
            </a:r>
            <a:r>
              <a:rPr lang="en-AU" sz="1400" dirty="0">
                <a:solidFill>
                  <a:srgbClr val="AAAAAA"/>
                </a:solidFill>
                <a:effectLst/>
                <a:latin typeface="Menlo" panose="020B0609030804020204" pitchFamily="49" charset="0"/>
              </a:rPr>
              <a:t> </a:t>
            </a:r>
            <a:r>
              <a:rPr lang="en-AU" sz="1400" dirty="0">
                <a:solidFill>
                  <a:srgbClr val="9E9E9E"/>
                </a:solidFill>
                <a:effectLst/>
                <a:latin typeface="Menlo" panose="020B0609030804020204" pitchFamily="49" charset="0"/>
              </a:rPr>
              <a:t>a</a:t>
            </a:r>
            <a:r>
              <a:rPr lang="en-AU" sz="1400" dirty="0">
                <a:solidFill>
                  <a:srgbClr val="EECC64"/>
                </a:solidFill>
                <a:effectLst/>
                <a:latin typeface="Menlo" panose="020B0609030804020204" pitchFamily="49" charset="0"/>
              </a:rPr>
              <a:t>;</a:t>
            </a:r>
            <a:endParaRPr lang="en-AU" sz="1400" dirty="0">
              <a:solidFill>
                <a:srgbClr val="AAAAAA"/>
              </a:solidFill>
              <a:effectLst/>
              <a:latin typeface="Menlo" panose="020B0609030804020204" pitchFamily="49" charset="0"/>
            </a:endParaRPr>
          </a:p>
        </p:txBody>
      </p:sp>
      <p:sp>
        <p:nvSpPr>
          <p:cNvPr id="14" name="TextBox 13">
            <a:extLst>
              <a:ext uri="{FF2B5EF4-FFF2-40B4-BE49-F238E27FC236}">
                <a16:creationId xmlns:a16="http://schemas.microsoft.com/office/drawing/2014/main" id="{FA00862E-F6AB-5120-B833-E1212E8B9049}"/>
              </a:ext>
            </a:extLst>
          </p:cNvPr>
          <p:cNvSpPr txBox="1"/>
          <p:nvPr/>
        </p:nvSpPr>
        <p:spPr>
          <a:xfrm>
            <a:off x="561600" y="3429000"/>
            <a:ext cx="5085438" cy="369332"/>
          </a:xfrm>
          <a:prstGeom prst="rect">
            <a:avLst/>
          </a:prstGeom>
          <a:noFill/>
        </p:spPr>
        <p:txBody>
          <a:bodyPr wrap="square">
            <a:spAutoFit/>
          </a:bodyPr>
          <a:lstStyle/>
          <a:p>
            <a:pPr marL="285750" indent="-285750" algn="l">
              <a:buFont typeface="Arial" panose="020B0604020202020204" pitchFamily="34" charset="0"/>
              <a:buChar char="•"/>
            </a:pPr>
            <a:r>
              <a:rPr lang="en-AU" b="0" i="0" dirty="0">
                <a:effectLst/>
                <a:latin typeface="Söhne"/>
              </a:rPr>
              <a:t>Subqueries in FROM</a:t>
            </a:r>
          </a:p>
        </p:txBody>
      </p:sp>
      <p:sp>
        <p:nvSpPr>
          <p:cNvPr id="16" name="TextBox 15">
            <a:extLst>
              <a:ext uri="{FF2B5EF4-FFF2-40B4-BE49-F238E27FC236}">
                <a16:creationId xmlns:a16="http://schemas.microsoft.com/office/drawing/2014/main" id="{29EF0CC5-5CB0-B8FC-5F3C-07F33BE5E911}"/>
              </a:ext>
            </a:extLst>
          </p:cNvPr>
          <p:cNvSpPr txBox="1"/>
          <p:nvPr/>
        </p:nvSpPr>
        <p:spPr>
          <a:xfrm>
            <a:off x="800591" y="3989649"/>
            <a:ext cx="6099462" cy="954107"/>
          </a:xfrm>
          <a:prstGeom prst="rect">
            <a:avLst/>
          </a:prstGeom>
          <a:noFill/>
        </p:spPr>
        <p:txBody>
          <a:bodyPr wrap="square">
            <a:spAutoFit/>
          </a:bodyPr>
          <a:lstStyle/>
          <a:p>
            <a:r>
              <a:rPr lang="en-AU" sz="1400" dirty="0">
                <a:latin typeface="Söhne"/>
              </a:rPr>
              <a:t>Acts as a derived or inline view. The result of the subquery is treated as a table upon which the outer query operates. A subquery that's nested inside another subquery or main query. Can return one or multiple rows, but generally doesn't interact with the outer query.</a:t>
            </a:r>
            <a:endParaRPr lang="en-US" sz="1400" dirty="0">
              <a:latin typeface="Söhne"/>
            </a:endParaRPr>
          </a:p>
        </p:txBody>
      </p:sp>
      <p:sp>
        <p:nvSpPr>
          <p:cNvPr id="18" name="TextBox 17">
            <a:extLst>
              <a:ext uri="{FF2B5EF4-FFF2-40B4-BE49-F238E27FC236}">
                <a16:creationId xmlns:a16="http://schemas.microsoft.com/office/drawing/2014/main" id="{018A693F-5F07-9C7E-4939-152A39D2A50B}"/>
              </a:ext>
            </a:extLst>
          </p:cNvPr>
          <p:cNvSpPr txBox="1"/>
          <p:nvPr/>
        </p:nvSpPr>
        <p:spPr>
          <a:xfrm>
            <a:off x="7602984" y="3613666"/>
            <a:ext cx="4222431" cy="2031325"/>
          </a:xfrm>
          <a:prstGeom prst="rect">
            <a:avLst/>
          </a:prstGeom>
          <a:noFill/>
        </p:spPr>
        <p:txBody>
          <a:bodyPr wrap="square">
            <a:spAutoFit/>
          </a:bodyPr>
          <a:lstStyle/>
          <a:p>
            <a:pPr marL="0" marR="0">
              <a:spcBef>
                <a:spcPts val="0"/>
              </a:spcBef>
              <a:spcAft>
                <a:spcPts val="0"/>
              </a:spcAft>
            </a:pPr>
            <a:r>
              <a:rPr lang="en-AU" sz="1400" b="1" dirty="0">
                <a:solidFill>
                  <a:srgbClr val="739ECA"/>
                </a:solidFill>
                <a:effectLst/>
                <a:latin typeface="Menlo" panose="020B0609030804020204" pitchFamily="49" charset="0"/>
              </a:rPr>
              <a:t>SELECT</a:t>
            </a:r>
            <a:r>
              <a:rPr lang="en-AU" sz="1400" dirty="0">
                <a:solidFill>
                  <a:srgbClr val="AAAAAA"/>
                </a:solidFill>
                <a:effectLst/>
                <a:latin typeface="Menlo" panose="020B0609030804020204" pitchFamily="49" charset="0"/>
              </a:rPr>
              <a:t> </a:t>
            </a:r>
            <a:r>
              <a:rPr lang="en-AU" sz="1400" dirty="0" err="1">
                <a:solidFill>
                  <a:srgbClr val="9E9E9E"/>
                </a:solidFill>
                <a:effectLst/>
                <a:latin typeface="Menlo" panose="020B0609030804020204" pitchFamily="49" charset="0"/>
              </a:rPr>
              <a:t>a</a:t>
            </a:r>
            <a:r>
              <a:rPr lang="en-AU" sz="1400" dirty="0" err="1">
                <a:solidFill>
                  <a:srgbClr val="AAAAAA"/>
                </a:solidFill>
                <a:effectLst/>
                <a:latin typeface="Menlo" panose="020B0609030804020204" pitchFamily="49" charset="0"/>
              </a:rPr>
              <a:t>.</a:t>
            </a:r>
            <a:r>
              <a:rPr lang="en-AU" sz="1400" dirty="0" err="1">
                <a:solidFill>
                  <a:srgbClr val="9E9E9E"/>
                </a:solidFill>
                <a:effectLst/>
                <a:latin typeface="Menlo" panose="020B0609030804020204" pitchFamily="49" charset="0"/>
              </a:rPr>
              <a:t>Name</a:t>
            </a:r>
            <a:r>
              <a:rPr lang="en-AU" sz="1400" dirty="0">
                <a:solidFill>
                  <a:srgbClr val="AAAAAA"/>
                </a:solidFill>
                <a:effectLst/>
                <a:latin typeface="Menlo" panose="020B0609030804020204" pitchFamily="49" charset="0"/>
              </a:rPr>
              <a:t>, </a:t>
            </a:r>
            <a:r>
              <a:rPr lang="en-AU" sz="1400" dirty="0" err="1">
                <a:solidFill>
                  <a:srgbClr val="9E9E9E"/>
                </a:solidFill>
                <a:effectLst/>
                <a:latin typeface="Menlo" panose="020B0609030804020204" pitchFamily="49" charset="0"/>
              </a:rPr>
              <a:t>t</a:t>
            </a:r>
            <a:r>
              <a:rPr lang="en-AU" sz="1400" dirty="0" err="1">
                <a:solidFill>
                  <a:srgbClr val="AAAAAA"/>
                </a:solidFill>
                <a:effectLst/>
                <a:latin typeface="Menlo" panose="020B0609030804020204" pitchFamily="49" charset="0"/>
              </a:rPr>
              <a:t>.</a:t>
            </a:r>
            <a:r>
              <a:rPr lang="en-AU" sz="1400" dirty="0" err="1">
                <a:solidFill>
                  <a:srgbClr val="9E9E9E"/>
                </a:solidFill>
                <a:effectLst/>
                <a:latin typeface="Menlo" panose="020B0609030804020204" pitchFamily="49" charset="0"/>
              </a:rPr>
              <a:t>TotalAlbums</a:t>
            </a:r>
            <a:endParaRPr lang="en-AU" sz="1400" dirty="0">
              <a:solidFill>
                <a:srgbClr val="AAAAAA"/>
              </a:solidFill>
              <a:effectLst/>
              <a:latin typeface="Menlo" panose="020B0609030804020204" pitchFamily="49" charset="0"/>
            </a:endParaRPr>
          </a:p>
          <a:p>
            <a:pPr marL="0" marR="0">
              <a:spcBef>
                <a:spcPts val="0"/>
              </a:spcBef>
              <a:spcAft>
                <a:spcPts val="0"/>
              </a:spcAft>
            </a:pPr>
            <a:r>
              <a:rPr lang="en-AU" sz="1400" b="1" dirty="0">
                <a:solidFill>
                  <a:srgbClr val="739ECA"/>
                </a:solidFill>
                <a:effectLst/>
                <a:latin typeface="Menlo" panose="020B0609030804020204" pitchFamily="49" charset="0"/>
              </a:rPr>
              <a:t>FROM</a:t>
            </a:r>
            <a:r>
              <a:rPr lang="en-AU" sz="1400" dirty="0">
                <a:solidFill>
                  <a:srgbClr val="AAAAAA"/>
                </a:solidFill>
                <a:effectLst/>
                <a:latin typeface="Menlo" panose="020B0609030804020204" pitchFamily="49" charset="0"/>
              </a:rPr>
              <a:t> </a:t>
            </a:r>
            <a:r>
              <a:rPr lang="en-AU" sz="1400" dirty="0">
                <a:solidFill>
                  <a:srgbClr val="9E9E9E"/>
                </a:solidFill>
                <a:effectLst/>
                <a:latin typeface="Menlo" panose="020B0609030804020204" pitchFamily="49" charset="0"/>
              </a:rPr>
              <a:t>Artist</a:t>
            </a:r>
            <a:r>
              <a:rPr lang="en-AU" sz="1400" dirty="0">
                <a:solidFill>
                  <a:srgbClr val="AAAAAA"/>
                </a:solidFill>
                <a:effectLst/>
                <a:latin typeface="Menlo" panose="020B0609030804020204" pitchFamily="49" charset="0"/>
              </a:rPr>
              <a:t> </a:t>
            </a:r>
            <a:r>
              <a:rPr lang="en-AU" sz="1400" dirty="0">
                <a:solidFill>
                  <a:srgbClr val="9E9E9E"/>
                </a:solidFill>
                <a:effectLst/>
                <a:latin typeface="Menlo" panose="020B0609030804020204" pitchFamily="49" charset="0"/>
              </a:rPr>
              <a:t>a</a:t>
            </a:r>
            <a:endParaRPr lang="en-AU" sz="1400" dirty="0">
              <a:solidFill>
                <a:srgbClr val="AAAAAA"/>
              </a:solidFill>
              <a:effectLst/>
              <a:latin typeface="Menlo" panose="020B0609030804020204" pitchFamily="49" charset="0"/>
            </a:endParaRPr>
          </a:p>
          <a:p>
            <a:pPr marL="0" marR="0">
              <a:spcBef>
                <a:spcPts val="0"/>
              </a:spcBef>
              <a:spcAft>
                <a:spcPts val="0"/>
              </a:spcAft>
            </a:pPr>
            <a:r>
              <a:rPr lang="en-AU" sz="1400" b="1" dirty="0">
                <a:solidFill>
                  <a:srgbClr val="739ECA"/>
                </a:solidFill>
                <a:effectLst/>
                <a:latin typeface="Menlo" panose="020B0609030804020204" pitchFamily="49" charset="0"/>
              </a:rPr>
              <a:t>JOIN</a:t>
            </a:r>
            <a:r>
              <a:rPr lang="en-AU" sz="1400" dirty="0">
                <a:solidFill>
                  <a:srgbClr val="AAAAAA"/>
                </a:solidFill>
                <a:effectLst/>
                <a:latin typeface="Menlo" panose="020B0609030804020204" pitchFamily="49" charset="0"/>
              </a:rPr>
              <a:t> (</a:t>
            </a:r>
          </a:p>
          <a:p>
            <a:pPr marL="0" marR="0">
              <a:spcBef>
                <a:spcPts val="0"/>
              </a:spcBef>
              <a:spcAft>
                <a:spcPts val="0"/>
              </a:spcAft>
            </a:pPr>
            <a:r>
              <a:rPr lang="en-AU" sz="1400" b="1" dirty="0">
                <a:solidFill>
                  <a:srgbClr val="739ECA"/>
                </a:solidFill>
                <a:effectLst/>
                <a:latin typeface="Menlo" panose="020B0609030804020204" pitchFamily="49" charset="0"/>
              </a:rPr>
              <a:t>  SELECT</a:t>
            </a:r>
            <a:r>
              <a:rPr lang="en-AU" sz="1400" dirty="0">
                <a:solidFill>
                  <a:srgbClr val="AAAAAA"/>
                </a:solidFill>
                <a:effectLst/>
                <a:latin typeface="Menlo" panose="020B0609030804020204" pitchFamily="49" charset="0"/>
              </a:rPr>
              <a:t> </a:t>
            </a:r>
            <a:r>
              <a:rPr lang="en-AU" sz="1400" dirty="0" err="1">
                <a:solidFill>
                  <a:srgbClr val="9E9E9E"/>
                </a:solidFill>
                <a:effectLst/>
                <a:latin typeface="Menlo" panose="020B0609030804020204" pitchFamily="49" charset="0"/>
              </a:rPr>
              <a:t>ArtistId</a:t>
            </a:r>
            <a:r>
              <a:rPr lang="en-AU" sz="1400" dirty="0">
                <a:solidFill>
                  <a:srgbClr val="AAAAAA"/>
                </a:solidFill>
                <a:effectLst/>
                <a:latin typeface="Menlo" panose="020B0609030804020204" pitchFamily="49" charset="0"/>
              </a:rPr>
              <a:t>, </a:t>
            </a:r>
          </a:p>
          <a:p>
            <a:pPr marL="0" marR="0">
              <a:spcBef>
                <a:spcPts val="0"/>
              </a:spcBef>
              <a:spcAft>
                <a:spcPts val="0"/>
              </a:spcAft>
            </a:pPr>
            <a:r>
              <a:rPr lang="en-AU" sz="1400" b="1" dirty="0">
                <a:solidFill>
                  <a:srgbClr val="AAAAAA"/>
                </a:solidFill>
                <a:latin typeface="Menlo" panose="020B0609030804020204" pitchFamily="49" charset="0"/>
              </a:rPr>
              <a:t>    </a:t>
            </a:r>
            <a:r>
              <a:rPr lang="en-AU" sz="1400" b="1" dirty="0">
                <a:solidFill>
                  <a:srgbClr val="C1AA6C"/>
                </a:solidFill>
                <a:effectLst/>
                <a:latin typeface="Menlo" panose="020B0609030804020204" pitchFamily="49" charset="0"/>
              </a:rPr>
              <a:t>COUNT</a:t>
            </a:r>
            <a:r>
              <a:rPr lang="en-AU" sz="1400" dirty="0">
                <a:solidFill>
                  <a:srgbClr val="AAAAAA"/>
                </a:solidFill>
                <a:effectLst/>
                <a:latin typeface="Menlo" panose="020B0609030804020204" pitchFamily="49" charset="0"/>
              </a:rPr>
              <a:t>(</a:t>
            </a:r>
            <a:r>
              <a:rPr lang="en-AU" sz="1400" dirty="0" err="1">
                <a:solidFill>
                  <a:srgbClr val="9E9E9E"/>
                </a:solidFill>
                <a:effectLst/>
                <a:latin typeface="Menlo" panose="020B0609030804020204" pitchFamily="49" charset="0"/>
              </a:rPr>
              <a:t>AlbumId</a:t>
            </a:r>
            <a:r>
              <a:rPr lang="en-AU" sz="1400" dirty="0">
                <a:solidFill>
                  <a:srgbClr val="AAAAAA"/>
                </a:solidFill>
                <a:effectLst/>
                <a:latin typeface="Menlo" panose="020B0609030804020204" pitchFamily="49" charset="0"/>
              </a:rPr>
              <a:t>) </a:t>
            </a:r>
            <a:r>
              <a:rPr lang="en-AU" sz="1400" b="1" dirty="0">
                <a:solidFill>
                  <a:srgbClr val="739ECA"/>
                </a:solidFill>
                <a:effectLst/>
                <a:latin typeface="Menlo" panose="020B0609030804020204" pitchFamily="49" charset="0"/>
              </a:rPr>
              <a:t>AS</a:t>
            </a:r>
            <a:r>
              <a:rPr lang="en-AU" sz="1400" dirty="0">
                <a:solidFill>
                  <a:srgbClr val="AAAAAA"/>
                </a:solidFill>
                <a:effectLst/>
                <a:latin typeface="Menlo" panose="020B0609030804020204" pitchFamily="49" charset="0"/>
              </a:rPr>
              <a:t> </a:t>
            </a:r>
            <a:r>
              <a:rPr lang="en-AU" sz="1400" dirty="0" err="1">
                <a:solidFill>
                  <a:srgbClr val="9E9E9E"/>
                </a:solidFill>
                <a:effectLst/>
                <a:latin typeface="Menlo" panose="020B0609030804020204" pitchFamily="49" charset="0"/>
              </a:rPr>
              <a:t>TotalAlbums</a:t>
            </a:r>
            <a:endParaRPr lang="en-AU" sz="1400" dirty="0">
              <a:solidFill>
                <a:srgbClr val="AAAAAA"/>
              </a:solidFill>
              <a:effectLst/>
              <a:latin typeface="Menlo" panose="020B0609030804020204" pitchFamily="49" charset="0"/>
            </a:endParaRPr>
          </a:p>
          <a:p>
            <a:pPr marL="0" marR="0">
              <a:spcBef>
                <a:spcPts val="0"/>
              </a:spcBef>
              <a:spcAft>
                <a:spcPts val="0"/>
              </a:spcAft>
            </a:pPr>
            <a:r>
              <a:rPr lang="en-AU" sz="1400" b="1" dirty="0">
                <a:solidFill>
                  <a:srgbClr val="739ECA"/>
                </a:solidFill>
                <a:effectLst/>
                <a:latin typeface="Menlo" panose="020B0609030804020204" pitchFamily="49" charset="0"/>
              </a:rPr>
              <a:t>  FROM</a:t>
            </a:r>
            <a:r>
              <a:rPr lang="en-AU" sz="1400" dirty="0">
                <a:solidFill>
                  <a:srgbClr val="AAAAAA"/>
                </a:solidFill>
                <a:effectLst/>
                <a:latin typeface="Menlo" panose="020B0609030804020204" pitchFamily="49" charset="0"/>
              </a:rPr>
              <a:t> </a:t>
            </a:r>
            <a:r>
              <a:rPr lang="en-AU" sz="1400" dirty="0">
                <a:solidFill>
                  <a:srgbClr val="9E9E9E"/>
                </a:solidFill>
                <a:effectLst/>
                <a:latin typeface="Menlo" panose="020B0609030804020204" pitchFamily="49" charset="0"/>
              </a:rPr>
              <a:t>Album</a:t>
            </a:r>
            <a:endParaRPr lang="en-AU" sz="1400" dirty="0">
              <a:solidFill>
                <a:srgbClr val="AAAAAA"/>
              </a:solidFill>
              <a:effectLst/>
              <a:latin typeface="Menlo" panose="020B0609030804020204" pitchFamily="49" charset="0"/>
            </a:endParaRPr>
          </a:p>
          <a:p>
            <a:pPr marL="0" marR="0">
              <a:spcBef>
                <a:spcPts val="0"/>
              </a:spcBef>
              <a:spcAft>
                <a:spcPts val="0"/>
              </a:spcAft>
            </a:pPr>
            <a:r>
              <a:rPr lang="en-AU" sz="1400" b="1" dirty="0">
                <a:solidFill>
                  <a:srgbClr val="739ECA"/>
                </a:solidFill>
                <a:effectLst/>
                <a:latin typeface="Menlo" panose="020B0609030804020204" pitchFamily="49" charset="0"/>
              </a:rPr>
              <a:t>  GROUP</a:t>
            </a:r>
            <a:r>
              <a:rPr lang="en-AU" sz="1400" dirty="0">
                <a:solidFill>
                  <a:srgbClr val="AAAAAA"/>
                </a:solidFill>
                <a:effectLst/>
                <a:latin typeface="Menlo" panose="020B0609030804020204" pitchFamily="49" charset="0"/>
              </a:rPr>
              <a:t> </a:t>
            </a:r>
            <a:r>
              <a:rPr lang="en-AU" sz="1400" b="1" dirty="0">
                <a:solidFill>
                  <a:srgbClr val="739ECA"/>
                </a:solidFill>
                <a:effectLst/>
                <a:latin typeface="Menlo" panose="020B0609030804020204" pitchFamily="49" charset="0"/>
              </a:rPr>
              <a:t>BY</a:t>
            </a:r>
            <a:r>
              <a:rPr lang="en-AU" sz="1400" dirty="0">
                <a:solidFill>
                  <a:srgbClr val="AAAAAA"/>
                </a:solidFill>
                <a:effectLst/>
                <a:latin typeface="Menlo" panose="020B0609030804020204" pitchFamily="49" charset="0"/>
              </a:rPr>
              <a:t> </a:t>
            </a:r>
            <a:r>
              <a:rPr lang="en-AU" sz="1400" dirty="0" err="1">
                <a:solidFill>
                  <a:srgbClr val="9E9E9E"/>
                </a:solidFill>
                <a:effectLst/>
                <a:latin typeface="Menlo" panose="020B0609030804020204" pitchFamily="49" charset="0"/>
              </a:rPr>
              <a:t>ArtistId</a:t>
            </a:r>
            <a:endParaRPr lang="en-AU" sz="1400" dirty="0">
              <a:solidFill>
                <a:srgbClr val="AAAAAA"/>
              </a:solidFill>
              <a:effectLst/>
              <a:latin typeface="Menlo" panose="020B0609030804020204" pitchFamily="49" charset="0"/>
            </a:endParaRPr>
          </a:p>
          <a:p>
            <a:pPr marL="0" marR="0">
              <a:spcBef>
                <a:spcPts val="0"/>
              </a:spcBef>
              <a:spcAft>
                <a:spcPts val="0"/>
              </a:spcAft>
            </a:pPr>
            <a:r>
              <a:rPr lang="en-AU" sz="1400" dirty="0">
                <a:solidFill>
                  <a:srgbClr val="AAAAAA"/>
                </a:solidFill>
                <a:effectLst/>
                <a:latin typeface="Menlo" panose="020B0609030804020204" pitchFamily="49" charset="0"/>
              </a:rPr>
              <a:t>) </a:t>
            </a:r>
            <a:r>
              <a:rPr lang="en-AU" sz="1400" dirty="0">
                <a:solidFill>
                  <a:srgbClr val="9E9E9E"/>
                </a:solidFill>
                <a:effectLst/>
                <a:latin typeface="Menlo" panose="020B0609030804020204" pitchFamily="49" charset="0"/>
              </a:rPr>
              <a:t>t</a:t>
            </a:r>
            <a:r>
              <a:rPr lang="en-AU" sz="1400" dirty="0">
                <a:solidFill>
                  <a:srgbClr val="AAAAAA"/>
                </a:solidFill>
                <a:effectLst/>
                <a:latin typeface="Menlo" panose="020B0609030804020204" pitchFamily="49" charset="0"/>
              </a:rPr>
              <a:t> </a:t>
            </a:r>
            <a:r>
              <a:rPr lang="en-AU" sz="1400" b="1" dirty="0">
                <a:solidFill>
                  <a:srgbClr val="739ECA"/>
                </a:solidFill>
                <a:effectLst/>
                <a:latin typeface="Menlo" panose="020B0609030804020204" pitchFamily="49" charset="0"/>
              </a:rPr>
              <a:t>ON</a:t>
            </a:r>
            <a:r>
              <a:rPr lang="en-AU" sz="1400" dirty="0">
                <a:solidFill>
                  <a:srgbClr val="AAAAAA"/>
                </a:solidFill>
                <a:effectLst/>
                <a:latin typeface="Menlo" panose="020B0609030804020204" pitchFamily="49" charset="0"/>
              </a:rPr>
              <a:t> </a:t>
            </a:r>
            <a:r>
              <a:rPr lang="en-AU" sz="1400" dirty="0" err="1">
                <a:solidFill>
                  <a:srgbClr val="9E9E9E"/>
                </a:solidFill>
                <a:effectLst/>
                <a:latin typeface="Menlo" panose="020B0609030804020204" pitchFamily="49" charset="0"/>
              </a:rPr>
              <a:t>a</a:t>
            </a:r>
            <a:r>
              <a:rPr lang="en-AU" sz="1400" dirty="0" err="1">
                <a:solidFill>
                  <a:srgbClr val="AAAAAA"/>
                </a:solidFill>
                <a:effectLst/>
                <a:latin typeface="Menlo" panose="020B0609030804020204" pitchFamily="49" charset="0"/>
              </a:rPr>
              <a:t>.</a:t>
            </a:r>
            <a:r>
              <a:rPr lang="en-AU" sz="1400" dirty="0" err="1">
                <a:solidFill>
                  <a:srgbClr val="9E9E9E"/>
                </a:solidFill>
                <a:effectLst/>
                <a:latin typeface="Menlo" panose="020B0609030804020204" pitchFamily="49" charset="0"/>
              </a:rPr>
              <a:t>ArtistId</a:t>
            </a:r>
            <a:r>
              <a:rPr lang="en-AU" sz="1400" dirty="0">
                <a:solidFill>
                  <a:srgbClr val="AAAAAA"/>
                </a:solidFill>
                <a:effectLst/>
                <a:latin typeface="Menlo" panose="020B0609030804020204" pitchFamily="49" charset="0"/>
              </a:rPr>
              <a:t> = </a:t>
            </a:r>
            <a:r>
              <a:rPr lang="en-AU" sz="1400" dirty="0" err="1">
                <a:solidFill>
                  <a:srgbClr val="9E9E9E"/>
                </a:solidFill>
                <a:effectLst/>
                <a:latin typeface="Menlo" panose="020B0609030804020204" pitchFamily="49" charset="0"/>
              </a:rPr>
              <a:t>t</a:t>
            </a:r>
            <a:r>
              <a:rPr lang="en-AU" sz="1400" dirty="0" err="1">
                <a:solidFill>
                  <a:srgbClr val="AAAAAA"/>
                </a:solidFill>
                <a:effectLst/>
                <a:latin typeface="Menlo" panose="020B0609030804020204" pitchFamily="49" charset="0"/>
              </a:rPr>
              <a:t>.</a:t>
            </a:r>
            <a:r>
              <a:rPr lang="en-AU" sz="1400" dirty="0" err="1">
                <a:solidFill>
                  <a:srgbClr val="9E9E9E"/>
                </a:solidFill>
                <a:effectLst/>
                <a:latin typeface="Menlo" panose="020B0609030804020204" pitchFamily="49" charset="0"/>
              </a:rPr>
              <a:t>ArtistId</a:t>
            </a:r>
            <a:r>
              <a:rPr lang="en-AU" sz="1400" dirty="0">
                <a:solidFill>
                  <a:srgbClr val="EECC64"/>
                </a:solidFill>
                <a:effectLst/>
                <a:latin typeface="Menlo" panose="020B0609030804020204" pitchFamily="49" charset="0"/>
              </a:rPr>
              <a:t>;</a:t>
            </a:r>
            <a:endParaRPr lang="en-AU" sz="1400" dirty="0">
              <a:solidFill>
                <a:srgbClr val="AAAAAA"/>
              </a:solidFill>
              <a:effectLst/>
              <a:latin typeface="Menlo" panose="020B0609030804020204" pitchFamily="49" charset="0"/>
            </a:endParaRPr>
          </a:p>
          <a:p>
            <a:pPr marL="0" marR="0">
              <a:spcBef>
                <a:spcPts val="0"/>
              </a:spcBef>
              <a:spcAft>
                <a:spcPts val="0"/>
              </a:spcAft>
            </a:pPr>
            <a:endParaRPr lang="en-AU" sz="1400" dirty="0">
              <a:solidFill>
                <a:srgbClr val="AAAAAA"/>
              </a:solidFill>
              <a:effectLst/>
              <a:latin typeface="Menlo" panose="020B0609030804020204" pitchFamily="49" charset="0"/>
            </a:endParaRPr>
          </a:p>
        </p:txBody>
      </p:sp>
      <p:sp>
        <p:nvSpPr>
          <p:cNvPr id="20" name="TextBox 19">
            <a:extLst>
              <a:ext uri="{FF2B5EF4-FFF2-40B4-BE49-F238E27FC236}">
                <a16:creationId xmlns:a16="http://schemas.microsoft.com/office/drawing/2014/main" id="{404CF968-C951-D659-B9C0-7FCE434A922C}"/>
              </a:ext>
            </a:extLst>
          </p:cNvPr>
          <p:cNvSpPr txBox="1"/>
          <p:nvPr/>
        </p:nvSpPr>
        <p:spPr>
          <a:xfrm>
            <a:off x="743789" y="5137742"/>
            <a:ext cx="6802394" cy="523220"/>
          </a:xfrm>
          <a:prstGeom prst="rect">
            <a:avLst/>
          </a:prstGeom>
          <a:noFill/>
        </p:spPr>
        <p:txBody>
          <a:bodyPr wrap="square">
            <a:spAutoFit/>
          </a:bodyPr>
          <a:lstStyle/>
          <a:p>
            <a:r>
              <a:rPr lang="en-AU" sz="1400" dirty="0">
                <a:latin typeface="Söhne"/>
              </a:rPr>
              <a:t>Example - Display each artist's name with the total count of their albums using a JOIN operation.</a:t>
            </a:r>
            <a:endParaRPr lang="en-US" sz="1400" dirty="0">
              <a:latin typeface="Söhne"/>
            </a:endParaRPr>
          </a:p>
        </p:txBody>
      </p:sp>
    </p:spTree>
    <p:extLst>
      <p:ext uri="{BB962C8B-B14F-4D97-AF65-F5344CB8AC3E}">
        <p14:creationId xmlns:p14="http://schemas.microsoft.com/office/powerpoint/2010/main" val="3937950306"/>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BBB53-56C2-9C17-1FCF-451C5606F026}"/>
              </a:ext>
            </a:extLst>
          </p:cNvPr>
          <p:cNvSpPr>
            <a:spLocks noGrp="1"/>
          </p:cNvSpPr>
          <p:nvPr>
            <p:ph type="title"/>
          </p:nvPr>
        </p:nvSpPr>
        <p:spPr/>
        <p:txBody>
          <a:bodyPr/>
          <a:lstStyle/>
          <a:p>
            <a:r>
              <a:rPr lang="en-AU" sz="2100" b="1" dirty="0">
                <a:latin typeface="+mn-lt"/>
                <a:cs typeface="Calibri Light" panose="020F0302020204030204" pitchFamily="34" charset="0"/>
              </a:rPr>
              <a:t>Types of Subqueries: Purpose Driven 🚀</a:t>
            </a:r>
            <a:endParaRPr lang="en-US" sz="2100" b="1" dirty="0">
              <a:latin typeface="+mn-lt"/>
              <a:cs typeface="Calibri Light" panose="020F0302020204030204" pitchFamily="34" charset="0"/>
            </a:endParaRPr>
          </a:p>
        </p:txBody>
      </p:sp>
      <p:sp>
        <p:nvSpPr>
          <p:cNvPr id="4" name="TextBox 3">
            <a:extLst>
              <a:ext uri="{FF2B5EF4-FFF2-40B4-BE49-F238E27FC236}">
                <a16:creationId xmlns:a16="http://schemas.microsoft.com/office/drawing/2014/main" id="{A7841655-C638-E1BD-E916-3E6F33FF49B7}"/>
              </a:ext>
            </a:extLst>
          </p:cNvPr>
          <p:cNvSpPr txBox="1"/>
          <p:nvPr/>
        </p:nvSpPr>
        <p:spPr>
          <a:xfrm>
            <a:off x="561600" y="1269780"/>
            <a:ext cx="6099462" cy="369332"/>
          </a:xfrm>
          <a:prstGeom prst="rect">
            <a:avLst/>
          </a:prstGeom>
          <a:noFill/>
        </p:spPr>
        <p:txBody>
          <a:bodyPr wrap="square">
            <a:spAutoFit/>
          </a:bodyPr>
          <a:lstStyle/>
          <a:p>
            <a:pPr marL="285750" indent="-285750" algn="l">
              <a:buFont typeface="Arial" panose="020B0604020202020204" pitchFamily="34" charset="0"/>
              <a:buChar char="•"/>
            </a:pPr>
            <a:r>
              <a:rPr lang="en-AU" b="0" i="0" dirty="0">
                <a:effectLst/>
                <a:latin typeface="Söhne"/>
              </a:rPr>
              <a:t>Subqueries in WHERE</a:t>
            </a:r>
          </a:p>
        </p:txBody>
      </p:sp>
      <p:sp>
        <p:nvSpPr>
          <p:cNvPr id="6" name="TextBox 5">
            <a:extLst>
              <a:ext uri="{FF2B5EF4-FFF2-40B4-BE49-F238E27FC236}">
                <a16:creationId xmlns:a16="http://schemas.microsoft.com/office/drawing/2014/main" id="{A96FFC29-37DA-D16D-1801-6DD04085FA19}"/>
              </a:ext>
            </a:extLst>
          </p:cNvPr>
          <p:cNvSpPr txBox="1"/>
          <p:nvPr/>
        </p:nvSpPr>
        <p:spPr>
          <a:xfrm>
            <a:off x="800591" y="1639112"/>
            <a:ext cx="6099462" cy="307777"/>
          </a:xfrm>
          <a:prstGeom prst="rect">
            <a:avLst/>
          </a:prstGeom>
          <a:noFill/>
        </p:spPr>
        <p:txBody>
          <a:bodyPr wrap="square">
            <a:spAutoFit/>
          </a:bodyPr>
          <a:lstStyle/>
          <a:p>
            <a:r>
              <a:rPr lang="en-US" sz="1400" dirty="0">
                <a:latin typeface="Söhne"/>
              </a:rPr>
              <a:t>Helps filter the rows for the main query using results from the subquery.</a:t>
            </a:r>
          </a:p>
        </p:txBody>
      </p:sp>
      <p:sp>
        <p:nvSpPr>
          <p:cNvPr id="10" name="TextBox 9">
            <a:extLst>
              <a:ext uri="{FF2B5EF4-FFF2-40B4-BE49-F238E27FC236}">
                <a16:creationId xmlns:a16="http://schemas.microsoft.com/office/drawing/2014/main" id="{B7C8B515-78AF-D1F5-D574-64A691E1FD6D}"/>
              </a:ext>
            </a:extLst>
          </p:cNvPr>
          <p:cNvSpPr txBox="1"/>
          <p:nvPr/>
        </p:nvSpPr>
        <p:spPr>
          <a:xfrm>
            <a:off x="800591" y="2377775"/>
            <a:ext cx="6099462" cy="523220"/>
          </a:xfrm>
          <a:prstGeom prst="rect">
            <a:avLst/>
          </a:prstGeom>
          <a:noFill/>
        </p:spPr>
        <p:txBody>
          <a:bodyPr wrap="square">
            <a:spAutoFit/>
          </a:bodyPr>
          <a:lstStyle/>
          <a:p>
            <a:r>
              <a:rPr lang="en-AU" sz="1400" dirty="0">
                <a:latin typeface="Söhne"/>
              </a:rPr>
              <a:t>Example - Find the names of artists who have produced an album with the word ‘Black' in its title.</a:t>
            </a:r>
            <a:endParaRPr lang="en-US" sz="1400" dirty="0">
              <a:latin typeface="Söhne"/>
            </a:endParaRPr>
          </a:p>
        </p:txBody>
      </p:sp>
      <p:sp>
        <p:nvSpPr>
          <p:cNvPr id="12" name="TextBox 11">
            <a:extLst>
              <a:ext uri="{FF2B5EF4-FFF2-40B4-BE49-F238E27FC236}">
                <a16:creationId xmlns:a16="http://schemas.microsoft.com/office/drawing/2014/main" id="{E3149B4B-9F76-8CD5-9C8D-DB5C271E01DD}"/>
              </a:ext>
            </a:extLst>
          </p:cNvPr>
          <p:cNvSpPr txBox="1"/>
          <p:nvPr/>
        </p:nvSpPr>
        <p:spPr>
          <a:xfrm>
            <a:off x="7602984" y="1639112"/>
            <a:ext cx="4027415" cy="1600438"/>
          </a:xfrm>
          <a:prstGeom prst="rect">
            <a:avLst/>
          </a:prstGeom>
          <a:noFill/>
        </p:spPr>
        <p:txBody>
          <a:bodyPr wrap="square">
            <a:spAutoFit/>
          </a:bodyPr>
          <a:lstStyle/>
          <a:p>
            <a:pPr marL="0" marR="0">
              <a:spcBef>
                <a:spcPts val="0"/>
              </a:spcBef>
              <a:spcAft>
                <a:spcPts val="0"/>
              </a:spcAft>
            </a:pPr>
            <a:r>
              <a:rPr lang="en-AU" sz="1400" b="1" dirty="0">
                <a:solidFill>
                  <a:srgbClr val="739ECA"/>
                </a:solidFill>
                <a:effectLst/>
                <a:latin typeface="Menlo" panose="020B0609030804020204" pitchFamily="49" charset="0"/>
              </a:rPr>
              <a:t>SELECT</a:t>
            </a:r>
            <a:r>
              <a:rPr lang="en-AU" sz="1400" dirty="0">
                <a:solidFill>
                  <a:srgbClr val="AAAAAA"/>
                </a:solidFill>
                <a:effectLst/>
                <a:latin typeface="Menlo" panose="020B0609030804020204" pitchFamily="49" charset="0"/>
              </a:rPr>
              <a:t> </a:t>
            </a:r>
            <a:r>
              <a:rPr lang="en-AU" sz="1400" dirty="0">
                <a:solidFill>
                  <a:srgbClr val="9E9E9E"/>
                </a:solidFill>
                <a:effectLst/>
                <a:latin typeface="Menlo" panose="020B0609030804020204" pitchFamily="49" charset="0"/>
              </a:rPr>
              <a:t>Name</a:t>
            </a:r>
            <a:endParaRPr lang="en-AU" sz="1400" dirty="0">
              <a:solidFill>
                <a:srgbClr val="AAAAAA"/>
              </a:solidFill>
              <a:effectLst/>
              <a:latin typeface="Menlo" panose="020B0609030804020204" pitchFamily="49" charset="0"/>
            </a:endParaRPr>
          </a:p>
          <a:p>
            <a:pPr marL="0" marR="0">
              <a:spcBef>
                <a:spcPts val="0"/>
              </a:spcBef>
              <a:spcAft>
                <a:spcPts val="0"/>
              </a:spcAft>
            </a:pPr>
            <a:r>
              <a:rPr lang="en-AU" sz="1400" b="1" dirty="0">
                <a:solidFill>
                  <a:srgbClr val="739ECA"/>
                </a:solidFill>
                <a:effectLst/>
                <a:latin typeface="Menlo" panose="020B0609030804020204" pitchFamily="49" charset="0"/>
              </a:rPr>
              <a:t>FROM</a:t>
            </a:r>
            <a:r>
              <a:rPr lang="en-AU" sz="1400" dirty="0">
                <a:solidFill>
                  <a:srgbClr val="AAAAAA"/>
                </a:solidFill>
                <a:effectLst/>
                <a:latin typeface="Menlo" panose="020B0609030804020204" pitchFamily="49" charset="0"/>
              </a:rPr>
              <a:t> </a:t>
            </a:r>
            <a:r>
              <a:rPr lang="en-AU" sz="1400" dirty="0">
                <a:solidFill>
                  <a:srgbClr val="9E9E9E"/>
                </a:solidFill>
                <a:effectLst/>
                <a:latin typeface="Menlo" panose="020B0609030804020204" pitchFamily="49" charset="0"/>
              </a:rPr>
              <a:t>Artist</a:t>
            </a:r>
            <a:endParaRPr lang="en-AU" sz="1400" dirty="0">
              <a:solidFill>
                <a:srgbClr val="AAAAAA"/>
              </a:solidFill>
              <a:effectLst/>
              <a:latin typeface="Menlo" panose="020B0609030804020204" pitchFamily="49" charset="0"/>
            </a:endParaRPr>
          </a:p>
          <a:p>
            <a:pPr marL="0" marR="0">
              <a:spcBef>
                <a:spcPts val="0"/>
              </a:spcBef>
              <a:spcAft>
                <a:spcPts val="0"/>
              </a:spcAft>
            </a:pPr>
            <a:r>
              <a:rPr lang="en-AU" sz="1400" b="1" dirty="0">
                <a:solidFill>
                  <a:srgbClr val="739ECA"/>
                </a:solidFill>
                <a:effectLst/>
                <a:latin typeface="Menlo" panose="020B0609030804020204" pitchFamily="49" charset="0"/>
              </a:rPr>
              <a:t>WHERE</a:t>
            </a:r>
            <a:r>
              <a:rPr lang="en-AU" sz="1400" dirty="0">
                <a:solidFill>
                  <a:srgbClr val="AAAAAA"/>
                </a:solidFill>
                <a:effectLst/>
                <a:latin typeface="Menlo" panose="020B0609030804020204" pitchFamily="49" charset="0"/>
              </a:rPr>
              <a:t> </a:t>
            </a:r>
            <a:r>
              <a:rPr lang="en-AU" sz="1400" dirty="0" err="1">
                <a:solidFill>
                  <a:srgbClr val="9E9E9E"/>
                </a:solidFill>
                <a:effectLst/>
                <a:latin typeface="Menlo" panose="020B0609030804020204" pitchFamily="49" charset="0"/>
              </a:rPr>
              <a:t>ArtistId</a:t>
            </a:r>
            <a:r>
              <a:rPr lang="en-AU" sz="1400" dirty="0">
                <a:solidFill>
                  <a:srgbClr val="AAAAAA"/>
                </a:solidFill>
                <a:effectLst/>
                <a:latin typeface="Menlo" panose="020B0609030804020204" pitchFamily="49" charset="0"/>
              </a:rPr>
              <a:t> </a:t>
            </a:r>
            <a:r>
              <a:rPr lang="en-AU" sz="1400" b="1" dirty="0">
                <a:solidFill>
                  <a:srgbClr val="739ECA"/>
                </a:solidFill>
                <a:effectLst/>
                <a:latin typeface="Menlo" panose="020B0609030804020204" pitchFamily="49" charset="0"/>
              </a:rPr>
              <a:t>IN</a:t>
            </a:r>
            <a:r>
              <a:rPr lang="en-AU" sz="1400" dirty="0">
                <a:solidFill>
                  <a:srgbClr val="AAAAAA"/>
                </a:solidFill>
                <a:effectLst/>
                <a:latin typeface="Menlo" panose="020B0609030804020204" pitchFamily="49" charset="0"/>
              </a:rPr>
              <a:t> (</a:t>
            </a:r>
          </a:p>
          <a:p>
            <a:pPr marL="0" marR="0">
              <a:spcBef>
                <a:spcPts val="0"/>
              </a:spcBef>
              <a:spcAft>
                <a:spcPts val="0"/>
              </a:spcAft>
            </a:pPr>
            <a:r>
              <a:rPr lang="en-AU" sz="1400" b="1" dirty="0">
                <a:solidFill>
                  <a:srgbClr val="739ECA"/>
                </a:solidFill>
                <a:effectLst/>
                <a:latin typeface="Menlo" panose="020B0609030804020204" pitchFamily="49" charset="0"/>
              </a:rPr>
              <a:t>  SELECT</a:t>
            </a:r>
            <a:r>
              <a:rPr lang="en-AU" sz="1400" dirty="0">
                <a:solidFill>
                  <a:srgbClr val="AAAAAA"/>
                </a:solidFill>
                <a:effectLst/>
                <a:latin typeface="Menlo" panose="020B0609030804020204" pitchFamily="49" charset="0"/>
              </a:rPr>
              <a:t> </a:t>
            </a:r>
            <a:r>
              <a:rPr lang="en-AU" sz="1400" dirty="0" err="1">
                <a:solidFill>
                  <a:srgbClr val="9E9E9E"/>
                </a:solidFill>
                <a:effectLst/>
                <a:latin typeface="Menlo" panose="020B0609030804020204" pitchFamily="49" charset="0"/>
              </a:rPr>
              <a:t>ArtistId</a:t>
            </a:r>
            <a:endParaRPr lang="en-AU" sz="1400" dirty="0">
              <a:solidFill>
                <a:srgbClr val="AAAAAA"/>
              </a:solidFill>
              <a:effectLst/>
              <a:latin typeface="Menlo" panose="020B0609030804020204" pitchFamily="49" charset="0"/>
            </a:endParaRPr>
          </a:p>
          <a:p>
            <a:pPr marL="0" marR="0">
              <a:spcBef>
                <a:spcPts val="0"/>
              </a:spcBef>
              <a:spcAft>
                <a:spcPts val="0"/>
              </a:spcAft>
            </a:pPr>
            <a:r>
              <a:rPr lang="en-AU" sz="1400" b="1" dirty="0">
                <a:solidFill>
                  <a:srgbClr val="739ECA"/>
                </a:solidFill>
                <a:effectLst/>
                <a:latin typeface="Menlo" panose="020B0609030804020204" pitchFamily="49" charset="0"/>
              </a:rPr>
              <a:t>  FROM</a:t>
            </a:r>
            <a:r>
              <a:rPr lang="en-AU" sz="1400" dirty="0">
                <a:solidFill>
                  <a:srgbClr val="AAAAAA"/>
                </a:solidFill>
                <a:effectLst/>
                <a:latin typeface="Menlo" panose="020B0609030804020204" pitchFamily="49" charset="0"/>
              </a:rPr>
              <a:t> </a:t>
            </a:r>
            <a:r>
              <a:rPr lang="en-AU" sz="1400" dirty="0">
                <a:solidFill>
                  <a:srgbClr val="9E9E9E"/>
                </a:solidFill>
                <a:effectLst/>
                <a:latin typeface="Menlo" panose="020B0609030804020204" pitchFamily="49" charset="0"/>
              </a:rPr>
              <a:t>Album</a:t>
            </a:r>
            <a:endParaRPr lang="en-AU" sz="1400" dirty="0">
              <a:solidFill>
                <a:srgbClr val="AAAAAA"/>
              </a:solidFill>
              <a:effectLst/>
              <a:latin typeface="Menlo" panose="020B0609030804020204" pitchFamily="49" charset="0"/>
            </a:endParaRPr>
          </a:p>
          <a:p>
            <a:pPr marL="0" marR="0">
              <a:spcBef>
                <a:spcPts val="0"/>
              </a:spcBef>
              <a:spcAft>
                <a:spcPts val="0"/>
              </a:spcAft>
            </a:pPr>
            <a:r>
              <a:rPr lang="en-AU" sz="1400" b="1" dirty="0">
                <a:solidFill>
                  <a:srgbClr val="739ECA"/>
                </a:solidFill>
                <a:effectLst/>
                <a:latin typeface="Menlo" panose="020B0609030804020204" pitchFamily="49" charset="0"/>
              </a:rPr>
              <a:t>  WHERE</a:t>
            </a:r>
            <a:r>
              <a:rPr lang="en-AU" sz="1400" dirty="0">
                <a:solidFill>
                  <a:srgbClr val="AAAAAA"/>
                </a:solidFill>
                <a:effectLst/>
                <a:latin typeface="Menlo" panose="020B0609030804020204" pitchFamily="49" charset="0"/>
              </a:rPr>
              <a:t> </a:t>
            </a:r>
            <a:r>
              <a:rPr lang="en-AU" sz="1400" dirty="0">
                <a:solidFill>
                  <a:srgbClr val="9E9E9E"/>
                </a:solidFill>
                <a:effectLst/>
                <a:latin typeface="Menlo" panose="020B0609030804020204" pitchFamily="49" charset="0"/>
              </a:rPr>
              <a:t>Title</a:t>
            </a:r>
            <a:r>
              <a:rPr lang="en-AU" sz="1400" dirty="0">
                <a:solidFill>
                  <a:srgbClr val="AAAAAA"/>
                </a:solidFill>
                <a:effectLst/>
                <a:latin typeface="Menlo" panose="020B0609030804020204" pitchFamily="49" charset="0"/>
              </a:rPr>
              <a:t> </a:t>
            </a:r>
            <a:r>
              <a:rPr lang="en-AU" sz="1400" b="1" dirty="0">
                <a:solidFill>
                  <a:srgbClr val="739ECA"/>
                </a:solidFill>
                <a:effectLst/>
                <a:latin typeface="Menlo" panose="020B0609030804020204" pitchFamily="49" charset="0"/>
              </a:rPr>
              <a:t>LIKE</a:t>
            </a:r>
            <a:r>
              <a:rPr lang="en-AU" sz="1400" dirty="0">
                <a:solidFill>
                  <a:srgbClr val="AAAAAA"/>
                </a:solidFill>
                <a:effectLst/>
                <a:latin typeface="Menlo" panose="020B0609030804020204" pitchFamily="49" charset="0"/>
              </a:rPr>
              <a:t> </a:t>
            </a:r>
            <a:r>
              <a:rPr lang="en-AU" sz="1400" dirty="0">
                <a:solidFill>
                  <a:srgbClr val="CAC580"/>
                </a:solidFill>
                <a:effectLst/>
                <a:latin typeface="Menlo" panose="020B0609030804020204" pitchFamily="49" charset="0"/>
              </a:rPr>
              <a:t>'%Black%'</a:t>
            </a:r>
            <a:endParaRPr lang="en-AU" sz="1400" dirty="0">
              <a:solidFill>
                <a:srgbClr val="AAAAAA"/>
              </a:solidFill>
              <a:effectLst/>
              <a:latin typeface="Menlo" panose="020B0609030804020204" pitchFamily="49" charset="0"/>
            </a:endParaRPr>
          </a:p>
          <a:p>
            <a:pPr marL="0" marR="0">
              <a:spcBef>
                <a:spcPts val="0"/>
              </a:spcBef>
              <a:spcAft>
                <a:spcPts val="0"/>
              </a:spcAft>
            </a:pPr>
            <a:r>
              <a:rPr lang="en-AU" sz="1400" dirty="0">
                <a:solidFill>
                  <a:srgbClr val="AAAAAA"/>
                </a:solidFill>
                <a:effectLst/>
                <a:latin typeface="Menlo" panose="020B0609030804020204" pitchFamily="49" charset="0"/>
              </a:rPr>
              <a:t>)</a:t>
            </a:r>
            <a:r>
              <a:rPr lang="en-AU" sz="1400" dirty="0">
                <a:solidFill>
                  <a:srgbClr val="EECC64"/>
                </a:solidFill>
                <a:effectLst/>
                <a:latin typeface="Menlo" panose="020B0609030804020204" pitchFamily="49" charset="0"/>
              </a:rPr>
              <a:t>;</a:t>
            </a:r>
            <a:endParaRPr lang="en-AU" sz="1400" dirty="0">
              <a:solidFill>
                <a:srgbClr val="AAAAAA"/>
              </a:solidFill>
              <a:effectLst/>
              <a:latin typeface="Menlo" panose="020B0609030804020204" pitchFamily="49" charset="0"/>
            </a:endParaRPr>
          </a:p>
        </p:txBody>
      </p:sp>
    </p:spTree>
    <p:extLst>
      <p:ext uri="{BB962C8B-B14F-4D97-AF65-F5344CB8AC3E}">
        <p14:creationId xmlns:p14="http://schemas.microsoft.com/office/powerpoint/2010/main" val="2384442655"/>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536EB-8045-FB93-642F-14A6E0E2B65E}"/>
              </a:ext>
            </a:extLst>
          </p:cNvPr>
          <p:cNvSpPr>
            <a:spLocks noGrp="1"/>
          </p:cNvSpPr>
          <p:nvPr>
            <p:ph type="title"/>
          </p:nvPr>
        </p:nvSpPr>
        <p:spPr>
          <a:xfrm>
            <a:off x="561599" y="432000"/>
            <a:ext cx="7721010" cy="454969"/>
          </a:xfrm>
        </p:spPr>
        <p:txBody>
          <a:bodyPr/>
          <a:lstStyle/>
          <a:p>
            <a:r>
              <a:rPr lang="en-AU" b="0" i="0" dirty="0">
                <a:effectLst/>
                <a:latin typeface="Söhne"/>
              </a:rPr>
              <a:t>Decoding Complexity: </a:t>
            </a:r>
            <a:r>
              <a:rPr lang="en-US" dirty="0"/>
              <a:t>The Real-World Significance of SQL Subqueries</a:t>
            </a:r>
            <a:endParaRPr lang="en-US"/>
          </a:p>
        </p:txBody>
      </p:sp>
      <p:sp>
        <p:nvSpPr>
          <p:cNvPr id="10" name="TextBox 9">
            <a:extLst>
              <a:ext uri="{FF2B5EF4-FFF2-40B4-BE49-F238E27FC236}">
                <a16:creationId xmlns:a16="http://schemas.microsoft.com/office/drawing/2014/main" id="{DB308F55-A602-3E67-089E-A47003DAC5E4}"/>
              </a:ext>
            </a:extLst>
          </p:cNvPr>
          <p:cNvSpPr txBox="1"/>
          <p:nvPr/>
        </p:nvSpPr>
        <p:spPr>
          <a:xfrm>
            <a:off x="561599" y="1179444"/>
            <a:ext cx="8239486" cy="1107996"/>
          </a:xfrm>
          <a:prstGeom prst="rect">
            <a:avLst/>
          </a:prstGeom>
          <a:noFill/>
        </p:spPr>
        <p:txBody>
          <a:bodyPr wrap="square">
            <a:spAutoFit/>
          </a:bodyPr>
          <a:lstStyle/>
          <a:p>
            <a:r>
              <a:rPr lang="en-US" b="1" dirty="0"/>
              <a:t>Identifying Top Genres:</a:t>
            </a:r>
          </a:p>
          <a:p>
            <a:r>
              <a:rPr lang="en-US" sz="1600" dirty="0"/>
              <a:t>Retrieve the total sales value for each music genre, ranked from the highest to the lowest sales. This gives us insight into which genres are the most popular among our customers in terms of sales.</a:t>
            </a:r>
          </a:p>
        </p:txBody>
      </p:sp>
      <p:sp>
        <p:nvSpPr>
          <p:cNvPr id="12" name="TextBox 11">
            <a:extLst>
              <a:ext uri="{FF2B5EF4-FFF2-40B4-BE49-F238E27FC236}">
                <a16:creationId xmlns:a16="http://schemas.microsoft.com/office/drawing/2014/main" id="{28C1651A-0E78-E9DD-8195-8D1A0A7CC4BE}"/>
              </a:ext>
            </a:extLst>
          </p:cNvPr>
          <p:cNvSpPr txBox="1"/>
          <p:nvPr/>
        </p:nvSpPr>
        <p:spPr>
          <a:xfrm>
            <a:off x="1320208" y="2579915"/>
            <a:ext cx="7731027" cy="2862322"/>
          </a:xfrm>
          <a:prstGeom prst="rect">
            <a:avLst/>
          </a:prstGeom>
          <a:noFill/>
        </p:spPr>
        <p:txBody>
          <a:bodyPr wrap="square">
            <a:spAutoFit/>
          </a:bodyPr>
          <a:lstStyle/>
          <a:p>
            <a:pPr marL="0" marR="0">
              <a:spcBef>
                <a:spcPts val="0"/>
              </a:spcBef>
              <a:spcAft>
                <a:spcPts val="0"/>
              </a:spcAft>
            </a:pPr>
            <a:r>
              <a:rPr lang="en-AU" sz="1800" b="1" dirty="0">
                <a:solidFill>
                  <a:srgbClr val="739ECA"/>
                </a:solidFill>
                <a:effectLst/>
                <a:latin typeface="Menlo" panose="020B0609030804020204" pitchFamily="49" charset="0"/>
              </a:rPr>
              <a:t>SELECT</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GenreId</a:t>
            </a:r>
            <a:r>
              <a:rPr lang="en-AU" sz="1800" dirty="0">
                <a:solidFill>
                  <a:srgbClr val="AAAAAA"/>
                </a:solidFill>
                <a:effectLst/>
                <a:latin typeface="Menlo" panose="020B0609030804020204" pitchFamily="49" charset="0"/>
              </a:rPr>
              <a:t>, </a:t>
            </a:r>
            <a:r>
              <a:rPr lang="en-AU" sz="1800" b="1" dirty="0">
                <a:solidFill>
                  <a:srgbClr val="C1AA6C"/>
                </a:solidFill>
                <a:effectLst/>
                <a:latin typeface="Menlo" panose="020B0609030804020204" pitchFamily="49" charset="0"/>
              </a:rPr>
              <a:t>SUM</a:t>
            </a:r>
            <a:r>
              <a:rPr lang="en-AU" sz="1800" dirty="0">
                <a:solidFill>
                  <a:srgbClr val="AAAAAA"/>
                </a:solidFill>
                <a:effectLst/>
                <a:latin typeface="Menlo" panose="020B0609030804020204" pitchFamily="49" charset="0"/>
              </a:rPr>
              <a:t>(</a:t>
            </a:r>
            <a:r>
              <a:rPr lang="en-AU" sz="1800" dirty="0">
                <a:solidFill>
                  <a:srgbClr val="9E9E9E"/>
                </a:solidFill>
                <a:effectLst/>
                <a:latin typeface="Menlo" panose="020B0609030804020204" pitchFamily="49" charset="0"/>
              </a:rPr>
              <a:t>Total</a:t>
            </a:r>
            <a:r>
              <a:rPr lang="en-AU" sz="1800" dirty="0">
                <a:solidFill>
                  <a:srgbClr val="AAAAAA"/>
                </a:solidFill>
                <a:effectLst/>
                <a:latin typeface="Menlo" panose="020B0609030804020204" pitchFamily="49" charset="0"/>
              </a:rPr>
              <a:t>) </a:t>
            </a:r>
            <a:r>
              <a:rPr lang="en-AU" sz="1800" b="1" dirty="0">
                <a:solidFill>
                  <a:srgbClr val="739ECA"/>
                </a:solidFill>
                <a:effectLst/>
                <a:latin typeface="Menlo" panose="020B0609030804020204" pitchFamily="49" charset="0"/>
              </a:rPr>
              <a:t>as</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TotalSales</a:t>
            </a:r>
            <a:endParaRPr lang="en-AU" sz="1800" dirty="0">
              <a:solidFill>
                <a:srgbClr val="AAAAAA"/>
              </a:solidFill>
              <a:effectLst/>
              <a:latin typeface="Menlo" panose="020B0609030804020204" pitchFamily="49" charset="0"/>
            </a:endParaRPr>
          </a:p>
          <a:p>
            <a:pPr marL="0" marR="0">
              <a:spcBef>
                <a:spcPts val="0"/>
              </a:spcBef>
              <a:spcAft>
                <a:spcPts val="0"/>
              </a:spcAft>
            </a:pPr>
            <a:r>
              <a:rPr lang="en-AU" sz="1800" b="1" dirty="0">
                <a:solidFill>
                  <a:srgbClr val="739ECA"/>
                </a:solidFill>
                <a:effectLst/>
                <a:latin typeface="Menlo" panose="020B0609030804020204" pitchFamily="49" charset="0"/>
              </a:rPr>
              <a:t>FROM</a:t>
            </a:r>
            <a:r>
              <a:rPr lang="en-AU" sz="1800" dirty="0">
                <a:solidFill>
                  <a:srgbClr val="AAAAAA"/>
                </a:solidFill>
                <a:effectLst/>
                <a:latin typeface="Menlo" panose="020B0609030804020204" pitchFamily="49" charset="0"/>
              </a:rPr>
              <a:t> (</a:t>
            </a:r>
          </a:p>
          <a:p>
            <a:pPr marL="0" marR="0">
              <a:spcBef>
                <a:spcPts val="0"/>
              </a:spcBef>
              <a:spcAft>
                <a:spcPts val="0"/>
              </a:spcAft>
            </a:pPr>
            <a:r>
              <a:rPr lang="en-AU" sz="1800" b="1" dirty="0">
                <a:solidFill>
                  <a:srgbClr val="739ECA"/>
                </a:solidFill>
                <a:effectLst/>
                <a:latin typeface="Menlo" panose="020B0609030804020204" pitchFamily="49" charset="0"/>
              </a:rPr>
              <a:t>  SELECT</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t</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GenreId</a:t>
            </a:r>
            <a:r>
              <a:rPr lang="en-AU" sz="1800" dirty="0">
                <a:solidFill>
                  <a:srgbClr val="AAAAAA"/>
                </a:solidFill>
                <a:effectLst/>
                <a:latin typeface="Menlo" panose="020B0609030804020204" pitchFamily="49" charset="0"/>
              </a:rPr>
              <a:t>, </a:t>
            </a:r>
            <a:r>
              <a:rPr lang="en-AU" sz="1800" b="1" dirty="0">
                <a:solidFill>
                  <a:srgbClr val="C1AA6C"/>
                </a:solidFill>
                <a:effectLst/>
                <a:latin typeface="Menlo" panose="020B0609030804020204" pitchFamily="49" charset="0"/>
              </a:rPr>
              <a:t>SUM</a:t>
            </a:r>
            <a:r>
              <a:rPr lang="en-AU" sz="1800" dirty="0">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iv</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Total</a:t>
            </a:r>
            <a:r>
              <a:rPr lang="en-AU" sz="1800" dirty="0">
                <a:solidFill>
                  <a:srgbClr val="AAAAAA"/>
                </a:solidFill>
                <a:effectLst/>
                <a:latin typeface="Menlo" panose="020B0609030804020204" pitchFamily="49" charset="0"/>
              </a:rPr>
              <a:t>) </a:t>
            </a:r>
            <a:r>
              <a:rPr lang="en-AU" sz="1800" b="1" dirty="0">
                <a:solidFill>
                  <a:srgbClr val="739ECA"/>
                </a:solidFill>
                <a:effectLst/>
                <a:latin typeface="Menlo" panose="020B0609030804020204" pitchFamily="49" charset="0"/>
              </a:rPr>
              <a:t>as</a:t>
            </a:r>
            <a:r>
              <a:rPr lang="en-AU" sz="1800" dirty="0">
                <a:solidFill>
                  <a:srgbClr val="AAAAAA"/>
                </a:solidFill>
                <a:effectLst/>
                <a:latin typeface="Menlo" panose="020B0609030804020204" pitchFamily="49" charset="0"/>
              </a:rPr>
              <a:t> </a:t>
            </a:r>
            <a:r>
              <a:rPr lang="en-AU" sz="1800" dirty="0">
                <a:solidFill>
                  <a:srgbClr val="9E9E9E"/>
                </a:solidFill>
                <a:effectLst/>
                <a:latin typeface="Menlo" panose="020B0609030804020204" pitchFamily="49" charset="0"/>
              </a:rPr>
              <a:t>Total</a:t>
            </a:r>
            <a:endParaRPr lang="en-AU" sz="1800" dirty="0">
              <a:solidFill>
                <a:srgbClr val="AAAAAA"/>
              </a:solidFill>
              <a:effectLst/>
              <a:latin typeface="Menlo" panose="020B0609030804020204" pitchFamily="49" charset="0"/>
            </a:endParaRPr>
          </a:p>
          <a:p>
            <a:pPr marL="0" marR="0">
              <a:spcBef>
                <a:spcPts val="0"/>
              </a:spcBef>
              <a:spcAft>
                <a:spcPts val="0"/>
              </a:spcAft>
            </a:pPr>
            <a:r>
              <a:rPr lang="en-AU" sz="1800" b="1" dirty="0">
                <a:solidFill>
                  <a:srgbClr val="739ECA"/>
                </a:solidFill>
                <a:effectLst/>
                <a:latin typeface="Menlo" panose="020B0609030804020204" pitchFamily="49" charset="0"/>
              </a:rPr>
              <a:t>  FROM</a:t>
            </a:r>
            <a:r>
              <a:rPr lang="en-AU" sz="1800" dirty="0">
                <a:solidFill>
                  <a:srgbClr val="AAAAAA"/>
                </a:solidFill>
                <a:effectLst/>
                <a:latin typeface="Menlo" panose="020B0609030804020204" pitchFamily="49" charset="0"/>
              </a:rPr>
              <a:t> </a:t>
            </a:r>
            <a:r>
              <a:rPr lang="en-AU" sz="1800" dirty="0">
                <a:solidFill>
                  <a:srgbClr val="9E9E9E"/>
                </a:solidFill>
                <a:effectLst/>
                <a:latin typeface="Menlo" panose="020B0609030804020204" pitchFamily="49" charset="0"/>
              </a:rPr>
              <a:t>Invoice</a:t>
            </a:r>
            <a:r>
              <a:rPr lang="en-AU" sz="1800" dirty="0">
                <a:solidFill>
                  <a:srgbClr val="AAAAAA"/>
                </a:solidFill>
                <a:effectLst/>
                <a:latin typeface="Menlo" panose="020B0609030804020204" pitchFamily="49" charset="0"/>
              </a:rPr>
              <a:t> </a:t>
            </a:r>
            <a:r>
              <a:rPr lang="en-AU" sz="1800" dirty="0">
                <a:solidFill>
                  <a:srgbClr val="9E9E9E"/>
                </a:solidFill>
                <a:effectLst/>
                <a:latin typeface="Menlo" panose="020B0609030804020204" pitchFamily="49" charset="0"/>
              </a:rPr>
              <a:t>iv</a:t>
            </a:r>
            <a:endParaRPr lang="en-AU" sz="1800" dirty="0">
              <a:solidFill>
                <a:srgbClr val="AAAAAA"/>
              </a:solidFill>
              <a:effectLst/>
              <a:latin typeface="Menlo" panose="020B0609030804020204" pitchFamily="49" charset="0"/>
            </a:endParaRPr>
          </a:p>
          <a:p>
            <a:pPr marL="0" marR="0">
              <a:spcBef>
                <a:spcPts val="0"/>
              </a:spcBef>
              <a:spcAft>
                <a:spcPts val="0"/>
              </a:spcAft>
            </a:pPr>
            <a:r>
              <a:rPr lang="en-AU" sz="1800" b="1" dirty="0">
                <a:solidFill>
                  <a:srgbClr val="739ECA"/>
                </a:solidFill>
                <a:effectLst/>
                <a:latin typeface="Menlo" panose="020B0609030804020204" pitchFamily="49" charset="0"/>
              </a:rPr>
              <a:t>  JOIN</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InvoiceLine</a:t>
            </a:r>
            <a:r>
              <a:rPr lang="en-AU" sz="1800" dirty="0">
                <a:solidFill>
                  <a:srgbClr val="AAAAAA"/>
                </a:solidFill>
                <a:effectLst/>
                <a:latin typeface="Menlo" panose="020B0609030804020204" pitchFamily="49" charset="0"/>
              </a:rPr>
              <a:t> </a:t>
            </a:r>
            <a:r>
              <a:rPr lang="en-AU" sz="1800" dirty="0">
                <a:solidFill>
                  <a:srgbClr val="9E9E9E"/>
                </a:solidFill>
                <a:effectLst/>
                <a:latin typeface="Menlo" panose="020B0609030804020204" pitchFamily="49" charset="0"/>
              </a:rPr>
              <a:t>il</a:t>
            </a:r>
            <a:r>
              <a:rPr lang="en-AU" sz="1800" dirty="0">
                <a:solidFill>
                  <a:srgbClr val="AAAAAA"/>
                </a:solidFill>
                <a:effectLst/>
                <a:latin typeface="Menlo" panose="020B0609030804020204" pitchFamily="49" charset="0"/>
              </a:rPr>
              <a:t> </a:t>
            </a:r>
            <a:r>
              <a:rPr lang="en-AU" sz="1800" b="1" dirty="0">
                <a:solidFill>
                  <a:srgbClr val="739ECA"/>
                </a:solidFill>
                <a:effectLst/>
                <a:latin typeface="Menlo" panose="020B0609030804020204" pitchFamily="49" charset="0"/>
              </a:rPr>
              <a:t>ON</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iv</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InvoiceId</a:t>
            </a:r>
            <a:r>
              <a:rPr lang="en-AU" sz="1800" dirty="0">
                <a:solidFill>
                  <a:srgbClr val="AAAAAA"/>
                </a:solidFill>
                <a:effectLst/>
                <a:latin typeface="Menlo" panose="020B0609030804020204" pitchFamily="49" charset="0"/>
              </a:rPr>
              <a:t> = </a:t>
            </a:r>
            <a:r>
              <a:rPr lang="en-AU" sz="1800" dirty="0" err="1">
                <a:solidFill>
                  <a:srgbClr val="9E9E9E"/>
                </a:solidFill>
                <a:effectLst/>
                <a:latin typeface="Menlo" panose="020B0609030804020204" pitchFamily="49" charset="0"/>
              </a:rPr>
              <a:t>il</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InvoiceId</a:t>
            </a:r>
            <a:endParaRPr lang="en-AU" sz="1800" dirty="0">
              <a:solidFill>
                <a:srgbClr val="AAAAAA"/>
              </a:solidFill>
              <a:effectLst/>
              <a:latin typeface="Menlo" panose="020B0609030804020204" pitchFamily="49" charset="0"/>
            </a:endParaRPr>
          </a:p>
          <a:p>
            <a:pPr marL="0" marR="0">
              <a:spcBef>
                <a:spcPts val="0"/>
              </a:spcBef>
              <a:spcAft>
                <a:spcPts val="0"/>
              </a:spcAft>
            </a:pPr>
            <a:r>
              <a:rPr lang="en-AU" sz="1800" b="1" dirty="0">
                <a:solidFill>
                  <a:srgbClr val="739ECA"/>
                </a:solidFill>
                <a:effectLst/>
                <a:latin typeface="Menlo" panose="020B0609030804020204" pitchFamily="49" charset="0"/>
              </a:rPr>
              <a:t>  JOIN</a:t>
            </a:r>
            <a:r>
              <a:rPr lang="en-AU" sz="1800" dirty="0">
                <a:solidFill>
                  <a:srgbClr val="AAAAAA"/>
                </a:solidFill>
                <a:effectLst/>
                <a:latin typeface="Menlo" panose="020B0609030804020204" pitchFamily="49" charset="0"/>
              </a:rPr>
              <a:t> </a:t>
            </a:r>
            <a:r>
              <a:rPr lang="en-AU" sz="1800" dirty="0">
                <a:solidFill>
                  <a:srgbClr val="9E9E9E"/>
                </a:solidFill>
                <a:effectLst/>
                <a:latin typeface="Menlo" panose="020B0609030804020204" pitchFamily="49" charset="0"/>
              </a:rPr>
              <a:t>Track</a:t>
            </a:r>
            <a:r>
              <a:rPr lang="en-AU" sz="1800" dirty="0">
                <a:solidFill>
                  <a:srgbClr val="AAAAAA"/>
                </a:solidFill>
                <a:effectLst/>
                <a:latin typeface="Menlo" panose="020B0609030804020204" pitchFamily="49" charset="0"/>
              </a:rPr>
              <a:t> </a:t>
            </a:r>
            <a:r>
              <a:rPr lang="en-AU" sz="1800" dirty="0">
                <a:solidFill>
                  <a:srgbClr val="9E9E9E"/>
                </a:solidFill>
                <a:effectLst/>
                <a:latin typeface="Menlo" panose="020B0609030804020204" pitchFamily="49" charset="0"/>
              </a:rPr>
              <a:t>t</a:t>
            </a:r>
            <a:r>
              <a:rPr lang="en-AU" sz="1800" dirty="0">
                <a:solidFill>
                  <a:srgbClr val="AAAAAA"/>
                </a:solidFill>
                <a:effectLst/>
                <a:latin typeface="Menlo" panose="020B0609030804020204" pitchFamily="49" charset="0"/>
              </a:rPr>
              <a:t> </a:t>
            </a:r>
            <a:r>
              <a:rPr lang="en-AU" sz="1800" b="1" dirty="0">
                <a:solidFill>
                  <a:srgbClr val="739ECA"/>
                </a:solidFill>
                <a:effectLst/>
                <a:latin typeface="Menlo" panose="020B0609030804020204" pitchFamily="49" charset="0"/>
              </a:rPr>
              <a:t>ON</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il</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TrackId</a:t>
            </a:r>
            <a:r>
              <a:rPr lang="en-AU" sz="1800" dirty="0">
                <a:solidFill>
                  <a:srgbClr val="AAAAAA"/>
                </a:solidFill>
                <a:effectLst/>
                <a:latin typeface="Menlo" panose="020B0609030804020204" pitchFamily="49" charset="0"/>
              </a:rPr>
              <a:t> = </a:t>
            </a:r>
            <a:r>
              <a:rPr lang="en-AU" sz="1800" dirty="0" err="1">
                <a:solidFill>
                  <a:srgbClr val="9E9E9E"/>
                </a:solidFill>
                <a:effectLst/>
                <a:latin typeface="Menlo" panose="020B0609030804020204" pitchFamily="49" charset="0"/>
              </a:rPr>
              <a:t>t</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TrackId</a:t>
            </a:r>
            <a:endParaRPr lang="en-AU" sz="1800" dirty="0">
              <a:solidFill>
                <a:srgbClr val="AAAAAA"/>
              </a:solidFill>
              <a:effectLst/>
              <a:latin typeface="Menlo" panose="020B0609030804020204" pitchFamily="49" charset="0"/>
            </a:endParaRPr>
          </a:p>
          <a:p>
            <a:pPr marL="0" marR="0">
              <a:spcBef>
                <a:spcPts val="0"/>
              </a:spcBef>
              <a:spcAft>
                <a:spcPts val="0"/>
              </a:spcAft>
            </a:pPr>
            <a:r>
              <a:rPr lang="en-AU" sz="1800" b="1" dirty="0">
                <a:solidFill>
                  <a:srgbClr val="739ECA"/>
                </a:solidFill>
                <a:effectLst/>
                <a:latin typeface="Menlo" panose="020B0609030804020204" pitchFamily="49" charset="0"/>
              </a:rPr>
              <a:t>  GROUP</a:t>
            </a:r>
            <a:r>
              <a:rPr lang="en-AU" sz="1800" dirty="0">
                <a:solidFill>
                  <a:srgbClr val="AAAAAA"/>
                </a:solidFill>
                <a:effectLst/>
                <a:latin typeface="Menlo" panose="020B0609030804020204" pitchFamily="49" charset="0"/>
              </a:rPr>
              <a:t> </a:t>
            </a:r>
            <a:r>
              <a:rPr lang="en-AU" sz="1800" b="1" dirty="0">
                <a:solidFill>
                  <a:srgbClr val="739ECA"/>
                </a:solidFill>
                <a:effectLst/>
                <a:latin typeface="Menlo" panose="020B0609030804020204" pitchFamily="49" charset="0"/>
              </a:rPr>
              <a:t>BY</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t</a:t>
            </a:r>
            <a:r>
              <a:rPr lang="en-AU" sz="1800" dirty="0" err="1">
                <a:solidFill>
                  <a:srgbClr val="AAAAAA"/>
                </a:solidFill>
                <a:effectLst/>
                <a:latin typeface="Menlo" panose="020B0609030804020204" pitchFamily="49" charset="0"/>
              </a:rPr>
              <a:t>.</a:t>
            </a:r>
            <a:r>
              <a:rPr lang="en-AU" sz="1800" dirty="0" err="1">
                <a:solidFill>
                  <a:srgbClr val="9E9E9E"/>
                </a:solidFill>
                <a:effectLst/>
                <a:latin typeface="Menlo" panose="020B0609030804020204" pitchFamily="49" charset="0"/>
              </a:rPr>
              <a:t>GenreId</a:t>
            </a:r>
            <a:endParaRPr lang="en-AU" sz="1800" dirty="0">
              <a:solidFill>
                <a:srgbClr val="AAAAAA"/>
              </a:solidFill>
              <a:effectLst/>
              <a:latin typeface="Menlo" panose="020B0609030804020204" pitchFamily="49" charset="0"/>
            </a:endParaRPr>
          </a:p>
          <a:p>
            <a:pPr marL="0" marR="0">
              <a:spcBef>
                <a:spcPts val="0"/>
              </a:spcBef>
              <a:spcAft>
                <a:spcPts val="0"/>
              </a:spcAft>
            </a:pPr>
            <a:r>
              <a:rPr lang="en-AU" sz="1800" dirty="0">
                <a:solidFill>
                  <a:srgbClr val="AAAAAA"/>
                </a:solidFill>
                <a:effectLst/>
                <a:latin typeface="Menlo" panose="020B0609030804020204" pitchFamily="49" charset="0"/>
              </a:rPr>
              <a:t>) </a:t>
            </a:r>
            <a:r>
              <a:rPr lang="en-AU" sz="1800" b="1" dirty="0">
                <a:solidFill>
                  <a:srgbClr val="739ECA"/>
                </a:solidFill>
                <a:effectLst/>
                <a:latin typeface="Menlo" panose="020B0609030804020204" pitchFamily="49" charset="0"/>
              </a:rPr>
              <a:t>AS</a:t>
            </a:r>
            <a:r>
              <a:rPr lang="en-AU" sz="1800" dirty="0">
                <a:solidFill>
                  <a:srgbClr val="AAAAAA"/>
                </a:solidFill>
                <a:effectLst/>
                <a:latin typeface="Menlo" panose="020B0609030804020204" pitchFamily="49" charset="0"/>
              </a:rPr>
              <a:t> </a:t>
            </a:r>
            <a:r>
              <a:rPr lang="en-AU" sz="1800" dirty="0">
                <a:solidFill>
                  <a:srgbClr val="9E9E9E"/>
                </a:solidFill>
                <a:effectLst/>
                <a:latin typeface="Menlo" panose="020B0609030804020204" pitchFamily="49" charset="0"/>
              </a:rPr>
              <a:t>subquery</a:t>
            </a:r>
            <a:endParaRPr lang="en-AU" sz="1800" dirty="0">
              <a:solidFill>
                <a:srgbClr val="AAAAAA"/>
              </a:solidFill>
              <a:effectLst/>
              <a:latin typeface="Menlo" panose="020B0609030804020204" pitchFamily="49" charset="0"/>
            </a:endParaRPr>
          </a:p>
          <a:p>
            <a:pPr marL="0" marR="0">
              <a:spcBef>
                <a:spcPts val="0"/>
              </a:spcBef>
              <a:spcAft>
                <a:spcPts val="0"/>
              </a:spcAft>
            </a:pPr>
            <a:r>
              <a:rPr lang="en-AU" sz="1800" b="1" dirty="0">
                <a:solidFill>
                  <a:srgbClr val="739ECA"/>
                </a:solidFill>
                <a:effectLst/>
                <a:latin typeface="Menlo" panose="020B0609030804020204" pitchFamily="49" charset="0"/>
              </a:rPr>
              <a:t>GROUP</a:t>
            </a:r>
            <a:r>
              <a:rPr lang="en-AU" sz="1800" dirty="0">
                <a:solidFill>
                  <a:srgbClr val="AAAAAA"/>
                </a:solidFill>
                <a:effectLst/>
                <a:latin typeface="Menlo" panose="020B0609030804020204" pitchFamily="49" charset="0"/>
              </a:rPr>
              <a:t> </a:t>
            </a:r>
            <a:r>
              <a:rPr lang="en-AU" sz="1800" b="1" dirty="0">
                <a:solidFill>
                  <a:srgbClr val="739ECA"/>
                </a:solidFill>
                <a:effectLst/>
                <a:latin typeface="Menlo" panose="020B0609030804020204" pitchFamily="49" charset="0"/>
              </a:rPr>
              <a:t>BY</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GenreId</a:t>
            </a:r>
            <a:endParaRPr lang="en-AU" sz="1800" dirty="0">
              <a:solidFill>
                <a:srgbClr val="AAAAAA"/>
              </a:solidFill>
              <a:effectLst/>
              <a:latin typeface="Menlo" panose="020B0609030804020204" pitchFamily="49" charset="0"/>
            </a:endParaRPr>
          </a:p>
          <a:p>
            <a:pPr marL="0" marR="0">
              <a:spcBef>
                <a:spcPts val="0"/>
              </a:spcBef>
              <a:spcAft>
                <a:spcPts val="0"/>
              </a:spcAft>
            </a:pPr>
            <a:r>
              <a:rPr lang="en-AU" sz="1800" b="1" dirty="0">
                <a:solidFill>
                  <a:srgbClr val="739ECA"/>
                </a:solidFill>
                <a:effectLst/>
                <a:latin typeface="Menlo" panose="020B0609030804020204" pitchFamily="49" charset="0"/>
              </a:rPr>
              <a:t>ORDER</a:t>
            </a:r>
            <a:r>
              <a:rPr lang="en-AU" sz="1800" dirty="0">
                <a:solidFill>
                  <a:srgbClr val="AAAAAA"/>
                </a:solidFill>
                <a:effectLst/>
                <a:latin typeface="Menlo" panose="020B0609030804020204" pitchFamily="49" charset="0"/>
              </a:rPr>
              <a:t> </a:t>
            </a:r>
            <a:r>
              <a:rPr lang="en-AU" sz="1800" b="1" dirty="0">
                <a:solidFill>
                  <a:srgbClr val="739ECA"/>
                </a:solidFill>
                <a:effectLst/>
                <a:latin typeface="Menlo" panose="020B0609030804020204" pitchFamily="49" charset="0"/>
              </a:rPr>
              <a:t>BY</a:t>
            </a:r>
            <a:r>
              <a:rPr lang="en-AU" sz="1800" dirty="0">
                <a:solidFill>
                  <a:srgbClr val="AAAAAA"/>
                </a:solidFill>
                <a:effectLst/>
                <a:latin typeface="Menlo" panose="020B0609030804020204" pitchFamily="49" charset="0"/>
              </a:rPr>
              <a:t> </a:t>
            </a:r>
            <a:r>
              <a:rPr lang="en-AU" sz="1800" dirty="0" err="1">
                <a:solidFill>
                  <a:srgbClr val="9E9E9E"/>
                </a:solidFill>
                <a:effectLst/>
                <a:latin typeface="Menlo" panose="020B0609030804020204" pitchFamily="49" charset="0"/>
              </a:rPr>
              <a:t>TotalSales</a:t>
            </a:r>
            <a:r>
              <a:rPr lang="en-AU" sz="1800" dirty="0">
                <a:solidFill>
                  <a:srgbClr val="AAAAAA"/>
                </a:solidFill>
                <a:effectLst/>
                <a:latin typeface="Menlo" panose="020B0609030804020204" pitchFamily="49" charset="0"/>
              </a:rPr>
              <a:t> </a:t>
            </a:r>
            <a:r>
              <a:rPr lang="en-AU" sz="1800" b="1" dirty="0">
                <a:solidFill>
                  <a:srgbClr val="739ECA"/>
                </a:solidFill>
                <a:effectLst/>
                <a:latin typeface="Menlo" panose="020B0609030804020204" pitchFamily="49" charset="0"/>
              </a:rPr>
              <a:t>DESC</a:t>
            </a:r>
            <a:r>
              <a:rPr lang="en-AU" sz="1800" dirty="0">
                <a:solidFill>
                  <a:srgbClr val="EECC64"/>
                </a:solidFill>
                <a:effectLst/>
                <a:latin typeface="Menlo" panose="020B0609030804020204" pitchFamily="49" charset="0"/>
              </a:rPr>
              <a:t>;</a:t>
            </a:r>
            <a:endParaRPr lang="en-AU" sz="1800" dirty="0">
              <a:solidFill>
                <a:srgbClr val="AAAAAA"/>
              </a:solidFill>
              <a:effectLst/>
              <a:latin typeface="Menlo" panose="020B0609030804020204" pitchFamily="49" charset="0"/>
            </a:endParaRPr>
          </a:p>
        </p:txBody>
      </p:sp>
    </p:spTree>
    <p:extLst>
      <p:ext uri="{BB962C8B-B14F-4D97-AF65-F5344CB8AC3E}">
        <p14:creationId xmlns:p14="http://schemas.microsoft.com/office/powerpoint/2010/main" val="2734080119"/>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EMPLAFYSLIDEID" val="637967410292375112"/>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ck.0Gwq6QXOfkT.Lc2brL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ck.0Gwq6QXOfkT.Lc2brL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ck.0Gwq6QXOfkT.Lc2brL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ck.0Gwq6QXOfkT.Lc2brL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ck.0Gwq6QXOfkT.Lc2brL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ck.0Gwq6QXOfkT.Lc2brL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ck.0Gwq6QXOfkT.Lc2brL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ck.0Gwq6QXOfkT.Lc2brL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ck.0Gwq6QXOfkT.Lc2brL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ck.0Gwq6QXOfkT.Lc2brL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ck.0Gwq6QXOfkT.Lc2brL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ck.0Gwq6QXOfkT.Lc2brL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ck.0Gwq6QXOfkT.Lc2brLQ"/>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ck.0Gwq6QXOfkT.Lc2brL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ck.0Gwq6QXOfkT.Lc2brL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ck.0Gwq6QXOfkT.Lc2brLQ"/>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ck.0Gwq6QXOfkT.Lc2brL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ck.0Gwq6QXOfkT.Lc2brL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ck.0Gwq6QXOfkT.Lc2brL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loitte Brand Theme">
  <a:themeElements>
    <a:clrScheme name="Custom 3">
      <a:dk1>
        <a:sysClr val="windowText" lastClr="000000"/>
      </a:dk1>
      <a:lt1>
        <a:sysClr val="window" lastClr="FFFFFF"/>
      </a:lt1>
      <a:dk2>
        <a:srgbClr val="53565A"/>
      </a:dk2>
      <a:lt2>
        <a:srgbClr val="D0D0CE"/>
      </a:lt2>
      <a:accent1>
        <a:srgbClr val="86BC25"/>
      </a:accent1>
      <a:accent2>
        <a:srgbClr val="43B02A"/>
      </a:accent2>
      <a:accent3>
        <a:srgbClr val="26890D"/>
      </a:accent3>
      <a:accent4>
        <a:srgbClr val="046A38"/>
      </a:accent4>
      <a:accent5>
        <a:srgbClr val="0D8390"/>
      </a:accent5>
      <a:accent6>
        <a:srgbClr val="007CB0"/>
      </a:accent6>
      <a:hlink>
        <a:srgbClr val="00A3E0"/>
      </a:hlink>
      <a:folHlink>
        <a:srgbClr val="7F7F7F"/>
      </a:folHlink>
    </a:clrScheme>
    <a:fontScheme name="Custom 2">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3"/>
        </a:solidFill>
        <a:ln w="19050" algn="ctr">
          <a:noFill/>
          <a:miter lim="800000"/>
          <a:headEnd/>
          <a:tailEnd/>
        </a:ln>
      </a:spPr>
      <a:bodyPr wrap="square" lIns="88900" tIns="88900" rIns="88900" bIns="88900" rtlCol="0" anchor="ctr"/>
      <a:lstStyle>
        <a:defPPr>
          <a:lnSpc>
            <a:spcPct val="106000"/>
          </a:lnSpc>
          <a:buFont typeface="Wingdings 2" pitchFamily="18" charset="2"/>
          <a:buNone/>
          <a:defRPr sz="1600" b="1" dirty="0" smtClean="0">
            <a:solidFill>
              <a:schemeClr val="bg1"/>
            </a:solidFill>
          </a:defRPr>
        </a:defPPr>
      </a:lstStyle>
    </a:spDef>
    <a:lnDef>
      <a:spPr>
        <a:ln>
          <a:solidFill>
            <a:schemeClr val="tx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marL="203200" indent="-203200">
          <a:spcBef>
            <a:spcPts val="600"/>
          </a:spcBef>
          <a:buSzPct val="100000"/>
          <a:buFont typeface="Arial"/>
          <a:buChar char="•"/>
          <a:defRPr dirty="0" smtClean="0">
            <a:solidFill>
              <a:srgbClr val="313131"/>
            </a:solidFill>
          </a:defRPr>
        </a:defPPr>
      </a:lstStyle>
    </a:txDef>
  </a:objectDefaults>
  <a:extraClrSchemeLst/>
  <a:custClrLst>
    <a:custClr name="Green 7">
      <a:srgbClr val="2C5234"/>
    </a:custClr>
    <a:custClr name="Green 6">
      <a:srgbClr val="046A38"/>
    </a:custClr>
    <a:custClr name="Green 5">
      <a:srgbClr val="009A44"/>
    </a:custClr>
    <a:custClr name="Green 4">
      <a:srgbClr val="43B02A"/>
    </a:custClr>
    <a:custClr name="Deloitte Green">
      <a:srgbClr val="86BC25"/>
    </a:custClr>
    <a:custClr name="Green 2">
      <a:srgbClr val="C4D600"/>
    </a:custClr>
    <a:custClr name="Green 1">
      <a:srgbClr val="E3E48D"/>
    </a:custClr>
    <a:custClr name="Teal 7">
      <a:srgbClr val="004F59"/>
    </a:custClr>
    <a:custClr name="Teal 6">
      <a:srgbClr val="007680"/>
    </a:custClr>
    <a:custClr name="Teal 5">
      <a:srgbClr val="0097A9"/>
    </a:custClr>
    <a:custClr name="Teal 4">
      <a:srgbClr val="00ABAB"/>
    </a:custClr>
    <a:custClr name="Teal 3">
      <a:srgbClr val="6FC2B4"/>
    </a:custClr>
    <a:custClr name="Teal 2">
      <a:srgbClr val="9DD4CF"/>
    </a:custClr>
    <a:custClr name="Teal 1">
      <a:srgbClr val="DDEFE8"/>
    </a:custClr>
    <a:custClr name="Blue 7">
      <a:srgbClr val="041E42"/>
    </a:custClr>
    <a:custClr name="Blue 6">
      <a:srgbClr val="012169"/>
    </a:custClr>
    <a:custClr name="Blue 5">
      <a:srgbClr val="005587"/>
    </a:custClr>
    <a:custClr name="Blue 4">
      <a:srgbClr val="0076A8"/>
    </a:custClr>
    <a:custClr name="Blue 3">
      <a:srgbClr val="00A3E0"/>
    </a:custClr>
    <a:custClr name="Blue 2">
      <a:srgbClr val="62B5E5"/>
    </a:custClr>
    <a:custClr name="Blue 1">
      <a:srgbClr val="A0DCFF"/>
    </a:custClr>
    <a:custClr name="Cool Gray 11">
      <a:srgbClr val="53565A"/>
    </a:custClr>
    <a:custClr name="Cool Gray 10">
      <a:srgbClr val="63666A"/>
    </a:custClr>
    <a:custClr name="Cool Gray 9">
      <a:srgbClr val="75787B"/>
    </a:custClr>
    <a:custClr name="Cool Gray 7">
      <a:srgbClr val="97999B"/>
    </a:custClr>
    <a:custClr name="Cool Gray 6">
      <a:srgbClr val="A7A8AA"/>
    </a:custClr>
    <a:custClr name="Cool Gray 4">
      <a:srgbClr val="BBBCBC"/>
    </a:custClr>
    <a:custClr name="Cool Gray 2">
      <a:srgbClr val="D0D0CE"/>
    </a:custClr>
    <a:custClr name="White">
      <a:srgbClr val="FFFFFF"/>
    </a:custClr>
    <a:custClr name="Black">
      <a:srgbClr val="000000"/>
    </a:custClr>
    <a:custClr name="Red">
      <a:srgbClr val="DA291C"/>
    </a:custClr>
    <a:custClr name="Orange">
      <a:srgbClr val="ED8B00"/>
    </a:custClr>
    <a:custClr name="Yellow">
      <a:srgbClr val="FFCD00"/>
    </a:custClr>
  </a:custClrLst>
  <a:extLst>
    <a:ext uri="{05A4C25C-085E-4340-85A3-A5531E510DB2}">
      <thm15:themeFamily xmlns:thm15="http://schemas.microsoft.com/office/thememl/2012/main" name="Deloitte Brand Theme" id="{7F8E7B9C-D1E6-4EAB-A888-5889AFAC97F5}" vid="{EE3CB14B-24FA-49D6-9FDE-EB9FB3296A6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C18177B0D612A47BEA50E56C15FDEB4" ma:contentTypeVersion="10" ma:contentTypeDescription="Create a new document." ma:contentTypeScope="" ma:versionID="4c60c2dded5d9555c7e1be1a2af02622">
  <xsd:schema xmlns:xsd="http://www.w3.org/2001/XMLSchema" xmlns:xs="http://www.w3.org/2001/XMLSchema" xmlns:p="http://schemas.microsoft.com/office/2006/metadata/properties" xmlns:ns2="788e9c2f-7d33-48de-9052-3726010b2987" xmlns:ns3="5ff9469c-e550-465f-8ac3-5c71e26ef746" targetNamespace="http://schemas.microsoft.com/office/2006/metadata/properties" ma:root="true" ma:fieldsID="85da24805af95bcfb2a2716ebf4ae793" ns2:_="" ns3:_="">
    <xsd:import namespace="788e9c2f-7d33-48de-9052-3726010b2987"/>
    <xsd:import namespace="5ff9469c-e550-465f-8ac3-5c71e26ef74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88e9c2f-7d33-48de-9052-3726010b29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ff9469c-e550-465f-8ac3-5c71e26ef746"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F543B94-6CDD-4744-AD84-DF8E69B42F76}">
  <ds:schemaRefs>
    <ds:schemaRef ds:uri="http://schemas.microsoft.com/sharepoint/v3/contenttype/forms"/>
  </ds:schemaRefs>
</ds:datastoreItem>
</file>

<file path=customXml/itemProps2.xml><?xml version="1.0" encoding="utf-8"?>
<ds:datastoreItem xmlns:ds="http://schemas.openxmlformats.org/officeDocument/2006/customXml" ds:itemID="{54FAA8E6-D0D7-4930-A29C-0EC0C8584D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88e9c2f-7d33-48de-9052-3726010b2987"/>
    <ds:schemaRef ds:uri="5ff9469c-e550-465f-8ac3-5c71e26ef7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00995B2-207A-4AE2-93BA-3DCFDA572279}">
  <ds:schemaRefs>
    <ds:schemaRef ds:uri="http://schemas.microsoft.com/office/infopath/2007/PartnerControls"/>
    <ds:schemaRef ds:uri="http://schemas.microsoft.com/office/2006/metadata/properties"/>
    <ds:schemaRef ds:uri="5ff9469c-e550-465f-8ac3-5c71e26ef746"/>
    <ds:schemaRef ds:uri="http://schemas.openxmlformats.org/package/2006/metadata/core-properties"/>
    <ds:schemaRef ds:uri="788e9c2f-7d33-48de-9052-3726010b2987"/>
    <ds:schemaRef ds:uri="http://purl.org/dc/terms/"/>
    <ds:schemaRef ds:uri="http://schemas.microsoft.com/office/2006/documentManagement/types"/>
    <ds:schemaRef ds:uri="http://www.w3.org/XML/1998/namespace"/>
    <ds:schemaRef ds:uri="http://purl.org/dc/dcmityp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0</TotalTime>
  <Words>16446</Words>
  <Application>Microsoft Office PowerPoint</Application>
  <PresentationFormat>Widescreen</PresentationFormat>
  <Paragraphs>2174</Paragraphs>
  <Slides>153</Slides>
  <Notes>100</Notes>
  <HiddenSlides>0</HiddenSlides>
  <MMClips>0</MMClips>
  <ScaleCrop>false</ScaleCrop>
  <HeadingPairs>
    <vt:vector size="8" baseType="variant">
      <vt:variant>
        <vt:lpstr>Fonts Used</vt:lpstr>
      </vt:variant>
      <vt:variant>
        <vt:i4>25</vt:i4>
      </vt:variant>
      <vt:variant>
        <vt:lpstr>Theme</vt:lpstr>
      </vt:variant>
      <vt:variant>
        <vt:i4>1</vt:i4>
      </vt:variant>
      <vt:variant>
        <vt:lpstr>Embedded OLE Servers</vt:lpstr>
      </vt:variant>
      <vt:variant>
        <vt:i4>1</vt:i4>
      </vt:variant>
      <vt:variant>
        <vt:lpstr>Slide Titles</vt:lpstr>
      </vt:variant>
      <vt:variant>
        <vt:i4>153</vt:i4>
      </vt:variant>
    </vt:vector>
  </HeadingPairs>
  <TitlesOfParts>
    <vt:vector size="180" baseType="lpstr">
      <vt:lpstr>-apple-system</vt:lpstr>
      <vt:lpstr>Arial</vt:lpstr>
      <vt:lpstr>Calibri</vt:lpstr>
      <vt:lpstr>Calibri Light</vt:lpstr>
      <vt:lpstr>Chronicle Display Black</vt:lpstr>
      <vt:lpstr>Consolas</vt:lpstr>
      <vt:lpstr>Graphik</vt:lpstr>
      <vt:lpstr>inherit</vt:lpstr>
      <vt:lpstr>Inter</vt:lpstr>
      <vt:lpstr>Lato</vt:lpstr>
      <vt:lpstr>Menlo</vt:lpstr>
      <vt:lpstr>MentiText</vt:lpstr>
      <vt:lpstr>Nunito</vt:lpstr>
      <vt:lpstr>Open Sans</vt:lpstr>
      <vt:lpstr>Roboto-Light</vt:lpstr>
      <vt:lpstr>Segoe UI Light</vt:lpstr>
      <vt:lpstr>Söhne</vt:lpstr>
      <vt:lpstr>Söhne Mono</vt:lpstr>
      <vt:lpstr>Source Sans Pro</vt:lpstr>
      <vt:lpstr>source-serif-pro</vt:lpstr>
      <vt:lpstr>system-ui</vt:lpstr>
      <vt:lpstr>Ubuntu</vt:lpstr>
      <vt:lpstr>Verdana</vt:lpstr>
      <vt:lpstr>Wingdings 2</vt:lpstr>
      <vt:lpstr>Wotfard</vt:lpstr>
      <vt:lpstr>Deloitte Brand Theme</vt:lpstr>
      <vt:lpstr>think-cell Slide</vt:lpstr>
      <vt:lpstr>Intro duction to SQL</vt:lpstr>
      <vt:lpstr>SQL Bootcamp Agenda</vt:lpstr>
      <vt:lpstr>PowerPoint Presentation</vt:lpstr>
      <vt:lpstr>What is SQL?</vt:lpstr>
      <vt:lpstr>What does SQL do?</vt:lpstr>
      <vt:lpstr>Why should you learn SQL?</vt:lpstr>
      <vt:lpstr>Top Skills for Data Analysts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Database is like an Excel Spreadsheet</vt:lpstr>
      <vt:lpstr>PowerPoint Presentation</vt:lpstr>
      <vt:lpstr>PowerPoint Presentation</vt:lpstr>
      <vt:lpstr>PowerPoint Presentation</vt:lpstr>
      <vt:lpstr>Relational and Non-Relational Databases</vt:lpstr>
      <vt:lpstr>Types of Data</vt:lpstr>
      <vt:lpstr>PowerPoint Presentation</vt:lpstr>
      <vt:lpstr>PowerPoint Presentation</vt:lpstr>
      <vt:lpstr>How do we ‘relate’ tables</vt:lpstr>
      <vt:lpstr>PowerPoint Presentation</vt:lpstr>
      <vt:lpstr>Other types of Keys</vt:lpstr>
      <vt:lpstr>PowerPoint Presentation</vt:lpstr>
      <vt:lpstr>PowerPoint Presentation</vt:lpstr>
      <vt:lpstr>Normalisation and denormalisation</vt:lpstr>
      <vt:lpstr>PowerPoint Presentation</vt:lpstr>
      <vt:lpstr>Example of a Modern Data Platform in Azure</vt:lpstr>
      <vt:lpstr>PowerPoint Presentation</vt:lpstr>
      <vt:lpstr>PowerPoint Presentation</vt:lpstr>
      <vt:lpstr>BASIC SYNTAX</vt:lpstr>
      <vt:lpstr>Give me just the data I care about!</vt:lpstr>
      <vt:lpstr>Retrieve details of employees that earn above 100,000? </vt:lpstr>
      <vt:lpstr>What is the average age of our employees?</vt:lpstr>
      <vt:lpstr>Name the oldest line cook? </vt:lpstr>
      <vt:lpstr>…Everything starts with a select</vt:lpstr>
      <vt:lpstr>There are many ways to be choosy in SQL with a ‘where’ clause</vt:lpstr>
      <vt:lpstr>ORDER BY and LIMIT</vt:lpstr>
      <vt:lpstr>…Order of operations matters</vt:lpstr>
      <vt:lpstr>Time to check we’re all still awake…</vt:lpstr>
      <vt:lpstr>Le Quiz</vt:lpstr>
      <vt:lpstr>PowerPoint Presentation</vt:lpstr>
      <vt:lpstr>What we will cover</vt:lpstr>
      <vt:lpstr>What is a JOIN in SQL? </vt:lpstr>
      <vt:lpstr>How to Use an OUTER JOIN in SQL  </vt:lpstr>
      <vt:lpstr>RIGHT OUTER JOIN in SQL </vt:lpstr>
      <vt:lpstr>Example </vt:lpstr>
      <vt:lpstr>PowerPoint Presentation</vt:lpstr>
      <vt:lpstr>INNER JOIN</vt:lpstr>
      <vt:lpstr>Sea lions JOIN migrations</vt:lpstr>
      <vt:lpstr>INNER JOIN</vt:lpstr>
      <vt:lpstr>INNER JOIN</vt:lpstr>
      <vt:lpstr>LEFT OUTER JOIN</vt:lpstr>
      <vt:lpstr>LEFT OUTER JOIN</vt:lpstr>
      <vt:lpstr>LEFT OUTER JOIN</vt:lpstr>
      <vt:lpstr>LEFT OUTER JOIN</vt:lpstr>
      <vt:lpstr>RIGHT OUTER JOIN</vt:lpstr>
      <vt:lpstr>RIGHT OUTER JOIN</vt:lpstr>
      <vt:lpstr>RIGHT OUTER JOIN</vt:lpstr>
      <vt:lpstr>FULL JOIN</vt:lpstr>
      <vt:lpstr>FULL JOIN</vt:lpstr>
      <vt:lpstr>Summary</vt:lpstr>
      <vt:lpstr>Practical Questions</vt:lpstr>
      <vt:lpstr>Answers</vt:lpstr>
      <vt:lpstr>Answers</vt:lpstr>
      <vt:lpstr>PowerPoint Presentation</vt:lpstr>
      <vt:lpstr>Why do we need to use Group By and Aggregate functions?</vt:lpstr>
      <vt:lpstr>Aggregate Functions</vt:lpstr>
      <vt:lpstr>GROUP BY</vt:lpstr>
      <vt:lpstr>GROUP BY with WHERE </vt:lpstr>
      <vt:lpstr>PowerPoint Presentation</vt:lpstr>
      <vt:lpstr>GROUP BY with HAVING </vt:lpstr>
      <vt:lpstr>GROUP BY with WHERE</vt:lpstr>
      <vt:lpstr>GROUP BY with WHERE</vt:lpstr>
      <vt:lpstr>Things to Remember</vt:lpstr>
      <vt:lpstr>PowerPoint Presentation</vt:lpstr>
      <vt:lpstr>Exercises</vt:lpstr>
      <vt:lpstr>Exercises</vt:lpstr>
      <vt:lpstr>Answers</vt:lpstr>
      <vt:lpstr>Exercises</vt:lpstr>
      <vt:lpstr>Exercises </vt:lpstr>
      <vt:lpstr>PowerPoint Presentation</vt:lpstr>
      <vt:lpstr>Some pointers</vt:lpstr>
      <vt:lpstr>Getting started</vt:lpstr>
      <vt:lpstr>/* easier exercises */</vt:lpstr>
      <vt:lpstr>/* easier exercises */ - ANSWERS</vt:lpstr>
      <vt:lpstr>/* harder exercises */</vt:lpstr>
      <vt:lpstr>/* harder exercises */ - ANSWERS</vt:lpstr>
      <vt:lpstr>PowerPoint Presentation</vt:lpstr>
      <vt:lpstr>PowerPoint Presentation</vt:lpstr>
      <vt:lpstr>What we will cover in this section?</vt:lpstr>
      <vt:lpstr>The What, Where, and Types of SQL Subqueries</vt:lpstr>
      <vt:lpstr>Types of Subqueries: Position Matters! 🎯</vt:lpstr>
      <vt:lpstr>Types of Subqueries: Position Matters! 🎯</vt:lpstr>
      <vt:lpstr>Types of Subqueries: Purpose Driven 🚀</vt:lpstr>
      <vt:lpstr>Types of Subqueries: Purpose Driven 🚀</vt:lpstr>
      <vt:lpstr>Decoding Complexity: The Real-World Significance of SQL Subqueries</vt:lpstr>
      <vt:lpstr>Introduction to  Common Table Expressions (CTE)</vt:lpstr>
      <vt:lpstr>When to use CTEs?</vt:lpstr>
      <vt:lpstr>Identifying Top 3 Best-Selling Artists with CTEs</vt:lpstr>
      <vt:lpstr>Quiz</vt:lpstr>
      <vt:lpstr>Exercise</vt:lpstr>
      <vt:lpstr>PowerPoint Presentation</vt:lpstr>
      <vt:lpstr>TABLE MANIPULATION</vt:lpstr>
      <vt:lpstr>CREATE TABLE</vt:lpstr>
      <vt:lpstr>DROP TABLE</vt:lpstr>
      <vt:lpstr>ALTER TABLE</vt:lpstr>
      <vt:lpstr>INSERTS</vt:lpstr>
      <vt:lpstr>UPDATES</vt:lpstr>
      <vt:lpstr>DELETES</vt:lpstr>
      <vt:lpstr>A quick interlude on SQL Injection</vt:lpstr>
      <vt:lpstr>Time to check we’re all still awake…</vt:lpstr>
      <vt:lpstr>ANSWERS</vt:lpstr>
      <vt:lpstr>PowerPoint Presentation</vt:lpstr>
      <vt:lpstr>When would we want to manipulate our data?</vt:lpstr>
      <vt:lpstr>Example of why we need to manipulate values?</vt:lpstr>
      <vt:lpstr>String Manipulation Functions</vt:lpstr>
      <vt:lpstr>Date Manipulation Functions</vt:lpstr>
      <vt:lpstr>Exercises</vt:lpstr>
      <vt:lpstr>Menti Time</vt:lpstr>
      <vt:lpstr>PowerPoint Presentation</vt:lpstr>
      <vt:lpstr>ASHISH DUBEY</vt:lpstr>
      <vt:lpstr>PowerPoint Presentation</vt:lpstr>
      <vt:lpstr>SQL execution plan</vt:lpstr>
      <vt:lpstr>Index</vt:lpstr>
      <vt:lpstr>PowerPoint Presentation</vt:lpstr>
      <vt:lpstr>Index – best practices</vt:lpstr>
      <vt:lpstr>Difference between Clustered and Non-Clustered Index</vt:lpstr>
      <vt:lpstr>PowerPoint Presentation</vt:lpstr>
      <vt:lpstr>#1 Avoid using SELECT *</vt:lpstr>
      <vt:lpstr>#1 SELECT fields instead of using SELECT *</vt:lpstr>
      <vt:lpstr>#2 Avoid SELECT DISTINCT</vt:lpstr>
      <vt:lpstr>#2 Avoid SELECT DISTINCT</vt:lpstr>
      <vt:lpstr>#3 Do not use WHERE to create joins</vt:lpstr>
      <vt:lpstr>#3 Create joins with INNER JOIN (not WHERE)</vt:lpstr>
      <vt:lpstr>#4 Do not use HAVING to define filters</vt:lpstr>
      <vt:lpstr>#4 Do not use HAVING to define filters</vt:lpstr>
      <vt:lpstr>#4 Do not use HAVING to define filters</vt:lpstr>
      <vt:lpstr>#4 Use WHERE instead of HAVING to define filters</vt:lpstr>
      <vt:lpstr>#5 Use wildcards at the end of a phrase only</vt:lpstr>
      <vt:lpstr>#6 Use LIMIT to sample query results</vt:lpstr>
      <vt:lpstr>#7 Run your query during off-peak hours</vt:lpstr>
      <vt:lpstr>PowerPoint Presentation</vt:lpstr>
      <vt:lpstr>A Common Data Landscape</vt:lpstr>
      <vt:lpstr>Data Lakehouse Architecture</vt:lpstr>
      <vt:lpstr>Modelled and Consumption Layers</vt:lpstr>
      <vt:lpstr>Datamart</vt:lpstr>
      <vt:lpstr>Summary</vt:lpstr>
      <vt:lpstr>Additional Resources</vt:lpstr>
      <vt:lpstr>Feedback</vt:lpstr>
      <vt:lpstr>Menti Results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Timesaver Charts, tables, diagrams, icons and more</dc:title>
  <dc:creator/>
  <cp:lastModifiedBy/>
  <cp:revision>5</cp:revision>
  <dcterms:created xsi:type="dcterms:W3CDTF">2020-04-09T19:41:06Z</dcterms:created>
  <dcterms:modified xsi:type="dcterms:W3CDTF">2023-11-01T12:11:14Z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ea60d57e-af5b-4752-ac57-3e4f28ca11dc_Enabled">
    <vt:lpwstr>true</vt:lpwstr>
  </property>
  <property fmtid="{D5CDD505-2E9C-101B-9397-08002B2CF9AE}" pid="3" name="MSIP_Label_ea60d57e-af5b-4752-ac57-3e4f28ca11dc_SetDate">
    <vt:lpwstr>2021-02-15T16:19:10Z</vt:lpwstr>
  </property>
  <property fmtid="{D5CDD505-2E9C-101B-9397-08002B2CF9AE}" pid="4" name="MSIP_Label_ea60d57e-af5b-4752-ac57-3e4f28ca11dc_Method">
    <vt:lpwstr>Standard</vt:lpwstr>
  </property>
  <property fmtid="{D5CDD505-2E9C-101B-9397-08002B2CF9AE}" pid="5" name="MSIP_Label_ea60d57e-af5b-4752-ac57-3e4f28ca11dc_Name">
    <vt:lpwstr>ea60d57e-af5b-4752-ac57-3e4f28ca11dc</vt:lpwstr>
  </property>
  <property fmtid="{D5CDD505-2E9C-101B-9397-08002B2CF9AE}" pid="6" name="MSIP_Label_ea60d57e-af5b-4752-ac57-3e4f28ca11dc_SiteId">
    <vt:lpwstr>36da45f1-dd2c-4d1f-af13-5abe46b99921</vt:lpwstr>
  </property>
  <property fmtid="{D5CDD505-2E9C-101B-9397-08002B2CF9AE}" pid="7" name="MSIP_Label_ea60d57e-af5b-4752-ac57-3e4f28ca11dc_ActionId">
    <vt:lpwstr>3415186a-2cc8-454a-80c2-1b89340bbe69</vt:lpwstr>
  </property>
  <property fmtid="{D5CDD505-2E9C-101B-9397-08002B2CF9AE}" pid="8" name="MSIP_Label_ea60d57e-af5b-4752-ac57-3e4f28ca11dc_ContentBits">
    <vt:lpwstr>0</vt:lpwstr>
  </property>
  <property fmtid="{D5CDD505-2E9C-101B-9397-08002B2CF9AE}" pid="9" name="ContentTypeId">
    <vt:lpwstr>0x0101002C18177B0D612A47BEA50E56C15FDEB4</vt:lpwstr>
  </property>
</Properties>
</file>